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64"/>
  </p:notesMasterIdLst>
  <p:sldIdLst>
    <p:sldId id="478" r:id="rId2"/>
    <p:sldId id="461" r:id="rId3"/>
    <p:sldId id="403" r:id="rId4"/>
    <p:sldId id="371" r:id="rId5"/>
    <p:sldId id="373" r:id="rId6"/>
    <p:sldId id="462" r:id="rId7"/>
    <p:sldId id="441" r:id="rId8"/>
    <p:sldId id="442" r:id="rId9"/>
    <p:sldId id="437" r:id="rId10"/>
    <p:sldId id="438" r:id="rId11"/>
    <p:sldId id="436" r:id="rId12"/>
    <p:sldId id="440" r:id="rId13"/>
    <p:sldId id="439" r:id="rId14"/>
    <p:sldId id="445" r:id="rId15"/>
    <p:sldId id="278" r:id="rId16"/>
    <p:sldId id="406" r:id="rId17"/>
    <p:sldId id="430" r:id="rId18"/>
    <p:sldId id="443" r:id="rId19"/>
    <p:sldId id="444" r:id="rId20"/>
    <p:sldId id="468" r:id="rId21"/>
    <p:sldId id="469" r:id="rId22"/>
    <p:sldId id="470" r:id="rId23"/>
    <p:sldId id="472" r:id="rId24"/>
    <p:sldId id="473" r:id="rId25"/>
    <p:sldId id="474" r:id="rId26"/>
    <p:sldId id="475" r:id="rId27"/>
    <p:sldId id="476" r:id="rId28"/>
    <p:sldId id="434" r:id="rId29"/>
    <p:sldId id="446" r:id="rId30"/>
    <p:sldId id="477" r:id="rId31"/>
    <p:sldId id="447" r:id="rId32"/>
    <p:sldId id="448" r:id="rId33"/>
    <p:sldId id="427" r:id="rId34"/>
    <p:sldId id="449" r:id="rId35"/>
    <p:sldId id="450" r:id="rId36"/>
    <p:sldId id="466" r:id="rId37"/>
    <p:sldId id="467" r:id="rId38"/>
    <p:sldId id="451" r:id="rId39"/>
    <p:sldId id="409" r:id="rId40"/>
    <p:sldId id="297" r:id="rId41"/>
    <p:sldId id="431" r:id="rId42"/>
    <p:sldId id="411" r:id="rId43"/>
    <p:sldId id="457" r:id="rId44"/>
    <p:sldId id="432" r:id="rId45"/>
    <p:sldId id="464" r:id="rId46"/>
    <p:sldId id="395" r:id="rId47"/>
    <p:sldId id="456" r:id="rId48"/>
    <p:sldId id="418" r:id="rId49"/>
    <p:sldId id="421" r:id="rId50"/>
    <p:sldId id="465" r:id="rId51"/>
    <p:sldId id="452" r:id="rId52"/>
    <p:sldId id="453" r:id="rId53"/>
    <p:sldId id="454" r:id="rId54"/>
    <p:sldId id="390" r:id="rId55"/>
    <p:sldId id="413" r:id="rId56"/>
    <p:sldId id="459" r:id="rId57"/>
    <p:sldId id="460" r:id="rId58"/>
    <p:sldId id="458" r:id="rId59"/>
    <p:sldId id="463" r:id="rId60"/>
    <p:sldId id="365" r:id="rId61"/>
    <p:sldId id="428" r:id="rId62"/>
    <p:sldId id="429" r:id="rId6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EDF7"/>
    <a:srgbClr val="DD85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7" autoAdjust="0"/>
    <p:restoredTop sz="78632" autoAdjust="0"/>
  </p:normalViewPr>
  <p:slideViewPr>
    <p:cSldViewPr>
      <p:cViewPr varScale="1">
        <p:scale>
          <a:sx n="95" d="100"/>
          <a:sy n="95" d="100"/>
        </p:scale>
        <p:origin x="1392" y="184"/>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兰羽蔷薇 AI" userId="d40d1e80d6ddb018" providerId="LiveId" clId="{B0857EB1-9CE6-3D41-824F-E2D07A413D97}"/>
    <pc:docChg chg="undo custSel delSld modSld addMainMaster delMainMaster">
      <pc:chgData name="兰羽蔷薇 AI" userId="d40d1e80d6ddb018" providerId="LiveId" clId="{B0857EB1-9CE6-3D41-824F-E2D07A413D97}" dt="2018-09-21T16:32:19.209" v="140" actId="700"/>
      <pc:docMkLst>
        <pc:docMk/>
      </pc:docMkLst>
      <pc:sldChg chg="addSp delSp modSp mod modClrScheme chgLayout">
        <pc:chgData name="兰羽蔷薇 AI" userId="d40d1e80d6ddb018" providerId="LiveId" clId="{B0857EB1-9CE6-3D41-824F-E2D07A413D97}" dt="2018-09-21T16:32:19.209" v="140" actId="700"/>
        <pc:sldMkLst>
          <pc:docMk/>
          <pc:sldMk cId="3607352045" sldId="272"/>
        </pc:sldMkLst>
        <pc:spChg chg="add del mod ord">
          <ac:chgData name="兰羽蔷薇 AI" userId="d40d1e80d6ddb018" providerId="LiveId" clId="{B0857EB1-9CE6-3D41-824F-E2D07A413D97}" dt="2018-09-21T16:32:19.209" v="140" actId="700"/>
          <ac:spMkLst>
            <pc:docMk/>
            <pc:sldMk cId="3607352045" sldId="272"/>
            <ac:spMk id="3" creationId="{744D9BC3-6726-4C4B-B229-63F04D6AAE43}"/>
          </ac:spMkLst>
        </pc:spChg>
        <pc:spChg chg="add del mod ord">
          <ac:chgData name="兰羽蔷薇 AI" userId="d40d1e80d6ddb018" providerId="LiveId" clId="{B0857EB1-9CE6-3D41-824F-E2D07A413D97}" dt="2018-09-21T16:32:19.209" v="140" actId="700"/>
          <ac:spMkLst>
            <pc:docMk/>
            <pc:sldMk cId="3607352045" sldId="272"/>
            <ac:spMk id="4" creationId="{CEF368A4-FABC-7D4F-B99E-66D86194C9EF}"/>
          </ac:spMkLst>
        </pc:spChg>
      </pc:sldChg>
      <pc:sldChg chg="del">
        <pc:chgData name="兰羽蔷薇 AI" userId="d40d1e80d6ddb018" providerId="LiveId" clId="{B0857EB1-9CE6-3D41-824F-E2D07A413D97}" dt="2018-09-21T11:11:27.803" v="2" actId="2696"/>
        <pc:sldMkLst>
          <pc:docMk/>
          <pc:sldMk cId="483328651" sldId="327"/>
        </pc:sldMkLst>
      </pc:sldChg>
      <pc:sldChg chg="del">
        <pc:chgData name="兰羽蔷薇 AI" userId="d40d1e80d6ddb018" providerId="LiveId" clId="{B0857EB1-9CE6-3D41-824F-E2D07A413D97}" dt="2018-09-21T11:11:43.829" v="6" actId="2696"/>
        <pc:sldMkLst>
          <pc:docMk/>
          <pc:sldMk cId="1756525520" sldId="343"/>
        </pc:sldMkLst>
      </pc:sldChg>
      <pc:sldChg chg="del">
        <pc:chgData name="兰羽蔷薇 AI" userId="d40d1e80d6ddb018" providerId="LiveId" clId="{B0857EB1-9CE6-3D41-824F-E2D07A413D97}" dt="2018-09-21T11:11:53.148" v="10" actId="2696"/>
        <pc:sldMkLst>
          <pc:docMk/>
          <pc:sldMk cId="898054749" sldId="344"/>
        </pc:sldMkLst>
      </pc:sldChg>
      <pc:sldChg chg="del">
        <pc:chgData name="兰羽蔷薇 AI" userId="d40d1e80d6ddb018" providerId="LiveId" clId="{B0857EB1-9CE6-3D41-824F-E2D07A413D97}" dt="2018-09-21T11:11:48.832" v="8" actId="2696"/>
        <pc:sldMkLst>
          <pc:docMk/>
          <pc:sldMk cId="533347234" sldId="366"/>
        </pc:sldMkLst>
      </pc:sldChg>
      <pc:sldChg chg="delSp modSp">
        <pc:chgData name="兰羽蔷薇 AI" userId="d40d1e80d6ddb018" providerId="LiveId" clId="{B0857EB1-9CE6-3D41-824F-E2D07A413D97}" dt="2018-09-21T16:31:28.985" v="138" actId="255"/>
        <pc:sldMkLst>
          <pc:docMk/>
          <pc:sldMk cId="67228753" sldId="368"/>
        </pc:sldMkLst>
        <pc:spChg chg="mod">
          <ac:chgData name="兰羽蔷薇 AI" userId="d40d1e80d6ddb018" providerId="LiveId" clId="{B0857EB1-9CE6-3D41-824F-E2D07A413D97}" dt="2018-09-21T16:31:28.985" v="138" actId="255"/>
          <ac:spMkLst>
            <pc:docMk/>
            <pc:sldMk cId="67228753" sldId="368"/>
            <ac:spMk id="2" creationId="{DFF9E1E7-851F-4328-A088-3B380CEC2F69}"/>
          </ac:spMkLst>
        </pc:spChg>
        <pc:spChg chg="del">
          <ac:chgData name="兰羽蔷薇 AI" userId="d40d1e80d6ddb018" providerId="LiveId" clId="{B0857EB1-9CE6-3D41-824F-E2D07A413D97}" dt="2018-09-21T16:16:32.892" v="13" actId="478"/>
          <ac:spMkLst>
            <pc:docMk/>
            <pc:sldMk cId="67228753" sldId="368"/>
            <ac:spMk id="4" creationId="{00000000-0000-0000-0000-000000000000}"/>
          </ac:spMkLst>
        </pc:spChg>
        <pc:spChg chg="del">
          <ac:chgData name="兰羽蔷薇 AI" userId="d40d1e80d6ddb018" providerId="LiveId" clId="{B0857EB1-9CE6-3D41-824F-E2D07A413D97}" dt="2018-09-21T11:10:45.063" v="0" actId="478"/>
          <ac:spMkLst>
            <pc:docMk/>
            <pc:sldMk cId="67228753" sldId="368"/>
            <ac:spMk id="5" creationId="{00000000-0000-0000-0000-000000000000}"/>
          </ac:spMkLst>
        </pc:spChg>
        <pc:picChg chg="del">
          <ac:chgData name="兰羽蔷薇 AI" userId="d40d1e80d6ddb018" providerId="LiveId" clId="{B0857EB1-9CE6-3D41-824F-E2D07A413D97}" dt="2018-09-21T11:10:48.502" v="1" actId="478"/>
          <ac:picMkLst>
            <pc:docMk/>
            <pc:sldMk cId="67228753" sldId="368"/>
            <ac:picMk id="1026" creationId="{00000000-0000-0000-0000-000000000000}"/>
          </ac:picMkLst>
        </pc:picChg>
      </pc:sldChg>
      <pc:sldChg chg="del">
        <pc:chgData name="兰羽蔷薇 AI" userId="d40d1e80d6ddb018" providerId="LiveId" clId="{B0857EB1-9CE6-3D41-824F-E2D07A413D97}" dt="2018-09-21T11:11:41.517" v="5" actId="2696"/>
        <pc:sldMkLst>
          <pc:docMk/>
          <pc:sldMk cId="1781713201" sldId="383"/>
        </pc:sldMkLst>
      </pc:sldChg>
      <pc:sldChg chg="del">
        <pc:chgData name="兰羽蔷薇 AI" userId="d40d1e80d6ddb018" providerId="LiveId" clId="{B0857EB1-9CE6-3D41-824F-E2D07A413D97}" dt="2018-09-21T11:11:46.230" v="7" actId="2696"/>
        <pc:sldMkLst>
          <pc:docMk/>
          <pc:sldMk cId="3089773299" sldId="384"/>
        </pc:sldMkLst>
      </pc:sldChg>
      <pc:sldChg chg="del">
        <pc:chgData name="兰羽蔷薇 AI" userId="d40d1e80d6ddb018" providerId="LiveId" clId="{B0857EB1-9CE6-3D41-824F-E2D07A413D97}" dt="2018-09-21T11:11:51.691" v="9" actId="2696"/>
        <pc:sldMkLst>
          <pc:docMk/>
          <pc:sldMk cId="3674032720" sldId="385"/>
        </pc:sldMkLst>
      </pc:sldChg>
      <pc:sldChg chg="del">
        <pc:chgData name="兰羽蔷薇 AI" userId="d40d1e80d6ddb018" providerId="LiveId" clId="{B0857EB1-9CE6-3D41-824F-E2D07A413D97}" dt="2018-09-21T11:12:12.243" v="11" actId="2696"/>
        <pc:sldMkLst>
          <pc:docMk/>
          <pc:sldMk cId="381986709" sldId="386"/>
        </pc:sldMkLst>
      </pc:sldChg>
      <pc:sldChg chg="del">
        <pc:chgData name="兰羽蔷薇 AI" userId="d40d1e80d6ddb018" providerId="LiveId" clId="{B0857EB1-9CE6-3D41-824F-E2D07A413D97}" dt="2018-09-21T11:11:33.516" v="4" actId="2696"/>
        <pc:sldMkLst>
          <pc:docMk/>
          <pc:sldMk cId="666235700" sldId="387"/>
        </pc:sldMkLst>
      </pc:sldChg>
      <pc:sldChg chg="del">
        <pc:chgData name="兰羽蔷薇 AI" userId="d40d1e80d6ddb018" providerId="LiveId" clId="{B0857EB1-9CE6-3D41-824F-E2D07A413D97}" dt="2018-09-21T11:11:30.870" v="3" actId="2696"/>
        <pc:sldMkLst>
          <pc:docMk/>
          <pc:sldMk cId="1074157898" sldId="388"/>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Microsoft%20PowerPoint%20&#20013;&#30340;&#22270;&#34920;"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
              <a:t>性能</a:t>
            </a:r>
            <a:r>
              <a:rPr lang="zh-CN" altLang="en-US"/>
              <a:t>对比</a:t>
            </a:r>
            <a:endParaRPr lang="en" altLang="zh-C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'[Microsoft PowerPoint 中的图表]Sheet1'!$B$1</c:f>
              <c:strCache>
                <c:ptCount val="1"/>
                <c:pt idx="0">
                  <c:v>有算法</c:v>
                </c:pt>
              </c:strCache>
            </c:strRef>
          </c:tx>
          <c:spPr>
            <a:ln w="28575" cap="rnd">
              <a:solidFill>
                <a:schemeClr val="accent1"/>
              </a:solidFill>
              <a:round/>
            </a:ln>
            <a:effectLst/>
          </c:spPr>
          <c:marker>
            <c:symbol val="none"/>
          </c:marker>
          <c:cat>
            <c:strRef>
              <c:f>'[Microsoft PowerPoint 中的图表]Sheet1'!$A$2:$A$9</c:f>
              <c:strCache>
                <c:ptCount val="8"/>
                <c:pt idx="0">
                  <c:v>逃生门1</c:v>
                </c:pt>
                <c:pt idx="1">
                  <c:v>逃生门2</c:v>
                </c:pt>
                <c:pt idx="2">
                  <c:v>逃生门3</c:v>
                </c:pt>
                <c:pt idx="3">
                  <c:v>地下一层1</c:v>
                </c:pt>
                <c:pt idx="4">
                  <c:v>地下一层2</c:v>
                </c:pt>
                <c:pt idx="5">
                  <c:v>地下一层3</c:v>
                </c:pt>
                <c:pt idx="6">
                  <c:v>地下二层1</c:v>
                </c:pt>
                <c:pt idx="7">
                  <c:v>地下二层2</c:v>
                </c:pt>
              </c:strCache>
            </c:strRef>
          </c:cat>
          <c:val>
            <c:numRef>
              <c:f>'[Microsoft PowerPoint 中的图表]Sheet1'!$B$2:$B$9</c:f>
              <c:numCache>
                <c:formatCode>General</c:formatCode>
                <c:ptCount val="8"/>
                <c:pt idx="0">
                  <c:v>40</c:v>
                </c:pt>
                <c:pt idx="1">
                  <c:v>43</c:v>
                </c:pt>
                <c:pt idx="2">
                  <c:v>40</c:v>
                </c:pt>
                <c:pt idx="3">
                  <c:v>33</c:v>
                </c:pt>
                <c:pt idx="4">
                  <c:v>27</c:v>
                </c:pt>
                <c:pt idx="5">
                  <c:v>43</c:v>
                </c:pt>
                <c:pt idx="6">
                  <c:v>38</c:v>
                </c:pt>
                <c:pt idx="7">
                  <c:v>39</c:v>
                </c:pt>
              </c:numCache>
            </c:numRef>
          </c:val>
          <c:smooth val="0"/>
          <c:extLst>
            <c:ext xmlns:c16="http://schemas.microsoft.com/office/drawing/2014/chart" uri="{C3380CC4-5D6E-409C-BE32-E72D297353CC}">
              <c16:uniqueId val="{00000000-A393-0D4F-B8A9-9AF3E7B90D9F}"/>
            </c:ext>
          </c:extLst>
        </c:ser>
        <c:ser>
          <c:idx val="1"/>
          <c:order val="1"/>
          <c:tx>
            <c:strRef>
              <c:f>'[Microsoft PowerPoint 中的图表]Sheet1'!$C$1</c:f>
              <c:strCache>
                <c:ptCount val="1"/>
                <c:pt idx="0">
                  <c:v>无算法</c:v>
                </c:pt>
              </c:strCache>
            </c:strRef>
          </c:tx>
          <c:spPr>
            <a:ln w="28575" cap="rnd">
              <a:solidFill>
                <a:schemeClr val="accent2"/>
              </a:solidFill>
              <a:round/>
            </a:ln>
            <a:effectLst/>
          </c:spPr>
          <c:marker>
            <c:symbol val="none"/>
          </c:marker>
          <c:cat>
            <c:strRef>
              <c:f>'[Microsoft PowerPoint 中的图表]Sheet1'!$A$2:$A$9</c:f>
              <c:strCache>
                <c:ptCount val="8"/>
                <c:pt idx="0">
                  <c:v>逃生门1</c:v>
                </c:pt>
                <c:pt idx="1">
                  <c:v>逃生门2</c:v>
                </c:pt>
                <c:pt idx="2">
                  <c:v>逃生门3</c:v>
                </c:pt>
                <c:pt idx="3">
                  <c:v>地下一层1</c:v>
                </c:pt>
                <c:pt idx="4">
                  <c:v>地下一层2</c:v>
                </c:pt>
                <c:pt idx="5">
                  <c:v>地下一层3</c:v>
                </c:pt>
                <c:pt idx="6">
                  <c:v>地下二层1</c:v>
                </c:pt>
                <c:pt idx="7">
                  <c:v>地下二层2</c:v>
                </c:pt>
              </c:strCache>
            </c:strRef>
          </c:cat>
          <c:val>
            <c:numRef>
              <c:f>'[Microsoft PowerPoint 中的图表]Sheet1'!$C$2:$C$9</c:f>
              <c:numCache>
                <c:formatCode>General</c:formatCode>
                <c:ptCount val="8"/>
                <c:pt idx="0">
                  <c:v>33</c:v>
                </c:pt>
                <c:pt idx="1">
                  <c:v>34</c:v>
                </c:pt>
                <c:pt idx="2">
                  <c:v>35</c:v>
                </c:pt>
                <c:pt idx="3">
                  <c:v>33</c:v>
                </c:pt>
                <c:pt idx="4">
                  <c:v>24</c:v>
                </c:pt>
                <c:pt idx="5">
                  <c:v>31</c:v>
                </c:pt>
                <c:pt idx="6">
                  <c:v>30</c:v>
                </c:pt>
                <c:pt idx="7">
                  <c:v>31</c:v>
                </c:pt>
              </c:numCache>
            </c:numRef>
          </c:val>
          <c:smooth val="0"/>
          <c:extLst>
            <c:ext xmlns:c16="http://schemas.microsoft.com/office/drawing/2014/chart" uri="{C3380CC4-5D6E-409C-BE32-E72D297353CC}">
              <c16:uniqueId val="{00000001-A393-0D4F-B8A9-9AF3E7B90D9F}"/>
            </c:ext>
          </c:extLst>
        </c:ser>
        <c:dLbls>
          <c:showLegendKey val="0"/>
          <c:showVal val="0"/>
          <c:showCatName val="0"/>
          <c:showSerName val="0"/>
          <c:showPercent val="0"/>
          <c:showBubbleSize val="0"/>
        </c:dLbls>
        <c:smooth val="0"/>
        <c:axId val="1687107200"/>
        <c:axId val="1687108832"/>
      </c:lineChart>
      <c:catAx>
        <c:axId val="1687107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687108832"/>
        <c:crosses val="autoZero"/>
        <c:auto val="1"/>
        <c:lblAlgn val="ctr"/>
        <c:lblOffset val="100"/>
        <c:noMultiLvlLbl val="0"/>
      </c:catAx>
      <c:valAx>
        <c:axId val="16871088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6871072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11787A9-C7F6-4F1E-B661-6E01E5EAD8FB}" type="datetimeFigureOut">
              <a:rPr lang="zh-CN" altLang="en-US" smtClean="0"/>
              <a:t>2020/4/24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1BC314-74D0-4982-B626-4E468724B03B}" type="slidenum">
              <a:rPr lang="zh-CN" altLang="en-US" smtClean="0"/>
              <a:t>‹#›</a:t>
            </a:fld>
            <a:endParaRPr lang="zh-CN" altLang="en-US"/>
          </a:p>
        </p:txBody>
      </p:sp>
    </p:spTree>
    <p:extLst>
      <p:ext uri="{BB962C8B-B14F-4D97-AF65-F5344CB8AC3E}">
        <p14:creationId xmlns:p14="http://schemas.microsoft.com/office/powerpoint/2010/main" val="1837436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各位专家老师同学下午好，非常荣幸在此机会第一个向大家汇报我们团队的最新研究成果，即</a:t>
            </a:r>
            <a:r>
              <a:rPr lang="zh-CN" altLang="en-US" sz="1200" b="1" kern="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基于虚拟足迹聚类的轻量级</a:t>
            </a:r>
            <a:r>
              <a:rPr lang="en-US" altLang="zh-CN" sz="1200" b="1" kern="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Web3D</a:t>
            </a:r>
            <a:r>
              <a:rPr lang="zh-CN" altLang="en-US" sz="1200" b="1" kern="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地铁火灾逃生关键技术，这个课题项目是同济大学软件学院与同济大学土木学院联合发起的重点交叉课题项目。接下来我将会将向大家详细介绍。</a:t>
            </a:r>
            <a:endParaRPr lang="zh-CN" altLang="en-US" dirty="0"/>
          </a:p>
        </p:txBody>
      </p:sp>
      <p:sp>
        <p:nvSpPr>
          <p:cNvPr id="4" name="灯片编号占位符 3"/>
          <p:cNvSpPr>
            <a:spLocks noGrp="1"/>
          </p:cNvSpPr>
          <p:nvPr>
            <p:ph type="sldNum" sz="quarter" idx="5"/>
          </p:nvPr>
        </p:nvSpPr>
        <p:spPr/>
        <p:txBody>
          <a:bodyPr/>
          <a:lstStyle/>
          <a:p>
            <a:fld id="{F91BC314-74D0-4982-B626-4E468724B03B}" type="slidenum">
              <a:rPr lang="zh-CN" altLang="en-US" smtClean="0"/>
              <a:t>1</a:t>
            </a:fld>
            <a:endParaRPr lang="zh-CN" altLang="en-US"/>
          </a:p>
        </p:txBody>
      </p:sp>
    </p:spTree>
    <p:extLst>
      <p:ext uri="{BB962C8B-B14F-4D97-AF65-F5344CB8AC3E}">
        <p14:creationId xmlns:p14="http://schemas.microsoft.com/office/powerpoint/2010/main" val="9571577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91BC314-74D0-4982-B626-4E468724B03B}" type="slidenum">
              <a:rPr lang="zh-CN" altLang="en-US" smtClean="0"/>
              <a:t>12</a:t>
            </a:fld>
            <a:endParaRPr lang="zh-CN" altLang="en-US"/>
          </a:p>
        </p:txBody>
      </p:sp>
    </p:spTree>
    <p:extLst>
      <p:ext uri="{BB962C8B-B14F-4D97-AF65-F5344CB8AC3E}">
        <p14:creationId xmlns:p14="http://schemas.microsoft.com/office/powerpoint/2010/main" val="2714514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91BC314-74D0-4982-B626-4E468724B03B}" type="slidenum">
              <a:rPr lang="zh-CN" altLang="en-US" smtClean="0"/>
              <a:t>13</a:t>
            </a:fld>
            <a:endParaRPr lang="zh-CN" altLang="en-US"/>
          </a:p>
        </p:txBody>
      </p:sp>
    </p:spTree>
    <p:extLst>
      <p:ext uri="{BB962C8B-B14F-4D97-AF65-F5344CB8AC3E}">
        <p14:creationId xmlns:p14="http://schemas.microsoft.com/office/powerpoint/2010/main" val="3610843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而对于烟气的轻量化处理，（点）首先通过专业</a:t>
            </a:r>
            <a:r>
              <a:rPr lang="en-US" altLang="zh-CN" dirty="0"/>
              <a:t>FDS</a:t>
            </a:r>
            <a:r>
              <a:rPr lang="zh-CN" altLang="en-US" dirty="0"/>
              <a:t>火灾计算软件</a:t>
            </a:r>
            <a:r>
              <a:rPr lang="en-US" altLang="zh-CN" dirty="0"/>
              <a:t>——</a:t>
            </a:r>
            <a:r>
              <a:rPr lang="en-US" altLang="zh-CN" dirty="0" err="1"/>
              <a:t>Pyrosim</a:t>
            </a:r>
            <a:r>
              <a:rPr lang="zh-CN" altLang="en-US" dirty="0"/>
              <a:t>获得了真实的火灾烟气数据，但是数据量特别巨大！（点）因此我们去除了烟雾中大量的冗余数据，（点）并对其进行了线性化处理进一步减少了数据量，（点）而归一化处理，使其烟雾的浓度值与场景中的烟雾灰度级进行对应，（点）最终在前端实现了大规模烟雾场景的轻量级渲染。</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F91BC314-74D0-4982-B626-4E468724B03B}" type="slidenum">
              <a:rPr lang="zh-CN" altLang="en-US" smtClean="0"/>
              <a:t>15</a:t>
            </a:fld>
            <a:endParaRPr lang="zh-CN" altLang="en-US"/>
          </a:p>
        </p:txBody>
      </p:sp>
    </p:spTree>
    <p:extLst>
      <p:ext uri="{BB962C8B-B14F-4D97-AF65-F5344CB8AC3E}">
        <p14:creationId xmlns:p14="http://schemas.microsoft.com/office/powerpoint/2010/main" val="7236478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依照上述过程，（点）通过去除冗余数据，我们将数据降低为原数据的从数十</a:t>
            </a:r>
            <a:r>
              <a:rPr lang="en-US" altLang="zh-CN" dirty="0"/>
              <a:t>GB</a:t>
            </a:r>
            <a:r>
              <a:rPr lang="zh-CN" altLang="en-US" dirty="0"/>
              <a:t>减少为十余</a:t>
            </a:r>
            <a:r>
              <a:rPr lang="en-US" altLang="zh-CN" dirty="0"/>
              <a:t>KB</a:t>
            </a:r>
            <a:r>
              <a:rPr lang="zh-CN" altLang="en-US" dirty="0"/>
              <a:t>，将</a:t>
            </a:r>
            <a:r>
              <a:rPr lang="en-US" altLang="zh-CN" dirty="0"/>
              <a:t>FDS</a:t>
            </a:r>
            <a:r>
              <a:rPr lang="zh-CN" altLang="en-US" dirty="0"/>
              <a:t>烟气浓度值分为</a:t>
            </a:r>
            <a:r>
              <a:rPr lang="en-US" altLang="zh-CN" dirty="0"/>
              <a:t>256</a:t>
            </a:r>
            <a:r>
              <a:rPr lang="zh-CN" altLang="en-US" dirty="0"/>
              <a:t>种级别与场景中烟气的灰度相对应，实现了烟气得轻量化处理。</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16</a:t>
            </a:fld>
            <a:endParaRPr lang="zh-CN" altLang="en-US"/>
          </a:p>
        </p:txBody>
      </p:sp>
    </p:spTree>
    <p:extLst>
      <p:ext uri="{BB962C8B-B14F-4D97-AF65-F5344CB8AC3E}">
        <p14:creationId xmlns:p14="http://schemas.microsoft.com/office/powerpoint/2010/main" val="7723232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（点）场景的烟雾我们采用</a:t>
            </a:r>
            <a:r>
              <a:rPr lang="en-US" altLang="zh-CN" dirty="0"/>
              <a:t>Three.JS</a:t>
            </a:r>
            <a:r>
              <a:rPr lang="zh-CN" altLang="en-US" dirty="0"/>
              <a:t>引擎中自带的精灵纹理粒子来制作，不但降低了数据量、提升了系统运行效率和渲染速度，计算生成的烟雾形态也很不错。（点）并且在我们项目中也实现了基于视点位置的多分辨率</a:t>
            </a:r>
            <a:r>
              <a:rPr lang="en-US" altLang="zh-CN" dirty="0"/>
              <a:t>LOD</a:t>
            </a:r>
            <a:r>
              <a:rPr lang="zh-CN" altLang="en-US" dirty="0"/>
              <a:t>的烟气效果优化。</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17</a:t>
            </a:fld>
            <a:endParaRPr lang="zh-CN" altLang="en-US"/>
          </a:p>
        </p:txBody>
      </p:sp>
    </p:spTree>
    <p:extLst>
      <p:ext uri="{BB962C8B-B14F-4D97-AF65-F5344CB8AC3E}">
        <p14:creationId xmlns:p14="http://schemas.microsoft.com/office/powerpoint/2010/main" val="603273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在完成烟气控制单元的设计后，我们制作了两个烟气系统，第一种是常见于各类火灾模拟系统的直观性烟气，用于表现火源位置烟气升腾的效果，其作用是表现起火点。</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18</a:t>
            </a:fld>
            <a:endParaRPr lang="zh-CN" altLang="en-US"/>
          </a:p>
        </p:txBody>
      </p:sp>
    </p:spTree>
    <p:extLst>
      <p:ext uri="{BB962C8B-B14F-4D97-AF65-F5344CB8AC3E}">
        <p14:creationId xmlns:p14="http://schemas.microsoft.com/office/powerpoint/2010/main" val="1686036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第二种是我们设计的的仿真性烟雾，通过将控制单元分布于场景中，通过</a:t>
            </a:r>
            <a:r>
              <a:rPr lang="en-US" altLang="zh-CN" dirty="0"/>
              <a:t>FDS</a:t>
            </a:r>
            <a:r>
              <a:rPr lang="zh-CN" altLang="en-US" dirty="0"/>
              <a:t>数据对烟雾的可见性控制，实现了真实烟气蔓延的效果。</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19</a:t>
            </a:fld>
            <a:endParaRPr lang="zh-CN" altLang="en-US"/>
          </a:p>
        </p:txBody>
      </p:sp>
    </p:spTree>
    <p:extLst>
      <p:ext uri="{BB962C8B-B14F-4D97-AF65-F5344CB8AC3E}">
        <p14:creationId xmlns:p14="http://schemas.microsoft.com/office/powerpoint/2010/main" val="18000674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第二种是我们设计的的仿真性烟雾，通过将控制单元分布于场景中，通过</a:t>
            </a:r>
            <a:r>
              <a:rPr lang="en-US" altLang="zh-CN" dirty="0"/>
              <a:t>FDS</a:t>
            </a:r>
            <a:r>
              <a:rPr lang="zh-CN" altLang="en-US" dirty="0"/>
              <a:t>数据对烟雾的可见性控制，实现了真实烟气蔓延的效果。</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20</a:t>
            </a:fld>
            <a:endParaRPr lang="zh-CN" altLang="en-US"/>
          </a:p>
        </p:txBody>
      </p:sp>
    </p:spTree>
    <p:extLst>
      <p:ext uri="{BB962C8B-B14F-4D97-AF65-F5344CB8AC3E}">
        <p14:creationId xmlns:p14="http://schemas.microsoft.com/office/powerpoint/2010/main" val="312681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第二种是我们设计的的仿真性烟雾，通过将控制单元分布于场景中，通过</a:t>
            </a:r>
            <a:r>
              <a:rPr lang="en-US" altLang="zh-CN" dirty="0"/>
              <a:t>FDS</a:t>
            </a:r>
            <a:r>
              <a:rPr lang="zh-CN" altLang="en-US" dirty="0"/>
              <a:t>数据对烟雾的可见性控制，实现了真实烟气蔓延的效果。</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21</a:t>
            </a:fld>
            <a:endParaRPr lang="zh-CN" altLang="en-US"/>
          </a:p>
        </p:txBody>
      </p:sp>
    </p:spTree>
    <p:extLst>
      <p:ext uri="{BB962C8B-B14F-4D97-AF65-F5344CB8AC3E}">
        <p14:creationId xmlns:p14="http://schemas.microsoft.com/office/powerpoint/2010/main" val="2352519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第二种是我们设计的的仿真性烟雾，通过将控制单元分布于场景中，通过</a:t>
            </a:r>
            <a:r>
              <a:rPr lang="en-US" altLang="zh-CN" dirty="0"/>
              <a:t>FDS</a:t>
            </a:r>
            <a:r>
              <a:rPr lang="zh-CN" altLang="en-US" dirty="0"/>
              <a:t>数据对烟雾的可见性控制，实现了真实烟气蔓延的效果。</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22</a:t>
            </a:fld>
            <a:endParaRPr lang="zh-CN" altLang="en-US"/>
          </a:p>
        </p:txBody>
      </p:sp>
    </p:spTree>
    <p:extLst>
      <p:ext uri="{BB962C8B-B14F-4D97-AF65-F5344CB8AC3E}">
        <p14:creationId xmlns:p14="http://schemas.microsoft.com/office/powerpoint/2010/main" val="3620230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众所周知（点），地铁站因其环境封闭且人流密集的特点，一旦发生火灾所造成的后果都极其烟中，（点）近几年分别发生在韩国和俄罗斯的两起特大地铁火灾，（点）经济损失十分惨重，（点）但是人员伤亡情况却天差地别，长期忽略火灾逃生教育的韩国在此次事故中死亡人数达到惊人的</a:t>
            </a:r>
            <a:r>
              <a:rPr lang="en-US" altLang="zh-CN" dirty="0"/>
              <a:t>198</a:t>
            </a:r>
            <a:r>
              <a:rPr lang="zh-CN" altLang="en-US" dirty="0"/>
              <a:t>人，而相对重视逃生教育的俄罗斯，其火灾发生时仅有</a:t>
            </a:r>
            <a:r>
              <a:rPr lang="en-US" altLang="zh-CN" dirty="0"/>
              <a:t>11</a:t>
            </a:r>
            <a:r>
              <a:rPr lang="zh-CN" altLang="en-US" dirty="0"/>
              <a:t>人受伤，由此可见消防逃生安全教育的必要。（韩国和俄罗斯要分开）加上一句，“这也是本课题的意义”</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2</a:t>
            </a:fld>
            <a:endParaRPr lang="zh-CN" altLang="en-US"/>
          </a:p>
        </p:txBody>
      </p:sp>
    </p:spTree>
    <p:extLst>
      <p:ext uri="{BB962C8B-B14F-4D97-AF65-F5344CB8AC3E}">
        <p14:creationId xmlns:p14="http://schemas.microsoft.com/office/powerpoint/2010/main" val="22045116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效果展示</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23</a:t>
            </a:fld>
            <a:endParaRPr lang="zh-CN" altLang="en-US"/>
          </a:p>
        </p:txBody>
      </p:sp>
    </p:spTree>
    <p:extLst>
      <p:ext uri="{BB962C8B-B14F-4D97-AF65-F5344CB8AC3E}">
        <p14:creationId xmlns:p14="http://schemas.microsoft.com/office/powerpoint/2010/main" val="27152256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效果展示</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24</a:t>
            </a:fld>
            <a:endParaRPr lang="zh-CN" altLang="en-US"/>
          </a:p>
        </p:txBody>
      </p:sp>
    </p:spTree>
    <p:extLst>
      <p:ext uri="{BB962C8B-B14F-4D97-AF65-F5344CB8AC3E}">
        <p14:creationId xmlns:p14="http://schemas.microsoft.com/office/powerpoint/2010/main" val="27052912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效果展示</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25</a:t>
            </a:fld>
            <a:endParaRPr lang="zh-CN" altLang="en-US"/>
          </a:p>
        </p:txBody>
      </p:sp>
    </p:spTree>
    <p:extLst>
      <p:ext uri="{BB962C8B-B14F-4D97-AF65-F5344CB8AC3E}">
        <p14:creationId xmlns:p14="http://schemas.microsoft.com/office/powerpoint/2010/main" val="25983781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效果展示</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26</a:t>
            </a:fld>
            <a:endParaRPr lang="zh-CN" altLang="en-US"/>
          </a:p>
        </p:txBody>
      </p:sp>
    </p:spTree>
    <p:extLst>
      <p:ext uri="{BB962C8B-B14F-4D97-AF65-F5344CB8AC3E}">
        <p14:creationId xmlns:p14="http://schemas.microsoft.com/office/powerpoint/2010/main" val="29426416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效果展示</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27</a:t>
            </a:fld>
            <a:endParaRPr lang="zh-CN" altLang="en-US"/>
          </a:p>
        </p:txBody>
      </p:sp>
    </p:spTree>
    <p:extLst>
      <p:ext uri="{BB962C8B-B14F-4D97-AF65-F5344CB8AC3E}">
        <p14:creationId xmlns:p14="http://schemas.microsoft.com/office/powerpoint/2010/main" val="8694888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但是由于</a:t>
            </a:r>
            <a:r>
              <a:rPr lang="en-US" altLang="zh-CN" dirty="0"/>
              <a:t>FDS</a:t>
            </a:r>
            <a:r>
              <a:rPr lang="zh-CN" altLang="en-US" dirty="0"/>
              <a:t>数据的计算时间成本极高且数据量极大，为了能够让起火点设置更加的灵活，我们在场景中构建了两种插值模拟机制，即线性插值和三角插值。假设</a:t>
            </a:r>
            <a:r>
              <a:rPr lang="en-US" altLang="zh-CN" dirty="0"/>
              <a:t>A</a:t>
            </a:r>
            <a:r>
              <a:rPr lang="zh-CN" altLang="en-US" dirty="0"/>
              <a:t>、</a:t>
            </a:r>
            <a:r>
              <a:rPr lang="en-US" altLang="zh-CN" dirty="0"/>
              <a:t>B</a:t>
            </a:r>
            <a:r>
              <a:rPr lang="zh-CN" altLang="en-US" dirty="0"/>
              <a:t>点为两个</a:t>
            </a:r>
            <a:r>
              <a:rPr lang="en-US" altLang="zh-CN" dirty="0"/>
              <a:t>FDS</a:t>
            </a:r>
            <a:r>
              <a:rPr lang="zh-CN" altLang="en-US" dirty="0"/>
              <a:t>起火点，</a:t>
            </a:r>
            <a:r>
              <a:rPr lang="en-US" altLang="zh-CN" dirty="0"/>
              <a:t>O</a:t>
            </a:r>
            <a:r>
              <a:rPr lang="zh-CN" altLang="en-US" dirty="0"/>
              <a:t>点为</a:t>
            </a:r>
            <a:r>
              <a:rPr lang="en-US" altLang="zh-CN" dirty="0"/>
              <a:t>AB</a:t>
            </a:r>
            <a:r>
              <a:rPr lang="zh-CN" altLang="en-US" dirty="0"/>
              <a:t>两点连线上的一点，通过将</a:t>
            </a:r>
            <a:r>
              <a:rPr lang="en-US" altLang="zh-CN" dirty="0"/>
              <a:t>O</a:t>
            </a:r>
            <a:r>
              <a:rPr lang="zh-CN" altLang="en-US" dirty="0"/>
              <a:t>到</a:t>
            </a:r>
            <a:r>
              <a:rPr lang="en-US" altLang="zh-CN" dirty="0"/>
              <a:t>A</a:t>
            </a:r>
            <a:r>
              <a:rPr lang="zh-CN" altLang="en-US" dirty="0"/>
              <a:t>、</a:t>
            </a:r>
            <a:r>
              <a:rPr lang="en-US" altLang="zh-CN" dirty="0"/>
              <a:t>B</a:t>
            </a:r>
            <a:r>
              <a:rPr lang="zh-CN" altLang="en-US" dirty="0"/>
              <a:t>的距离，分别于</a:t>
            </a:r>
            <a:r>
              <a:rPr lang="en-US" altLang="zh-CN" dirty="0"/>
              <a:t>AB</a:t>
            </a:r>
            <a:r>
              <a:rPr lang="zh-CN" altLang="en-US" dirty="0"/>
              <a:t>间距离做比的方式进行插值运算，最终会获得一个近似的烟气数据。</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28</a:t>
            </a:fld>
            <a:endParaRPr lang="zh-CN" altLang="en-US"/>
          </a:p>
        </p:txBody>
      </p:sp>
    </p:spTree>
    <p:extLst>
      <p:ext uri="{BB962C8B-B14F-4D97-AF65-F5344CB8AC3E}">
        <p14:creationId xmlns:p14="http://schemas.microsoft.com/office/powerpoint/2010/main" val="35944931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同样道理，我们依照场景中已有的三个</a:t>
            </a:r>
            <a:r>
              <a:rPr lang="en-US" altLang="zh-CN" dirty="0"/>
              <a:t>FDS</a:t>
            </a:r>
            <a:r>
              <a:rPr lang="zh-CN" altLang="en-US" dirty="0"/>
              <a:t>起火点</a:t>
            </a:r>
            <a:r>
              <a:rPr lang="en-US" altLang="zh-CN" dirty="0"/>
              <a:t>A</a:t>
            </a:r>
            <a:r>
              <a:rPr lang="zh-CN" altLang="en-US" dirty="0"/>
              <a:t>、</a:t>
            </a:r>
            <a:r>
              <a:rPr lang="en-US" altLang="zh-CN" dirty="0"/>
              <a:t>B</a:t>
            </a:r>
            <a:r>
              <a:rPr lang="zh-CN" altLang="en-US" dirty="0"/>
              <a:t>、</a:t>
            </a:r>
            <a:r>
              <a:rPr lang="en-US" altLang="zh-CN" dirty="0"/>
              <a:t>C</a:t>
            </a:r>
            <a:r>
              <a:rPr lang="zh-CN" altLang="en-US" dirty="0"/>
              <a:t>所围成三角形区域内（点），（点）设置的随机起火点</a:t>
            </a:r>
            <a:r>
              <a:rPr lang="en-US" altLang="zh-CN" dirty="0"/>
              <a:t>O</a:t>
            </a:r>
            <a:r>
              <a:rPr lang="zh-CN" altLang="en-US" dirty="0"/>
              <a:t>，（点）分别与</a:t>
            </a:r>
            <a:r>
              <a:rPr lang="en-US" altLang="zh-CN" dirty="0"/>
              <a:t>ABC</a:t>
            </a:r>
            <a:r>
              <a:rPr lang="zh-CN" altLang="en-US" dirty="0"/>
              <a:t>点做连线，并通过新生成的三个小三角行分别与原来的大三角形做比的方式来进行插值运算，（点）最终会获得一个近似的烟气数据。</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29</a:t>
            </a:fld>
            <a:endParaRPr lang="zh-CN" altLang="en-US"/>
          </a:p>
        </p:txBody>
      </p:sp>
    </p:spTree>
    <p:extLst>
      <p:ext uri="{BB962C8B-B14F-4D97-AF65-F5344CB8AC3E}">
        <p14:creationId xmlns:p14="http://schemas.microsoft.com/office/powerpoint/2010/main" val="28979257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效果展示</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30</a:t>
            </a:fld>
            <a:endParaRPr lang="zh-CN" altLang="en-US"/>
          </a:p>
        </p:txBody>
      </p:sp>
    </p:spTree>
    <p:extLst>
      <p:ext uri="{BB962C8B-B14F-4D97-AF65-F5344CB8AC3E}">
        <p14:creationId xmlns:p14="http://schemas.microsoft.com/office/powerpoint/2010/main" val="7921235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效果展示</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31</a:t>
            </a:fld>
            <a:endParaRPr lang="zh-CN" altLang="en-US"/>
          </a:p>
        </p:txBody>
      </p:sp>
    </p:spTree>
    <p:extLst>
      <p:ext uri="{BB962C8B-B14F-4D97-AF65-F5344CB8AC3E}">
        <p14:creationId xmlns:p14="http://schemas.microsoft.com/office/powerpoint/2010/main" val="9690767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接下来向大家介绍一下虚拟乘客的轻量级预处理技术流程，由于地铁站中人流密集数量庞大，因此要对乘客模型进行轻量化处理，（点）首先通过</a:t>
            </a:r>
            <a:r>
              <a:rPr lang="en-US" altLang="zh-CN" dirty="0"/>
              <a:t>Blender</a:t>
            </a:r>
            <a:r>
              <a:rPr lang="zh-CN" altLang="en-US" dirty="0"/>
              <a:t>制作出乘客模型（点）（点），（点）并将乘客的几何体、材质数据以及动画数据放入虚拟化身数据库中，（点）可以看到我们制作了多个骨骼动画用于虚拟乘客（点）。（点）由于浏览器所能提供的缓存有限，并通过</a:t>
            </a:r>
            <a:r>
              <a:rPr lang="en-US" altLang="zh-CN" dirty="0"/>
              <a:t>Clone</a:t>
            </a:r>
            <a:r>
              <a:rPr lang="zh-CN" altLang="en-US" dirty="0"/>
              <a:t>等技术降低了传输和渲染压力，（点）最终实现了大规模虚拟化身实时的在线场景。</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33</a:t>
            </a:fld>
            <a:endParaRPr lang="zh-CN" altLang="en-US"/>
          </a:p>
        </p:txBody>
      </p:sp>
    </p:spTree>
    <p:extLst>
      <p:ext uri="{BB962C8B-B14F-4D97-AF65-F5344CB8AC3E}">
        <p14:creationId xmlns:p14="http://schemas.microsoft.com/office/powerpoint/2010/main" val="2799304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而通过虚拟火灾逃生系统进行训练是一种高效的训练方法（点），但是制作一款虚拟逃生平台要面对两个难题（点），巨大的场景模型和海量的烟气数据，这对于打造一款大规模、精准在线的逃生系统平台</a:t>
            </a:r>
            <a:r>
              <a:rPr lang="en-US" altLang="zh-CN" dirty="0"/>
              <a:t>——</a:t>
            </a:r>
            <a:r>
              <a:rPr lang="zh-CN" altLang="en-US" dirty="0"/>
              <a:t>挑战性是极高的。目前主流的逃生系统分为单机和在线两大类，（点）单机系统如上图为离线使用，硬件门槛高，使用环境要求苛刻。（点）在线系统需要安装插件、场景小，烟气数据不准确。（点）可以说</a:t>
            </a:r>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对于大众来说，没有任何在线的大规模</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准确的消防疏散培训系统</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Web3D</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的特点</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无插件 跨平台 （手机在线）</a:t>
            </a:r>
            <a:endParaRPr lang="zh-CN"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F91BC314-74D0-4982-B626-4E468724B03B}" type="slidenum">
              <a:rPr lang="zh-CN" altLang="en-US" smtClean="0"/>
              <a:t>3</a:t>
            </a:fld>
            <a:endParaRPr lang="zh-CN" altLang="en-US"/>
          </a:p>
        </p:txBody>
      </p:sp>
    </p:spTree>
    <p:extLst>
      <p:ext uri="{BB962C8B-B14F-4D97-AF65-F5344CB8AC3E}">
        <p14:creationId xmlns:p14="http://schemas.microsoft.com/office/powerpoint/2010/main" val="38624822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射线采样：蓝色方块为射线与建筑物交点</a:t>
            </a:r>
            <a:endParaRPr kumimoji="1" lang="en-US" altLang="zh-CN" dirty="0"/>
          </a:p>
          <a:p>
            <a:r>
              <a:rPr kumimoji="1" lang="zh-CN" altLang="en-US" dirty="0"/>
              <a:t> 算法步骤：</a:t>
            </a:r>
            <a:r>
              <a:rPr kumimoji="1" lang="en-US" altLang="zh-CN" dirty="0"/>
              <a:t>1</a:t>
            </a:r>
            <a:r>
              <a:rPr kumimoji="1" lang="zh-CN" altLang="en-US" dirty="0"/>
              <a:t>、获取视锥、视角等信息，以当前视角发射射线，获取射线与建筑相交后的一些列参数（如视角到建筑的距离）</a:t>
            </a:r>
            <a:endParaRPr kumimoji="1" lang="en-US" altLang="zh-CN" dirty="0"/>
          </a:p>
          <a:p>
            <a:r>
              <a:rPr kumimoji="1" lang="en-US" altLang="zh-CN" dirty="0"/>
              <a:t>	2</a:t>
            </a:r>
            <a:r>
              <a:rPr kumimoji="1" lang="zh-CN" altLang="en-US" dirty="0"/>
              <a:t>、根据采样结果修改视锥，将视锥的最远的面，拉近到约可视距离的位置</a:t>
            </a:r>
            <a:endParaRPr kumimoji="1" lang="en-US" altLang="zh-CN" dirty="0"/>
          </a:p>
          <a:p>
            <a:r>
              <a:rPr kumimoji="1" lang="en-US" altLang="zh-CN" dirty="0"/>
              <a:t>	3</a:t>
            </a:r>
            <a:r>
              <a:rPr kumimoji="1" lang="zh-CN" altLang="en-US" dirty="0"/>
              <a:t>、对视锥内外的人物进行显示、剔除</a:t>
            </a:r>
            <a:endParaRPr kumimoji="1" lang="en-US" altLang="zh-CN" dirty="0"/>
          </a:p>
        </p:txBody>
      </p:sp>
      <p:sp>
        <p:nvSpPr>
          <p:cNvPr id="4" name="灯片编号占位符 3"/>
          <p:cNvSpPr>
            <a:spLocks noGrp="1"/>
          </p:cNvSpPr>
          <p:nvPr>
            <p:ph type="sldNum" sz="quarter" idx="5"/>
          </p:nvPr>
        </p:nvSpPr>
        <p:spPr/>
        <p:txBody>
          <a:bodyPr/>
          <a:lstStyle/>
          <a:p>
            <a:fld id="{F91BC314-74D0-4982-B626-4E468724B03B}" type="slidenum">
              <a:rPr lang="zh-CN" altLang="en-US" smtClean="0"/>
              <a:t>36</a:t>
            </a:fld>
            <a:endParaRPr lang="zh-CN" altLang="en-US"/>
          </a:p>
        </p:txBody>
      </p:sp>
    </p:spTree>
    <p:extLst>
      <p:ext uri="{BB962C8B-B14F-4D97-AF65-F5344CB8AC3E}">
        <p14:creationId xmlns:p14="http://schemas.microsoft.com/office/powerpoint/2010/main" val="26133423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F91BC314-74D0-4982-B626-4E468724B03B}" type="slidenum">
              <a:rPr lang="zh-CN" altLang="en-US" smtClean="0"/>
              <a:t>37</a:t>
            </a:fld>
            <a:endParaRPr lang="zh-CN" altLang="en-US"/>
          </a:p>
        </p:txBody>
      </p:sp>
    </p:spTree>
    <p:extLst>
      <p:ext uri="{BB962C8B-B14F-4D97-AF65-F5344CB8AC3E}">
        <p14:creationId xmlns:p14="http://schemas.microsoft.com/office/powerpoint/2010/main" val="38175859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接下来向大家介绍一下针对于逃生路径规划的整体技术路线，（点）首先让测试人员佩戴</a:t>
            </a:r>
            <a:r>
              <a:rPr lang="en-US" altLang="zh-CN" dirty="0"/>
              <a:t>VR</a:t>
            </a:r>
            <a:r>
              <a:rPr lang="zh-CN" altLang="en-US" dirty="0"/>
              <a:t>设备在虚拟场景中进行拟真逃生，（点）随后对路径信息进行筛选，而之所以选择这种由真人参与的方式是曾经有火灾专家指出，单纯基于</a:t>
            </a:r>
            <a:r>
              <a:rPr lang="en-US" altLang="zh-CN" dirty="0"/>
              <a:t>AI</a:t>
            </a:r>
            <a:r>
              <a:rPr lang="zh-CN" altLang="en-US" dirty="0"/>
              <a:t>的智能逃生规划，不但运算量巨大，而且往往与真实人员的实际逃生数据相去甚远。</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39</a:t>
            </a:fld>
            <a:endParaRPr lang="zh-CN" altLang="en-US"/>
          </a:p>
        </p:txBody>
      </p:sp>
    </p:spTree>
    <p:extLst>
      <p:ext uri="{BB962C8B-B14F-4D97-AF65-F5344CB8AC3E}">
        <p14:creationId xmlns:p14="http://schemas.microsoft.com/office/powerpoint/2010/main" val="22394698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点）而在完成对真人拟真逃生数据进行汇总之后，我们将得到的逃生路径信息进行了分类。分别为（点）在规定时效内逃生成功的有效路径、（点）未找到出口的无效路径、（点）未按时撤离的超市路径，以及（点）包含环路的冗余路径。</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40</a:t>
            </a:fld>
            <a:endParaRPr lang="zh-CN" altLang="en-US"/>
          </a:p>
        </p:txBody>
      </p:sp>
    </p:spTree>
    <p:extLst>
      <p:ext uri="{BB962C8B-B14F-4D97-AF65-F5344CB8AC3E}">
        <p14:creationId xmlns:p14="http://schemas.microsoft.com/office/powerpoint/2010/main" val="38213597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将有效路径筛选出来之后（点）就进入了下一个阶段</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41</a:t>
            </a:fld>
            <a:endParaRPr lang="zh-CN" altLang="en-US"/>
          </a:p>
        </p:txBody>
      </p:sp>
    </p:spTree>
    <p:extLst>
      <p:ext uri="{BB962C8B-B14F-4D97-AF65-F5344CB8AC3E}">
        <p14:creationId xmlns:p14="http://schemas.microsoft.com/office/powerpoint/2010/main" val="42278375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通过将采集的数据进行聚类分析处理，生成图中非常明显的红色骨干路径。通过骨干路径数据来启发与人群逃生更加贴近的蚁群逃生规划算法，并使其快速收敛。</a:t>
                </a:r>
                <a:endParaRPr lang="en-US" altLang="zh-CN" dirty="0"/>
              </a:p>
              <a:p>
                <a:endParaRPr lang="en-US" altLang="zh-CN" dirty="0"/>
              </a:p>
              <a:p>
                <a:r>
                  <a:rPr lang="zh-CN" altLang="zh-CN" sz="1200" b="1" kern="1200" dirty="0">
                    <a:solidFill>
                      <a:schemeClr val="tx1"/>
                    </a:solidFill>
                    <a:effectLst/>
                    <a:latin typeface="+mn-lt"/>
                    <a:ea typeface="+mn-ea"/>
                    <a:cs typeface="+mn-cs"/>
                  </a:rPr>
                  <a:t>算法</a:t>
                </a:r>
                <a:r>
                  <a:rPr lang="en-US" altLang="zh-CN" sz="1200" b="1" kern="1200" dirty="0">
                    <a:solidFill>
                      <a:schemeClr val="tx1"/>
                    </a:solidFill>
                    <a:effectLst/>
                    <a:latin typeface="+mn-lt"/>
                    <a:ea typeface="+mn-ea"/>
                    <a:cs typeface="+mn-cs"/>
                  </a:rPr>
                  <a:t>1</a:t>
                </a:r>
                <a:r>
                  <a:rPr lang="zh-CN" altLang="zh-CN" sz="1200" b="1" kern="1200" dirty="0">
                    <a:solidFill>
                      <a:schemeClr val="tx1"/>
                    </a:solidFill>
                    <a:effectLst/>
                    <a:latin typeface="+mn-lt"/>
                    <a:ea typeface="+mn-ea"/>
                    <a:cs typeface="+mn-cs"/>
                  </a:rPr>
                  <a:t>：虚拟逃生足迹的骨干路径抽取</a:t>
                </a:r>
                <a:endParaRPr lang="zh-CN" altLang="zh-CN" sz="1200"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输入：</a:t>
                </a:r>
                <a:r>
                  <a:rPr lang="zh-CN" altLang="zh-CN" sz="1200" kern="1200" dirty="0">
                    <a:solidFill>
                      <a:schemeClr val="tx1"/>
                    </a:solidFill>
                    <a:effectLst/>
                    <a:latin typeface="+mn-lt"/>
                    <a:ea typeface="+mn-ea"/>
                    <a:cs typeface="+mn-cs"/>
                  </a:rPr>
                  <a:t>一组在线地铁逃生足迹</a:t>
                </a:r>
                <a:r>
                  <a:rPr lang="en-US" altLang="zh-CN" sz="1200" i="1" kern="1200" dirty="0">
                    <a:solidFill>
                      <a:schemeClr val="tx1"/>
                    </a:solidFill>
                    <a:effectLst/>
                    <a:latin typeface="+mn-lt"/>
                    <a:ea typeface="+mn-ea"/>
                    <a:cs typeface="+mn-cs"/>
                  </a:rPr>
                  <a:t>P</a:t>
                </a:r>
                <a:r>
                  <a:rPr lang="en-US" altLang="zh-CN" sz="1200" kern="1200" dirty="0">
                    <a:solidFill>
                      <a:schemeClr val="tx1"/>
                    </a:solidFill>
                    <a:effectLst/>
                    <a:latin typeface="+mn-lt"/>
                    <a:ea typeface="+mn-ea"/>
                    <a:cs typeface="+mn-cs"/>
                  </a:rPr>
                  <a:t> = {</a:t>
                </a:r>
                <a:r>
                  <a:rPr lang="en-US" altLang="zh-CN" sz="1200" i="1" kern="1200" dirty="0">
                    <a:solidFill>
                      <a:schemeClr val="tx1"/>
                    </a:solidFill>
                    <a:effectLst/>
                    <a:latin typeface="+mn-lt"/>
                    <a:ea typeface="+mn-ea"/>
                    <a:cs typeface="+mn-cs"/>
                  </a:rPr>
                  <a:t>P</a:t>
                </a:r>
                <a:r>
                  <a:rPr lang="en-US" altLang="zh-CN" sz="1200" i="1" kern="1200" baseline="-250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 </a:t>
                </a:r>
                <a:r>
                  <a:rPr lang="en-US" altLang="zh-CN" sz="1200" i="1" kern="1200" dirty="0">
                    <a:solidFill>
                      <a:schemeClr val="tx1"/>
                    </a:solidFill>
                    <a:effectLst/>
                    <a:latin typeface="+mn-lt"/>
                    <a:ea typeface="+mn-ea"/>
                    <a:cs typeface="+mn-cs"/>
                  </a:rPr>
                  <a:t>P</a:t>
                </a:r>
                <a:r>
                  <a:rPr lang="en-US" altLang="zh-CN" sz="1200" i="1" kern="1200" baseline="-250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P</a:t>
                </a:r>
                <a:r>
                  <a:rPr lang="en-US" altLang="zh-CN" sz="1200" i="1" kern="1200" baseline="-25000" dirty="0">
                    <a:solidFill>
                      <a:schemeClr val="tx1"/>
                    </a:solidFill>
                    <a:effectLst/>
                    <a:latin typeface="+mn-lt"/>
                    <a:ea typeface="+mn-ea"/>
                    <a:cs typeface="+mn-cs"/>
                  </a:rPr>
                  <a:t>i</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a:t>
                </a:r>
                <a:r>
                  <a:rPr lang="en-US" altLang="zh-CN" sz="1200" i="1" kern="1200" dirty="0" err="1">
                    <a:solidFill>
                      <a:schemeClr val="tx1"/>
                    </a:solidFill>
                    <a:effectLst/>
                    <a:latin typeface="+mn-lt"/>
                    <a:ea typeface="+mn-ea"/>
                    <a:cs typeface="+mn-cs"/>
                  </a:rPr>
                  <a:t>P</a:t>
                </a:r>
                <a:r>
                  <a:rPr lang="en-US" altLang="zh-CN" sz="1200" i="1" kern="1200" baseline="-25000" dirty="0" err="1">
                    <a:solidFill>
                      <a:schemeClr val="tx1"/>
                    </a:solidFill>
                    <a:effectLst/>
                    <a:latin typeface="+mn-lt"/>
                    <a:ea typeface="+mn-ea"/>
                    <a:cs typeface="+mn-cs"/>
                  </a:rPr>
                  <a:t>n</a:t>
                </a:r>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输出：</a:t>
                </a:r>
                <a:r>
                  <a:rPr lang="zh-CN" altLang="zh-CN" sz="1200" kern="1200" dirty="0">
                    <a:solidFill>
                      <a:schemeClr val="tx1"/>
                    </a:solidFill>
                    <a:effectLst/>
                    <a:latin typeface="+mn-lt"/>
                    <a:ea typeface="+mn-ea"/>
                    <a:cs typeface="+mn-cs"/>
                  </a:rPr>
                  <a:t>从集群逃生足迹中提取的骨干路径。</a:t>
                </a:r>
              </a:p>
              <a:p>
                <a:r>
                  <a:rPr lang="zh-CN" altLang="zh-CN" sz="1200" b="1" kern="1200" dirty="0">
                    <a:solidFill>
                      <a:schemeClr val="tx1"/>
                    </a:solidFill>
                    <a:effectLst/>
                    <a:latin typeface="+mn-lt"/>
                    <a:ea typeface="+mn-ea"/>
                    <a:cs typeface="+mn-cs"/>
                  </a:rPr>
                  <a:t>步骤</a:t>
                </a:r>
                <a:r>
                  <a:rPr lang="en-US" altLang="zh-CN" sz="1200" b="1" kern="1200" dirty="0">
                    <a:solidFill>
                      <a:schemeClr val="tx1"/>
                    </a:solidFill>
                    <a:effectLst/>
                    <a:latin typeface="+mn-lt"/>
                    <a:ea typeface="+mn-ea"/>
                    <a:cs typeface="+mn-cs"/>
                  </a:rPr>
                  <a:t>1</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检查</a:t>
                </a:r>
                <a:r>
                  <a:rPr lang="en-US" altLang="zh-CN" sz="1200" kern="1200" dirty="0">
                    <a:solidFill>
                      <a:schemeClr val="tx1"/>
                    </a:solidFill>
                    <a:effectLst/>
                    <a:latin typeface="+mn-lt"/>
                    <a:ea typeface="+mn-ea"/>
                    <a:cs typeface="+mn-cs"/>
                  </a:rPr>
                  <a:t>P</a:t>
                </a:r>
                <a:r>
                  <a:rPr lang="zh-CN" altLang="zh-CN" sz="1200" kern="1200" dirty="0">
                    <a:solidFill>
                      <a:schemeClr val="tx1"/>
                    </a:solidFill>
                    <a:effectLst/>
                    <a:latin typeface="+mn-lt"/>
                    <a:ea typeface="+mn-ea"/>
                    <a:cs typeface="+mn-cs"/>
                  </a:rPr>
                  <a:t>的所有逃生足迹的有效性；</a:t>
                </a:r>
              </a:p>
              <a:p>
                <a:r>
                  <a:rPr lang="zh-CN" altLang="zh-CN" sz="1200" b="1" kern="1200" dirty="0">
                    <a:solidFill>
                      <a:schemeClr val="tx1"/>
                    </a:solidFill>
                    <a:effectLst/>
                    <a:latin typeface="+mn-lt"/>
                    <a:ea typeface="+mn-ea"/>
                    <a:cs typeface="+mn-cs"/>
                  </a:rPr>
                  <a:t>步骤</a:t>
                </a:r>
                <a:r>
                  <a:rPr lang="en-US" altLang="zh-CN" sz="1200" b="1" kern="1200" dirty="0">
                    <a:solidFill>
                      <a:schemeClr val="tx1"/>
                    </a:solidFill>
                    <a:effectLst/>
                    <a:latin typeface="+mn-lt"/>
                    <a:ea typeface="+mn-ea"/>
                    <a:cs typeface="+mn-cs"/>
                  </a:rPr>
                  <a:t>2</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删除无法逃离</a:t>
                </a:r>
                <a:r>
                  <a:rPr lang="en-US" altLang="zh-CN" sz="1200" kern="1200" dirty="0">
                    <a:solidFill>
                      <a:schemeClr val="tx1"/>
                    </a:solidFill>
                    <a:effectLst/>
                    <a:latin typeface="+mn-lt"/>
                    <a:ea typeface="+mn-ea"/>
                    <a:cs typeface="+mn-cs"/>
                  </a:rPr>
                  <a:t>P</a:t>
                </a:r>
                <a:r>
                  <a:rPr lang="zh-CN" altLang="zh-CN" sz="1200" kern="1200" dirty="0">
                    <a:solidFill>
                      <a:schemeClr val="tx1"/>
                    </a:solidFill>
                    <a:effectLst/>
                    <a:latin typeface="+mn-lt"/>
                    <a:ea typeface="+mn-ea"/>
                    <a:cs typeface="+mn-cs"/>
                  </a:rPr>
                  <a:t>的无效足迹；</a:t>
                </a:r>
              </a:p>
              <a:p>
                <a:r>
                  <a:rPr lang="zh-CN" altLang="zh-CN" sz="1200" b="1" kern="1200" dirty="0">
                    <a:solidFill>
                      <a:schemeClr val="tx1"/>
                    </a:solidFill>
                    <a:effectLst/>
                    <a:latin typeface="+mn-lt"/>
                    <a:ea typeface="+mn-ea"/>
                    <a:cs typeface="+mn-cs"/>
                  </a:rPr>
                  <a:t>步骤</a:t>
                </a:r>
                <a:r>
                  <a:rPr lang="en-US" altLang="zh-CN" sz="1200" b="1" kern="1200" dirty="0">
                    <a:solidFill>
                      <a:schemeClr val="tx1"/>
                    </a:solidFill>
                    <a:effectLst/>
                    <a:latin typeface="+mn-lt"/>
                    <a:ea typeface="+mn-ea"/>
                    <a:cs typeface="+mn-cs"/>
                  </a:rPr>
                  <a:t>3</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通过删除循环和多余分支来平滑有效足迹；</a:t>
                </a:r>
              </a:p>
              <a:p>
                <a:r>
                  <a:rPr lang="zh-CN" altLang="zh-CN" sz="1200" b="1" kern="1200" dirty="0">
                    <a:solidFill>
                      <a:schemeClr val="tx1"/>
                    </a:solidFill>
                    <a:effectLst/>
                    <a:latin typeface="+mn-lt"/>
                    <a:ea typeface="+mn-ea"/>
                    <a:cs typeface="+mn-cs"/>
                  </a:rPr>
                  <a:t>步骤</a:t>
                </a:r>
                <a:r>
                  <a:rPr lang="en-US" altLang="zh-CN" sz="1200" b="1" kern="1200" dirty="0">
                    <a:solidFill>
                      <a:schemeClr val="tx1"/>
                    </a:solidFill>
                    <a:effectLst/>
                    <a:latin typeface="+mn-lt"/>
                    <a:ea typeface="+mn-ea"/>
                    <a:cs typeface="+mn-cs"/>
                  </a:rPr>
                  <a:t>4</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从</a:t>
                </a:r>
                <a:r>
                  <a:rPr lang="en-US" altLang="zh-CN" sz="1200" kern="1200" dirty="0">
                    <a:solidFill>
                      <a:schemeClr val="tx1"/>
                    </a:solidFill>
                    <a:effectLst/>
                    <a:latin typeface="+mn-lt"/>
                    <a:ea typeface="+mn-ea"/>
                    <a:cs typeface="+mn-cs"/>
                  </a:rPr>
                  <a:t>P</a:t>
                </a:r>
                <a:r>
                  <a:rPr lang="zh-CN" altLang="zh-CN" sz="1200" kern="1200" dirty="0">
                    <a:solidFill>
                      <a:schemeClr val="tx1"/>
                    </a:solidFill>
                    <a:effectLst/>
                    <a:latin typeface="+mn-lt"/>
                    <a:ea typeface="+mn-ea"/>
                    <a:cs typeface="+mn-cs"/>
                  </a:rPr>
                  <a:t>中选择空间最短或时间最快的一条迹线</a:t>
                </a:r>
                <a:r>
                  <a:rPr lang="en-US" altLang="zh-CN" sz="1200" i="1" kern="1200" dirty="0">
                    <a:solidFill>
                      <a:schemeClr val="tx1"/>
                    </a:solidFill>
                    <a:effectLst/>
                    <a:latin typeface="+mn-lt"/>
                    <a:ea typeface="+mn-ea"/>
                    <a:cs typeface="+mn-cs"/>
                  </a:rPr>
                  <a:t>P</a:t>
                </a:r>
                <a:r>
                  <a:rPr lang="en-US" altLang="zh-CN" sz="1200" i="1" kern="1200" baseline="-25000" dirty="0">
                    <a:solidFill>
                      <a:schemeClr val="tx1"/>
                    </a:solidFill>
                    <a:effectLst/>
                    <a:latin typeface="+mn-lt"/>
                    <a:ea typeface="+mn-ea"/>
                    <a:cs typeface="+mn-cs"/>
                  </a:rPr>
                  <a:t>A</a:t>
                </a:r>
                <a:r>
                  <a:rPr lang="en-US" altLang="zh-CN" sz="1200" kern="1200" dirty="0">
                    <a:solidFill>
                      <a:schemeClr val="tx1"/>
                    </a:solidFill>
                    <a:effectLst/>
                    <a:latin typeface="+mn-lt"/>
                    <a:ea typeface="+mn-ea"/>
                    <a:cs typeface="+mn-cs"/>
                  </a:rPr>
                  <a:t> = {</a:t>
                </a:r>
                <a:r>
                  <a:rPr lang="en-US" altLang="zh-CN" sz="1200" i="1" kern="1200" dirty="0">
                    <a:solidFill>
                      <a:schemeClr val="tx1"/>
                    </a:solidFill>
                    <a:effectLst/>
                    <a:latin typeface="+mn-lt"/>
                    <a:ea typeface="+mn-ea"/>
                    <a:cs typeface="+mn-cs"/>
                  </a:rPr>
                  <a:t>A</a:t>
                </a:r>
                <a:r>
                  <a:rPr lang="en-US" altLang="zh-CN" sz="1200" kern="1200" baseline="-250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A</a:t>
                </a:r>
                <a:r>
                  <a:rPr lang="en-US" altLang="zh-CN" sz="1200" kern="1200" baseline="-250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A</a:t>
                </a:r>
                <a:r>
                  <a:rPr lang="en-US" altLang="zh-CN" sz="1200" kern="1200" baseline="-250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A</a:t>
                </a:r>
                <a:r>
                  <a:rPr lang="en-US" altLang="zh-CN" sz="1200" i="1" kern="1200" baseline="-25000" dirty="0">
                    <a:solidFill>
                      <a:schemeClr val="tx1"/>
                    </a:solidFill>
                    <a:effectLst/>
                    <a:latin typeface="+mn-lt"/>
                    <a:ea typeface="+mn-ea"/>
                    <a:cs typeface="+mn-cs"/>
                  </a:rPr>
                  <a:t>i</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A</a:t>
                </a:r>
                <a:r>
                  <a:rPr lang="en-US" altLang="zh-CN" sz="1200" i="1" kern="1200" baseline="-25000" dirty="0">
                    <a:solidFill>
                      <a:schemeClr val="tx1"/>
                    </a:solidFill>
                    <a:effectLst/>
                    <a:latin typeface="+mn-lt"/>
                    <a:ea typeface="+mn-ea"/>
                    <a:cs typeface="+mn-cs"/>
                  </a:rPr>
                  <a:t>m</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a:t>
                </a:r>
              </a:p>
              <a:p>
                <a:r>
                  <a:rPr lang="zh-CN" altLang="zh-CN" sz="1200" b="1" kern="1200" dirty="0">
                    <a:solidFill>
                      <a:schemeClr val="tx1"/>
                    </a:solidFill>
                    <a:effectLst/>
                    <a:latin typeface="+mn-lt"/>
                    <a:ea typeface="+mn-ea"/>
                    <a:cs typeface="+mn-cs"/>
                  </a:rPr>
                  <a:t>步骤</a:t>
                </a:r>
                <a:r>
                  <a:rPr lang="en-US" altLang="zh-CN" sz="1200" b="1" kern="1200" dirty="0">
                    <a:solidFill>
                      <a:schemeClr val="tx1"/>
                    </a:solidFill>
                    <a:effectLst/>
                    <a:latin typeface="+mn-lt"/>
                    <a:ea typeface="+mn-ea"/>
                    <a:cs typeface="+mn-cs"/>
                  </a:rPr>
                  <a:t>5</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计算</a:t>
                </a:r>
                <a:r>
                  <a:rPr lang="en-US" altLang="zh-CN" sz="1200" kern="1200" dirty="0">
                    <a:solidFill>
                      <a:schemeClr val="tx1"/>
                    </a:solidFill>
                    <a:effectLst/>
                    <a:latin typeface="+mn-lt"/>
                    <a:ea typeface="+mn-ea"/>
                    <a:cs typeface="+mn-cs"/>
                  </a:rPr>
                  <a:t>P</a:t>
                </a:r>
                <a:r>
                  <a:rPr lang="en-US" altLang="zh-CN" sz="1200" i="1" kern="1200" baseline="-250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与</a:t>
                </a:r>
                <a:r>
                  <a:rPr lang="en-US" altLang="zh-CN" sz="1200" kern="1200" dirty="0">
                    <a:solidFill>
                      <a:schemeClr val="tx1"/>
                    </a:solidFill>
                    <a:effectLst/>
                    <a:latin typeface="+mn-lt"/>
                    <a:ea typeface="+mn-ea"/>
                    <a:cs typeface="+mn-cs"/>
                  </a:rPr>
                  <a:t>P</a:t>
                </a:r>
                <a:r>
                  <a:rPr lang="zh-CN" altLang="zh-CN" sz="1200" kern="1200" dirty="0">
                    <a:solidFill>
                      <a:schemeClr val="tx1"/>
                    </a:solidFill>
                    <a:effectLst/>
                    <a:latin typeface="+mn-lt"/>
                    <a:ea typeface="+mn-ea"/>
                    <a:cs typeface="+mn-cs"/>
                  </a:rPr>
                  <a:t>中其余足迹之间的平均距离，假设</a:t>
                </a:r>
                <a:r>
                  <a:rPr lang="en-US" altLang="zh-CN" sz="1200" i="1" kern="1200" dirty="0">
                    <a:solidFill>
                      <a:schemeClr val="tx1"/>
                    </a:solidFill>
                    <a:effectLst/>
                    <a:latin typeface="+mn-lt"/>
                    <a:ea typeface="+mn-ea"/>
                    <a:cs typeface="+mn-cs"/>
                  </a:rPr>
                  <a:t>P</a:t>
                </a:r>
                <a:r>
                  <a:rPr lang="en-US" altLang="zh-CN" sz="1200" i="1" kern="1200" baseline="-25000" dirty="0">
                    <a:solidFill>
                      <a:schemeClr val="tx1"/>
                    </a:solidFill>
                    <a:effectLst/>
                    <a:latin typeface="+mn-lt"/>
                    <a:ea typeface="+mn-ea"/>
                    <a:cs typeface="+mn-cs"/>
                  </a:rPr>
                  <a:t>B </a:t>
                </a:r>
                <a:r>
                  <a:rPr lang="en-US" altLang="zh-CN" sz="1200" kern="1200" dirty="0">
                    <a:solidFill>
                      <a:schemeClr val="tx1"/>
                    </a:solidFill>
                    <a:effectLst/>
                    <a:latin typeface="+mn-lt"/>
                    <a:ea typeface="+mn-ea"/>
                    <a:cs typeface="+mn-cs"/>
                  </a:rPr>
                  <a:t>= {</a:t>
                </a:r>
                <a:r>
                  <a:rPr lang="en-US" altLang="zh-CN" sz="1200" i="1" kern="1200" dirty="0">
                    <a:solidFill>
                      <a:schemeClr val="tx1"/>
                    </a:solidFill>
                    <a:effectLst/>
                    <a:latin typeface="+mn-lt"/>
                    <a:ea typeface="+mn-ea"/>
                    <a:cs typeface="+mn-cs"/>
                  </a:rPr>
                  <a:t>B</a:t>
                </a:r>
                <a:r>
                  <a:rPr lang="en-US" altLang="zh-CN" sz="1200" kern="1200" baseline="-250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B</a:t>
                </a:r>
                <a:r>
                  <a:rPr lang="en-US" altLang="zh-CN" sz="1200" kern="1200" baseline="-250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B</a:t>
                </a:r>
                <a:r>
                  <a:rPr lang="en-US" altLang="zh-CN" sz="1200" kern="1200" baseline="-250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a:t>
                </a:r>
                <a:r>
                  <a:rPr lang="en-US" altLang="zh-CN" sz="1200" i="1" kern="1200" dirty="0" err="1">
                    <a:solidFill>
                      <a:schemeClr val="tx1"/>
                    </a:solidFill>
                    <a:effectLst/>
                    <a:latin typeface="+mn-lt"/>
                    <a:ea typeface="+mn-ea"/>
                    <a:cs typeface="+mn-cs"/>
                  </a:rPr>
                  <a:t>B</a:t>
                </a:r>
                <a:r>
                  <a:rPr lang="en-US" altLang="zh-CN" sz="1200" i="1" kern="1200" baseline="-25000" dirty="0" err="1">
                    <a:solidFill>
                      <a:schemeClr val="tx1"/>
                    </a:solidFill>
                    <a:effectLst/>
                    <a:latin typeface="+mn-lt"/>
                    <a:ea typeface="+mn-ea"/>
                    <a:cs typeface="+mn-cs"/>
                  </a:rPr>
                  <a:t>j</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B</a:t>
                </a:r>
                <a:r>
                  <a:rPr lang="en-US" altLang="zh-CN" sz="1200" i="1" kern="1200" baseline="-25000" dirty="0">
                    <a:solidFill>
                      <a:schemeClr val="tx1"/>
                    </a:solidFill>
                    <a:effectLst/>
                    <a:latin typeface="+mn-lt"/>
                    <a:ea typeface="+mn-ea"/>
                    <a:cs typeface="+mn-cs"/>
                  </a:rPr>
                  <a:t>l</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是另一条足迹，则平均距离两者之间的定义为：</a:t>
                </a:r>
              </a:p>
              <a:p>
                <a:pPr/>
                <a14:m>
                  <m:oMathPara xmlns:m="http://schemas.openxmlformats.org/officeDocument/2006/math">
                    <m:oMathParaPr>
                      <m:jc m:val="centerGroup"/>
                    </m:oMathParaPr>
                    <m:oMath xmlns:m="http://schemas.openxmlformats.org/officeDocument/2006/math">
                      <m:bar>
                        <m:barPr>
                          <m:pos m:val="top"/>
                          <m:ctrlPr>
                            <a:rPr lang="zh-CN" altLang="zh-CN" sz="1200" i="1" kern="1200">
                              <a:solidFill>
                                <a:schemeClr val="tx1"/>
                              </a:solidFill>
                              <a:effectLst/>
                              <a:latin typeface="Cambria Math" panose="02040503050406030204" pitchFamily="18" charset="0"/>
                              <a:ea typeface="+mn-ea"/>
                              <a:cs typeface="+mn-cs"/>
                            </a:rPr>
                          </m:ctrlPr>
                        </m:barPr>
                        <m:e>
                          <m:sSub>
                            <m:sSubPr>
                              <m:ctrlPr>
                                <a:rPr lang="zh-CN" altLang="zh-CN" sz="1200" i="1" kern="1200">
                                  <a:solidFill>
                                    <a:schemeClr val="tx1"/>
                                  </a:solidFill>
                                  <a:effectLst/>
                                  <a:latin typeface="Cambria Math" panose="02040503050406030204" pitchFamily="18" charset="0"/>
                                  <a:ea typeface="+mn-ea"/>
                                  <a:cs typeface="+mn-cs"/>
                                </a:rPr>
                              </m:ctrlPr>
                            </m:sSubPr>
                            <m:e>
                              <m:r>
                                <m:rPr>
                                  <m:sty m:val="p"/>
                                </m:rPr>
                                <a:rPr lang="en-US" altLang="zh-CN" sz="1200" kern="1200">
                                  <a:solidFill>
                                    <a:schemeClr val="tx1"/>
                                  </a:solidFill>
                                  <a:effectLst/>
                                  <a:latin typeface="Cambria Math" panose="02040503050406030204" pitchFamily="18" charset="0"/>
                                  <a:ea typeface="+mn-ea"/>
                                  <a:cs typeface="+mn-cs"/>
                                </a:rPr>
                                <m:t>Dist</m:t>
                              </m:r>
                            </m:e>
                            <m:sub>
                              <m:r>
                                <a:rPr lang="en-US" altLang="zh-CN" sz="1200" i="1" kern="1200">
                                  <a:solidFill>
                                    <a:schemeClr val="tx1"/>
                                  </a:solidFill>
                                  <a:effectLst/>
                                  <a:latin typeface="Cambria Math" panose="02040503050406030204" pitchFamily="18" charset="0"/>
                                  <a:ea typeface="+mn-ea"/>
                                  <a:cs typeface="+mn-cs"/>
                                </a:rPr>
                                <m:t>𝐴𝐵</m:t>
                              </m:r>
                            </m:sub>
                          </m:sSub>
                        </m:e>
                      </m:bar>
                      <m:r>
                        <a:rPr lang="en-US" altLang="zh-CN" sz="1200" kern="1200">
                          <a:solidFill>
                            <a:schemeClr val="tx1"/>
                          </a:solidFill>
                          <a:effectLst/>
                          <a:latin typeface="Cambria Math" panose="02040503050406030204" pitchFamily="18" charset="0"/>
                          <a:ea typeface="+mn-ea"/>
                          <a:cs typeface="+mn-cs"/>
                        </a:rPr>
                        <m:t>=</m:t>
                      </m:r>
                      <m:d>
                        <m:dPr>
                          <m:begChr m:val="{"/>
                          <m:endChr m:val=""/>
                          <m:ctrlPr>
                            <a:rPr lang="zh-CN" altLang="zh-CN" sz="1200" i="1" kern="1200">
                              <a:solidFill>
                                <a:schemeClr val="tx1"/>
                              </a:solidFill>
                              <a:effectLst/>
                              <a:latin typeface="Cambria Math" panose="02040503050406030204" pitchFamily="18" charset="0"/>
                              <a:ea typeface="+mn-ea"/>
                              <a:cs typeface="+mn-cs"/>
                            </a:rPr>
                          </m:ctrlPr>
                        </m:dPr>
                        <m:e>
                          <m:eqArr>
                            <m:eqArrPr>
                              <m:ctrlPr>
                                <a:rPr lang="zh-CN" altLang="zh-CN" sz="1200" i="1" kern="1200">
                                  <a:solidFill>
                                    <a:schemeClr val="tx1"/>
                                  </a:solidFill>
                                  <a:effectLst/>
                                  <a:latin typeface="Cambria Math" panose="02040503050406030204" pitchFamily="18" charset="0"/>
                                  <a:ea typeface="+mn-ea"/>
                                  <a:cs typeface="+mn-cs"/>
                                </a:rPr>
                              </m:ctrlPr>
                            </m:eqArrPr>
                            <m:e>
                              <m:f>
                                <m:fPr>
                                  <m:ctrlPr>
                                    <a:rPr lang="zh-CN" altLang="zh-CN" sz="1200" i="1" kern="1200">
                                      <a:solidFill>
                                        <a:schemeClr val="tx1"/>
                                      </a:solidFill>
                                      <a:effectLst/>
                                      <a:latin typeface="Cambria Math" panose="02040503050406030204" pitchFamily="18" charset="0"/>
                                      <a:ea typeface="+mn-ea"/>
                                      <a:cs typeface="+mn-cs"/>
                                    </a:rPr>
                                  </m:ctrlPr>
                                </m:fPr>
                                <m:num>
                                  <m:r>
                                    <a:rPr lang="en-US" altLang="zh-CN" sz="1200" kern="1200">
                                      <a:solidFill>
                                        <a:schemeClr val="tx1"/>
                                      </a:solidFill>
                                      <a:effectLst/>
                                      <a:latin typeface="Cambria Math" panose="02040503050406030204" pitchFamily="18" charset="0"/>
                                      <a:ea typeface="+mn-ea"/>
                                      <a:cs typeface="+mn-cs"/>
                                    </a:rPr>
                                    <m:t>1</m:t>
                                  </m:r>
                                </m:num>
                                <m:den>
                                  <m:r>
                                    <a:rPr lang="en-US" altLang="zh-CN" sz="1200" i="1" kern="1200">
                                      <a:solidFill>
                                        <a:schemeClr val="tx1"/>
                                      </a:solidFill>
                                      <a:effectLst/>
                                      <a:latin typeface="Cambria Math" panose="02040503050406030204" pitchFamily="18" charset="0"/>
                                      <a:ea typeface="+mn-ea"/>
                                      <a:cs typeface="+mn-cs"/>
                                    </a:rPr>
                                    <m:t>𝑚</m:t>
                                  </m:r>
                                </m:den>
                              </m:f>
                              <m:nary>
                                <m:naryPr>
                                  <m:chr m:val="∑"/>
                                  <m:limLoc m:val="undOvr"/>
                                  <m:ctrlPr>
                                    <a:rPr lang="zh-CN" altLang="zh-CN" sz="1200" i="1" kern="1200">
                                      <a:solidFill>
                                        <a:schemeClr val="tx1"/>
                                      </a:solidFill>
                                      <a:effectLst/>
                                      <a:latin typeface="Cambria Math" panose="02040503050406030204" pitchFamily="18" charset="0"/>
                                      <a:ea typeface="+mn-ea"/>
                                      <a:cs typeface="+mn-cs"/>
                                    </a:rPr>
                                  </m:ctrlPr>
                                </m:naryPr>
                                <m:sub>
                                  <m:r>
                                    <a:rPr lang="en-US" altLang="zh-CN" sz="1200" i="1" kern="1200">
                                      <a:solidFill>
                                        <a:schemeClr val="tx1"/>
                                      </a:solidFill>
                                      <a:effectLst/>
                                      <a:latin typeface="Cambria Math" panose="02040503050406030204" pitchFamily="18" charset="0"/>
                                      <a:ea typeface="+mn-ea"/>
                                      <a:cs typeface="+mn-cs"/>
                                    </a:rPr>
                                    <m:t>𝑘</m:t>
                                  </m:r>
                                  <m:r>
                                    <a:rPr lang="en-US" altLang="zh-CN" sz="1200" kern="1200">
                                      <a:solidFill>
                                        <a:schemeClr val="tx1"/>
                                      </a:solidFill>
                                      <a:effectLst/>
                                      <a:latin typeface="Cambria Math" panose="02040503050406030204" pitchFamily="18" charset="0"/>
                                      <a:ea typeface="+mn-ea"/>
                                      <a:cs typeface="+mn-cs"/>
                                    </a:rPr>
                                    <m:t>=1</m:t>
                                  </m:r>
                                </m:sub>
                                <m:sup>
                                  <m:r>
                                    <a:rPr lang="en-US" altLang="zh-CN" sz="1200" i="1" kern="1200">
                                      <a:solidFill>
                                        <a:schemeClr val="tx1"/>
                                      </a:solidFill>
                                      <a:effectLst/>
                                      <a:latin typeface="Cambria Math" panose="02040503050406030204" pitchFamily="18" charset="0"/>
                                      <a:ea typeface="+mn-ea"/>
                                      <a:cs typeface="+mn-cs"/>
                                    </a:rPr>
                                    <m:t>𝑚</m:t>
                                  </m:r>
                                </m:sup>
                                <m:e>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kern="1200">
                                          <a:solidFill>
                                            <a:schemeClr val="tx1"/>
                                          </a:solidFill>
                                          <a:effectLst/>
                                          <a:latin typeface="Cambria Math" panose="02040503050406030204" pitchFamily="18" charset="0"/>
                                          <a:ea typeface="+mn-ea"/>
                                          <a:cs typeface="+mn-cs"/>
                                        </a:rPr>
                                        <m:t>|</m:t>
                                      </m:r>
                                      <m:r>
                                        <a:rPr lang="en-US" altLang="zh-CN" sz="1200" i="1" kern="1200">
                                          <a:solidFill>
                                            <a:schemeClr val="tx1"/>
                                          </a:solidFill>
                                          <a:effectLst/>
                                          <a:latin typeface="Cambria Math" panose="02040503050406030204" pitchFamily="18" charset="0"/>
                                          <a:ea typeface="+mn-ea"/>
                                          <a:cs typeface="+mn-cs"/>
                                        </a:rPr>
                                        <m:t>𝐴</m:t>
                                      </m:r>
                                    </m:e>
                                    <m:sub>
                                      <m:r>
                                        <a:rPr lang="en-US" altLang="zh-CN" sz="1200" i="1" kern="1200">
                                          <a:solidFill>
                                            <a:schemeClr val="tx1"/>
                                          </a:solidFill>
                                          <a:effectLst/>
                                          <a:latin typeface="Cambria Math" panose="02040503050406030204" pitchFamily="18" charset="0"/>
                                          <a:ea typeface="+mn-ea"/>
                                          <a:cs typeface="+mn-cs"/>
                                        </a:rPr>
                                        <m:t>𝑘</m:t>
                                      </m:r>
                                    </m:sub>
                                  </m:sSub>
                                  <m:r>
                                    <a:rPr lang="en-US" altLang="zh-CN" sz="1200" i="1"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𝐵</m:t>
                                      </m:r>
                                    </m:e>
                                    <m:sub>
                                      <m:r>
                                        <a:rPr lang="en-US" altLang="zh-CN" sz="1200" i="1" kern="1200">
                                          <a:solidFill>
                                            <a:schemeClr val="tx1"/>
                                          </a:solidFill>
                                          <a:effectLst/>
                                          <a:latin typeface="Cambria Math" panose="02040503050406030204" pitchFamily="18" charset="0"/>
                                          <a:ea typeface="+mn-ea"/>
                                          <a:cs typeface="+mn-cs"/>
                                        </a:rPr>
                                        <m:t>𝑘</m:t>
                                      </m:r>
                                    </m:sub>
                                  </m:sSub>
                                  <m:r>
                                    <a:rPr lang="en-US" altLang="zh-CN" sz="1200" kern="1200">
                                      <a:solidFill>
                                        <a:schemeClr val="tx1"/>
                                      </a:solidFill>
                                      <a:effectLst/>
                                      <a:latin typeface="Cambria Math" panose="02040503050406030204" pitchFamily="18" charset="0"/>
                                      <a:ea typeface="+mn-ea"/>
                                      <a:cs typeface="+mn-cs"/>
                                    </a:rPr>
                                    <m:t>|</m:t>
                                  </m:r>
                                  <m:r>
                                    <a:rPr lang="zh-CN" altLang="zh-CN" sz="1200" kern="1200">
                                      <a:solidFill>
                                        <a:schemeClr val="tx1"/>
                                      </a:solidFill>
                                      <a:effectLst/>
                                      <a:latin typeface="Cambria Math" panose="02040503050406030204" pitchFamily="18" charset="0"/>
                                      <a:ea typeface="+mn-ea"/>
                                      <a:cs typeface="+mn-cs"/>
                                    </a:rPr>
                                    <m:t>，</m:t>
                                  </m:r>
                                  <m:r>
                                    <m:rPr>
                                      <m:sty m:val="p"/>
                                    </m:rPr>
                                    <a:rPr lang="en-US" altLang="zh-CN" sz="1200" kern="1200">
                                      <a:solidFill>
                                        <a:schemeClr val="tx1"/>
                                      </a:solidFill>
                                      <a:effectLst/>
                                      <a:latin typeface="Cambria Math" panose="02040503050406030204" pitchFamily="18" charset="0"/>
                                      <a:ea typeface="+mn-ea"/>
                                      <a:cs typeface="+mn-cs"/>
                                    </a:rPr>
                                    <m:t>if</m:t>
                                  </m:r>
                                  <m:r>
                                    <a:rPr lang="en-US" altLang="zh-CN" sz="1200" kern="1200">
                                      <a:solidFill>
                                        <a:schemeClr val="tx1"/>
                                      </a:solidFill>
                                      <a:effectLst/>
                                      <a:latin typeface="Cambria Math" panose="02040503050406030204" pitchFamily="18" charset="0"/>
                                      <a:ea typeface="+mn-ea"/>
                                      <a:cs typeface="+mn-cs"/>
                                    </a:rPr>
                                    <m:t>  </m:t>
                                  </m:r>
                                  <m:r>
                                    <a:rPr lang="en-US" altLang="zh-CN" sz="1200" i="1" kern="1200">
                                      <a:solidFill>
                                        <a:schemeClr val="tx1"/>
                                      </a:solidFill>
                                      <a:effectLst/>
                                      <a:latin typeface="Cambria Math" panose="02040503050406030204" pitchFamily="18" charset="0"/>
                                      <a:ea typeface="+mn-ea"/>
                                      <a:cs typeface="+mn-cs"/>
                                    </a:rPr>
                                    <m:t>𝑚</m:t>
                                  </m:r>
                                  <m:r>
                                    <a:rPr lang="en-US" altLang="zh-CN" sz="1200" kern="1200">
                                      <a:solidFill>
                                        <a:schemeClr val="tx1"/>
                                      </a:solidFill>
                                      <a:effectLst/>
                                      <a:latin typeface="Cambria Math" panose="02040503050406030204" pitchFamily="18" charset="0"/>
                                      <a:ea typeface="+mn-ea"/>
                                      <a:cs typeface="+mn-cs"/>
                                    </a:rPr>
                                    <m:t> &lt; </m:t>
                                  </m:r>
                                  <m:r>
                                    <a:rPr lang="en-US" altLang="zh-CN" sz="1200" i="1" kern="1200">
                                      <a:solidFill>
                                        <a:schemeClr val="tx1"/>
                                      </a:solidFill>
                                      <a:effectLst/>
                                      <a:latin typeface="Cambria Math" panose="02040503050406030204" pitchFamily="18" charset="0"/>
                                      <a:ea typeface="+mn-ea"/>
                                      <a:cs typeface="+mn-cs"/>
                                    </a:rPr>
                                    <m:t>𝑙</m:t>
                                  </m:r>
                                </m:e>
                              </m:nary>
                            </m:e>
                            <m:e>
                              <m:f>
                                <m:fPr>
                                  <m:ctrlPr>
                                    <a:rPr lang="zh-CN" altLang="zh-CN" sz="1200" i="1" kern="1200">
                                      <a:solidFill>
                                        <a:schemeClr val="tx1"/>
                                      </a:solidFill>
                                      <a:effectLst/>
                                      <a:latin typeface="Cambria Math" panose="02040503050406030204" pitchFamily="18" charset="0"/>
                                      <a:ea typeface="+mn-ea"/>
                                      <a:cs typeface="+mn-cs"/>
                                    </a:rPr>
                                  </m:ctrlPr>
                                </m:fPr>
                                <m:num>
                                  <m:r>
                                    <a:rPr lang="en-US" altLang="zh-CN" sz="1200" kern="1200">
                                      <a:solidFill>
                                        <a:schemeClr val="tx1"/>
                                      </a:solidFill>
                                      <a:effectLst/>
                                      <a:latin typeface="Cambria Math" panose="02040503050406030204" pitchFamily="18" charset="0"/>
                                      <a:ea typeface="+mn-ea"/>
                                      <a:cs typeface="+mn-cs"/>
                                    </a:rPr>
                                    <m:t>1</m:t>
                                  </m:r>
                                </m:num>
                                <m:den>
                                  <m:r>
                                    <a:rPr lang="en-US" altLang="zh-CN" sz="1200" i="1" kern="1200">
                                      <a:solidFill>
                                        <a:schemeClr val="tx1"/>
                                      </a:solidFill>
                                      <a:effectLst/>
                                      <a:latin typeface="Cambria Math" panose="02040503050406030204" pitchFamily="18" charset="0"/>
                                      <a:ea typeface="+mn-ea"/>
                                      <a:cs typeface="+mn-cs"/>
                                    </a:rPr>
                                    <m:t>𝑙</m:t>
                                  </m:r>
                                </m:den>
                              </m:f>
                              <m:nary>
                                <m:naryPr>
                                  <m:chr m:val="∑"/>
                                  <m:limLoc m:val="undOvr"/>
                                  <m:ctrlPr>
                                    <a:rPr lang="zh-CN" altLang="zh-CN" sz="1200" i="1" kern="1200">
                                      <a:solidFill>
                                        <a:schemeClr val="tx1"/>
                                      </a:solidFill>
                                      <a:effectLst/>
                                      <a:latin typeface="Cambria Math" panose="02040503050406030204" pitchFamily="18" charset="0"/>
                                      <a:ea typeface="+mn-ea"/>
                                      <a:cs typeface="+mn-cs"/>
                                    </a:rPr>
                                  </m:ctrlPr>
                                </m:naryPr>
                                <m:sub>
                                  <m:r>
                                    <a:rPr lang="en-US" altLang="zh-CN" sz="1200" i="1" kern="1200">
                                      <a:solidFill>
                                        <a:schemeClr val="tx1"/>
                                      </a:solidFill>
                                      <a:effectLst/>
                                      <a:latin typeface="Cambria Math" panose="02040503050406030204" pitchFamily="18" charset="0"/>
                                      <a:ea typeface="+mn-ea"/>
                                      <a:cs typeface="+mn-cs"/>
                                    </a:rPr>
                                    <m:t>𝑘</m:t>
                                  </m:r>
                                  <m:r>
                                    <a:rPr lang="en-US" altLang="zh-CN" sz="1200" kern="1200">
                                      <a:solidFill>
                                        <a:schemeClr val="tx1"/>
                                      </a:solidFill>
                                      <a:effectLst/>
                                      <a:latin typeface="Cambria Math" panose="02040503050406030204" pitchFamily="18" charset="0"/>
                                      <a:ea typeface="+mn-ea"/>
                                      <a:cs typeface="+mn-cs"/>
                                    </a:rPr>
                                    <m:t>=1</m:t>
                                  </m:r>
                                </m:sub>
                                <m:sup>
                                  <m:r>
                                    <a:rPr lang="en-US" altLang="zh-CN" sz="1200" i="1" kern="1200">
                                      <a:solidFill>
                                        <a:schemeClr val="tx1"/>
                                      </a:solidFill>
                                      <a:effectLst/>
                                      <a:latin typeface="Cambria Math" panose="02040503050406030204" pitchFamily="18" charset="0"/>
                                      <a:ea typeface="+mn-ea"/>
                                      <a:cs typeface="+mn-cs"/>
                                    </a:rPr>
                                    <m:t>𝑙</m:t>
                                  </m:r>
                                </m:sup>
                                <m:e>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kern="1200">
                                          <a:solidFill>
                                            <a:schemeClr val="tx1"/>
                                          </a:solidFill>
                                          <a:effectLst/>
                                          <a:latin typeface="Cambria Math" panose="02040503050406030204" pitchFamily="18" charset="0"/>
                                          <a:ea typeface="+mn-ea"/>
                                          <a:cs typeface="+mn-cs"/>
                                        </a:rPr>
                                        <m:t>|</m:t>
                                      </m:r>
                                      <m:r>
                                        <a:rPr lang="en-US" altLang="zh-CN" sz="1200" i="1" kern="1200">
                                          <a:solidFill>
                                            <a:schemeClr val="tx1"/>
                                          </a:solidFill>
                                          <a:effectLst/>
                                          <a:latin typeface="Cambria Math" panose="02040503050406030204" pitchFamily="18" charset="0"/>
                                          <a:ea typeface="+mn-ea"/>
                                          <a:cs typeface="+mn-cs"/>
                                        </a:rPr>
                                        <m:t>𝐴</m:t>
                                      </m:r>
                                    </m:e>
                                    <m:sub>
                                      <m:r>
                                        <a:rPr lang="en-US" altLang="zh-CN" sz="1200" i="1" kern="1200">
                                          <a:solidFill>
                                            <a:schemeClr val="tx1"/>
                                          </a:solidFill>
                                          <a:effectLst/>
                                          <a:latin typeface="Cambria Math" panose="02040503050406030204" pitchFamily="18" charset="0"/>
                                          <a:ea typeface="+mn-ea"/>
                                          <a:cs typeface="+mn-cs"/>
                                        </a:rPr>
                                        <m:t>𝑘</m:t>
                                      </m:r>
                                    </m:sub>
                                  </m:sSub>
                                  <m:r>
                                    <a:rPr lang="en-US" altLang="zh-CN" sz="1200" i="1"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𝐵</m:t>
                                      </m:r>
                                    </m:e>
                                    <m:sub>
                                      <m:r>
                                        <a:rPr lang="en-US" altLang="zh-CN" sz="1200" i="1" kern="1200">
                                          <a:solidFill>
                                            <a:schemeClr val="tx1"/>
                                          </a:solidFill>
                                          <a:effectLst/>
                                          <a:latin typeface="Cambria Math" panose="02040503050406030204" pitchFamily="18" charset="0"/>
                                          <a:ea typeface="+mn-ea"/>
                                          <a:cs typeface="+mn-cs"/>
                                        </a:rPr>
                                        <m:t>𝑘</m:t>
                                      </m:r>
                                    </m:sub>
                                  </m:sSub>
                                  <m:r>
                                    <a:rPr lang="en-US" altLang="zh-CN" sz="1200" kern="1200">
                                      <a:solidFill>
                                        <a:schemeClr val="tx1"/>
                                      </a:solidFill>
                                      <a:effectLst/>
                                      <a:latin typeface="Cambria Math" panose="02040503050406030204" pitchFamily="18" charset="0"/>
                                      <a:ea typeface="+mn-ea"/>
                                      <a:cs typeface="+mn-cs"/>
                                    </a:rPr>
                                    <m:t>|</m:t>
                                  </m:r>
                                </m:e>
                              </m:nary>
                              <m:r>
                                <a:rPr lang="zh-CN" altLang="zh-CN" sz="1200" kern="1200">
                                  <a:solidFill>
                                    <a:schemeClr val="tx1"/>
                                  </a:solidFill>
                                  <a:effectLst/>
                                  <a:latin typeface="Cambria Math" panose="02040503050406030204" pitchFamily="18" charset="0"/>
                                  <a:ea typeface="+mn-ea"/>
                                  <a:cs typeface="+mn-cs"/>
                                </a:rPr>
                                <m:t>，</m:t>
                              </m:r>
                              <m:r>
                                <m:rPr>
                                  <m:sty m:val="p"/>
                                </m:rPr>
                                <a:rPr lang="en-US" altLang="zh-CN" sz="1200" kern="1200">
                                  <a:solidFill>
                                    <a:schemeClr val="tx1"/>
                                  </a:solidFill>
                                  <a:effectLst/>
                                  <a:latin typeface="Cambria Math" panose="02040503050406030204" pitchFamily="18" charset="0"/>
                                  <a:ea typeface="+mn-ea"/>
                                  <a:cs typeface="+mn-cs"/>
                                </a:rPr>
                                <m:t>if</m:t>
                              </m:r>
                              <m:r>
                                <a:rPr lang="en-US" altLang="zh-CN" sz="1200" kern="1200">
                                  <a:solidFill>
                                    <a:schemeClr val="tx1"/>
                                  </a:solidFill>
                                  <a:effectLst/>
                                  <a:latin typeface="Cambria Math" panose="02040503050406030204" pitchFamily="18" charset="0"/>
                                  <a:ea typeface="+mn-ea"/>
                                  <a:cs typeface="+mn-cs"/>
                                </a:rPr>
                                <m:t>  </m:t>
                              </m:r>
                              <m:r>
                                <a:rPr lang="en-US" altLang="zh-CN" sz="1200" i="1" kern="1200">
                                  <a:solidFill>
                                    <a:schemeClr val="tx1"/>
                                  </a:solidFill>
                                  <a:effectLst/>
                                  <a:latin typeface="Cambria Math" panose="02040503050406030204" pitchFamily="18" charset="0"/>
                                  <a:ea typeface="+mn-ea"/>
                                  <a:cs typeface="+mn-cs"/>
                                </a:rPr>
                                <m:t>𝑙</m:t>
                              </m:r>
                              <m:r>
                                <a:rPr lang="en-US" altLang="zh-CN" sz="1200" kern="1200">
                                  <a:solidFill>
                                    <a:schemeClr val="tx1"/>
                                  </a:solidFill>
                                  <a:effectLst/>
                                  <a:latin typeface="Cambria Math" panose="02040503050406030204" pitchFamily="18" charset="0"/>
                                  <a:ea typeface="+mn-ea"/>
                                  <a:cs typeface="+mn-cs"/>
                                </a:rPr>
                                <m:t>&lt; </m:t>
                              </m:r>
                              <m:r>
                                <a:rPr lang="en-US" altLang="zh-CN" sz="1200" i="1" kern="1200">
                                  <a:solidFill>
                                    <a:schemeClr val="tx1"/>
                                  </a:solidFill>
                                  <a:effectLst/>
                                  <a:latin typeface="Cambria Math" panose="02040503050406030204" pitchFamily="18" charset="0"/>
                                  <a:ea typeface="+mn-ea"/>
                                  <a:cs typeface="+mn-cs"/>
                                </a:rPr>
                                <m:t>𝑚</m:t>
                              </m:r>
                            </m:e>
                          </m:eqArr>
                        </m:e>
                      </m:d>
                      <m:r>
                        <a:rPr lang="en-US" altLang="zh-CN" sz="1200" i="1" kern="1200">
                          <a:solidFill>
                            <a:schemeClr val="tx1"/>
                          </a:solidFill>
                          <a:effectLst/>
                          <a:latin typeface="Cambria Math" panose="02040503050406030204" pitchFamily="18" charset="0"/>
                          <a:ea typeface="+mn-ea"/>
                          <a:cs typeface="+mn-cs"/>
                        </a:rPr>
                        <m:t>                                                                            (2)</m:t>
                      </m:r>
                    </m:oMath>
                  </m:oMathPara>
                </a14:m>
                <a:endParaRPr lang="zh-CN" altLang="zh-CN" sz="1200"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步骤</a:t>
                </a:r>
                <a:r>
                  <a:rPr lang="en-US" altLang="zh-CN" sz="1200" b="1" kern="1200" dirty="0">
                    <a:solidFill>
                      <a:schemeClr val="tx1"/>
                    </a:solidFill>
                    <a:effectLst/>
                    <a:latin typeface="+mn-lt"/>
                    <a:ea typeface="+mn-ea"/>
                    <a:cs typeface="+mn-cs"/>
                  </a:rPr>
                  <a:t>6</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针对</a:t>
                </a:r>
                <a:r>
                  <a:rPr lang="en-US" altLang="zh-CN" sz="1200" kern="1200" dirty="0">
                    <a:solidFill>
                      <a:schemeClr val="tx1"/>
                    </a:solidFill>
                    <a:effectLst/>
                    <a:latin typeface="+mn-lt"/>
                    <a:ea typeface="+mn-ea"/>
                    <a:cs typeface="+mn-cs"/>
                  </a:rPr>
                  <a:t>P</a:t>
                </a:r>
                <a:r>
                  <a:rPr lang="zh-CN" altLang="zh-CN" sz="1200" kern="1200" dirty="0">
                    <a:solidFill>
                      <a:schemeClr val="tx1"/>
                    </a:solidFill>
                    <a:effectLst/>
                    <a:latin typeface="+mn-lt"/>
                    <a:ea typeface="+mn-ea"/>
                    <a:cs typeface="+mn-cs"/>
                  </a:rPr>
                  <a:t>中的每对</a:t>
                </a:r>
                <a:r>
                  <a:rPr lang="en-US" altLang="zh-CN" sz="1200" kern="1200" dirty="0">
                    <a:solidFill>
                      <a:schemeClr val="tx1"/>
                    </a:solidFill>
                    <a:effectLst/>
                    <a:latin typeface="+mn-lt"/>
                    <a:ea typeface="+mn-ea"/>
                    <a:cs typeface="+mn-cs"/>
                  </a:rPr>
                  <a:t>n</a:t>
                </a:r>
                <a:r>
                  <a:rPr lang="zh-CN" altLang="zh-CN" sz="1200" kern="1200" dirty="0">
                    <a:solidFill>
                      <a:schemeClr val="tx1"/>
                    </a:solidFill>
                    <a:effectLst/>
                    <a:latin typeface="+mn-lt"/>
                    <a:ea typeface="+mn-ea"/>
                    <a:cs typeface="+mn-cs"/>
                  </a:rPr>
                  <a:t>路径重复上述步骤</a:t>
                </a:r>
                <a:r>
                  <a:rPr lang="en-US" altLang="zh-CN" sz="1200" kern="1200" dirty="0">
                    <a:solidFill>
                      <a:schemeClr val="tx1"/>
                    </a:solidFill>
                    <a:effectLst/>
                    <a:latin typeface="+mn-lt"/>
                    <a:ea typeface="+mn-ea"/>
                    <a:cs typeface="+mn-cs"/>
                  </a:rPr>
                  <a:t>5</a:t>
                </a:r>
                <a:r>
                  <a:rPr lang="zh-CN" altLang="zh-CN" sz="1200" kern="1200" dirty="0">
                    <a:solidFill>
                      <a:schemeClr val="tx1"/>
                    </a:solidFill>
                    <a:effectLst/>
                    <a:latin typeface="+mn-lt"/>
                    <a:ea typeface="+mn-ea"/>
                    <a:cs typeface="+mn-cs"/>
                  </a:rPr>
                  <a:t>，然后存储</a:t>
                </a:r>
                <a:r>
                  <a:rPr lang="en-US" altLang="zh-CN" sz="1200" kern="1200" dirty="0">
                    <a:solidFill>
                      <a:schemeClr val="tx1"/>
                    </a:solidFill>
                    <a:effectLst/>
                    <a:latin typeface="+mn-lt"/>
                    <a:ea typeface="+mn-ea"/>
                    <a:cs typeface="+mn-cs"/>
                  </a:rPr>
                  <a:t>n</a:t>
                </a:r>
                <a:r>
                  <a:rPr lang="zh-CN" altLang="zh-CN" sz="1200" kern="1200" dirty="0">
                    <a:solidFill>
                      <a:schemeClr val="tx1"/>
                    </a:solidFill>
                    <a:effectLst/>
                    <a:latin typeface="+mn-lt"/>
                    <a:ea typeface="+mn-ea"/>
                    <a:cs typeface="+mn-cs"/>
                  </a:rPr>
                  <a:t>路径中的</a:t>
                </a:r>
                <a:r>
                  <a:rPr lang="en-US" altLang="zh-CN" sz="1200" kern="1200" dirty="0" err="1">
                    <a:solidFill>
                      <a:schemeClr val="tx1"/>
                    </a:solidFill>
                    <a:effectLst/>
                    <a:latin typeface="+mn-lt"/>
                    <a:ea typeface="+mn-ea"/>
                    <a:cs typeface="+mn-cs"/>
                  </a:rPr>
                  <a:t>n×n</a:t>
                </a:r>
                <a:r>
                  <a:rPr lang="zh-CN" altLang="zh-CN" sz="1200" kern="1200" dirty="0">
                    <a:solidFill>
                      <a:schemeClr val="tx1"/>
                    </a:solidFill>
                    <a:effectLst/>
                    <a:latin typeface="+mn-lt"/>
                    <a:ea typeface="+mn-ea"/>
                    <a:cs typeface="+mn-cs"/>
                  </a:rPr>
                  <a:t>矩阵。 然后设置经验阈值</a:t>
                </a:r>
                <a:r>
                  <a:rPr lang="en-US" altLang="zh-CN" sz="1200" kern="1200" dirty="0">
                    <a:solidFill>
                      <a:schemeClr val="tx1"/>
                    </a:solidFill>
                    <a:effectLst/>
                    <a:latin typeface="+mn-lt"/>
                    <a:ea typeface="+mn-ea"/>
                    <a:cs typeface="+mn-cs"/>
                  </a:rPr>
                  <a:t>τ</a:t>
                </a:r>
                <a:r>
                  <a:rPr lang="zh-CN" altLang="zh-CN" sz="1200" kern="1200" dirty="0">
                    <a:solidFill>
                      <a:schemeClr val="tx1"/>
                    </a:solidFill>
                    <a:effectLst/>
                    <a:latin typeface="+mn-lt"/>
                    <a:ea typeface="+mn-ea"/>
                    <a:cs typeface="+mn-cs"/>
                  </a:rPr>
                  <a:t>，并且使用著名的</a:t>
                </a:r>
                <a:r>
                  <a:rPr lang="en-US" altLang="zh-CN" sz="1200" kern="1200" dirty="0">
                    <a:solidFill>
                      <a:schemeClr val="tx1"/>
                    </a:solidFill>
                    <a:effectLst/>
                    <a:latin typeface="+mn-lt"/>
                    <a:ea typeface="+mn-ea"/>
                    <a:cs typeface="+mn-cs"/>
                  </a:rPr>
                  <a:t>Lloyd</a:t>
                </a:r>
                <a:r>
                  <a:rPr lang="zh-CN" altLang="zh-CN" sz="1200" kern="1200" dirty="0">
                    <a:solidFill>
                      <a:schemeClr val="tx1"/>
                    </a:solidFill>
                    <a:effectLst/>
                    <a:latin typeface="+mn-lt"/>
                    <a:ea typeface="+mn-ea"/>
                    <a:cs typeface="+mn-cs"/>
                  </a:rPr>
                  <a:t>算法将</a:t>
                </a:r>
                <a:r>
                  <a:rPr lang="en-US" altLang="zh-CN" sz="1200" kern="1200" dirty="0">
                    <a:solidFill>
                      <a:schemeClr val="tx1"/>
                    </a:solidFill>
                    <a:effectLst/>
                    <a:latin typeface="+mn-lt"/>
                    <a:ea typeface="+mn-ea"/>
                    <a:cs typeface="+mn-cs"/>
                  </a:rPr>
                  <a:t>n</a:t>
                </a:r>
                <a:r>
                  <a:rPr lang="zh-CN" altLang="zh-CN" sz="1200" kern="1200" dirty="0">
                    <a:solidFill>
                      <a:schemeClr val="tx1"/>
                    </a:solidFill>
                    <a:effectLst/>
                    <a:latin typeface="+mn-lt"/>
                    <a:ea typeface="+mn-ea"/>
                    <a:cs typeface="+mn-cs"/>
                  </a:rPr>
                  <a:t>路径划分为基于</a:t>
                </a:r>
                <a:r>
                  <a:rPr lang="en-US" altLang="zh-CN" sz="1200" kern="1200" dirty="0">
                    <a:solidFill>
                      <a:schemeClr val="tx1"/>
                    </a:solidFill>
                    <a:effectLst/>
                    <a:latin typeface="+mn-lt"/>
                    <a:ea typeface="+mn-ea"/>
                    <a:cs typeface="+mn-cs"/>
                  </a:rPr>
                  <a:t>τ</a:t>
                </a:r>
                <a:r>
                  <a:rPr lang="zh-CN" altLang="zh-CN" sz="1200" kern="1200" dirty="0">
                    <a:solidFill>
                      <a:schemeClr val="tx1"/>
                    </a:solidFill>
                    <a:effectLst/>
                    <a:latin typeface="+mn-lt"/>
                    <a:ea typeface="+mn-ea"/>
                    <a:cs typeface="+mn-cs"/>
                  </a:rPr>
                  <a:t>的簇；</a:t>
                </a:r>
              </a:p>
              <a:p>
                <a:r>
                  <a:rPr lang="zh-CN" altLang="zh-CN" sz="1200" b="1" kern="1200" dirty="0">
                    <a:solidFill>
                      <a:schemeClr val="tx1"/>
                    </a:solidFill>
                    <a:effectLst/>
                    <a:latin typeface="+mn-lt"/>
                    <a:ea typeface="+mn-ea"/>
                    <a:cs typeface="+mn-cs"/>
                  </a:rPr>
                  <a:t>步骤</a:t>
                </a:r>
                <a:r>
                  <a:rPr lang="en-US" altLang="zh-CN" sz="1200" b="1" kern="1200" dirty="0">
                    <a:solidFill>
                      <a:schemeClr val="tx1"/>
                    </a:solidFill>
                    <a:effectLst/>
                    <a:latin typeface="+mn-lt"/>
                    <a:ea typeface="+mn-ea"/>
                    <a:cs typeface="+mn-cs"/>
                  </a:rPr>
                  <a:t>7</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设</a:t>
                </a:r>
                <a:r>
                  <a:rPr lang="en-US" altLang="zh-CN" sz="1200" kern="1200" dirty="0">
                    <a:solidFill>
                      <a:schemeClr val="tx1"/>
                    </a:solidFill>
                    <a:effectLst/>
                    <a:latin typeface="+mn-lt"/>
                    <a:ea typeface="+mn-ea"/>
                    <a:cs typeface="+mn-cs"/>
                  </a:rPr>
                  <a:t>C = {P</a:t>
                </a:r>
                <a:r>
                  <a:rPr lang="en-US" altLang="zh-CN" sz="1200" kern="1200" baseline="-25000" dirty="0">
                    <a:solidFill>
                      <a:schemeClr val="tx1"/>
                    </a:solidFill>
                    <a:effectLst/>
                    <a:latin typeface="+mn-lt"/>
                    <a:ea typeface="+mn-ea"/>
                    <a:cs typeface="+mn-cs"/>
                  </a:rPr>
                  <a:t>0</a:t>
                </a:r>
                <a:r>
                  <a:rPr lang="en-US" altLang="zh-CN" sz="1200" kern="1200" dirty="0">
                    <a:solidFill>
                      <a:schemeClr val="tx1"/>
                    </a:solidFill>
                    <a:effectLst/>
                    <a:latin typeface="+mn-lt"/>
                    <a:ea typeface="+mn-ea"/>
                    <a:cs typeface="+mn-cs"/>
                  </a:rPr>
                  <a:t>(u), P</a:t>
                </a:r>
                <a:r>
                  <a:rPr lang="en-US" altLang="zh-CN" sz="1200" kern="1200" baseline="-25000" dirty="0">
                    <a:solidFill>
                      <a:schemeClr val="tx1"/>
                    </a:solidFill>
                    <a:effectLst/>
                    <a:latin typeface="+mn-lt"/>
                    <a:ea typeface="+mn-ea"/>
                    <a:cs typeface="+mn-cs"/>
                  </a:rPr>
                  <a:t>1</a:t>
                </a:r>
                <a:r>
                  <a:rPr lang="en-US" altLang="zh-CN" sz="1200" kern="1200" dirty="0">
                    <a:solidFill>
                      <a:schemeClr val="tx1"/>
                    </a:solidFill>
                    <a:effectLst/>
                    <a:latin typeface="+mn-lt"/>
                    <a:ea typeface="+mn-ea"/>
                    <a:cs typeface="+mn-cs"/>
                  </a:rPr>
                  <a:t>(u), P</a:t>
                </a:r>
                <a:r>
                  <a:rPr lang="en-US" altLang="zh-CN" sz="1200" kern="1200" baseline="-25000" dirty="0">
                    <a:solidFill>
                      <a:schemeClr val="tx1"/>
                    </a:solidFill>
                    <a:effectLst/>
                    <a:latin typeface="+mn-lt"/>
                    <a:ea typeface="+mn-ea"/>
                    <a:cs typeface="+mn-cs"/>
                  </a:rPr>
                  <a:t>2</a:t>
                </a:r>
                <a:r>
                  <a:rPr lang="en-US" altLang="zh-CN" sz="1200" kern="1200" dirty="0">
                    <a:solidFill>
                      <a:schemeClr val="tx1"/>
                    </a:solidFill>
                    <a:effectLst/>
                    <a:latin typeface="+mn-lt"/>
                    <a:ea typeface="+mn-ea"/>
                    <a:cs typeface="+mn-cs"/>
                  </a:rPr>
                  <a:t>(u),</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P</a:t>
                </a:r>
                <a:r>
                  <a:rPr lang="en-US" altLang="zh-CN" sz="1200" kern="1200" baseline="-25000" dirty="0" err="1">
                    <a:solidFill>
                      <a:schemeClr val="tx1"/>
                    </a:solidFill>
                    <a:effectLst/>
                    <a:latin typeface="+mn-lt"/>
                    <a:ea typeface="+mn-ea"/>
                    <a:cs typeface="+mn-cs"/>
                  </a:rPr>
                  <a:t>j</a:t>
                </a:r>
                <a:r>
                  <a:rPr lang="en-US" altLang="zh-CN" sz="1200" kern="1200" dirty="0">
                    <a:solidFill>
                      <a:schemeClr val="tx1"/>
                    </a:solidFill>
                    <a:effectLst/>
                    <a:latin typeface="+mn-lt"/>
                    <a:ea typeface="+mn-ea"/>
                    <a:cs typeface="+mn-cs"/>
                  </a:rPr>
                  <a:t>(u),</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P</a:t>
                </a:r>
                <a:r>
                  <a:rPr lang="en-US" altLang="zh-CN" sz="1200" kern="1200" baseline="-25000" dirty="0">
                    <a:solidFill>
                      <a:schemeClr val="tx1"/>
                    </a:solidFill>
                    <a:effectLst/>
                    <a:latin typeface="+mn-lt"/>
                    <a:ea typeface="+mn-ea"/>
                    <a:cs typeface="+mn-cs"/>
                  </a:rPr>
                  <a:t>m</a:t>
                </a:r>
                <a:r>
                  <a:rPr lang="en-US" altLang="zh-CN" sz="1200" kern="1200" dirty="0">
                    <a:solidFill>
                      <a:schemeClr val="tx1"/>
                    </a:solidFill>
                    <a:effectLst/>
                    <a:latin typeface="+mn-lt"/>
                    <a:ea typeface="+mn-ea"/>
                    <a:cs typeface="+mn-cs"/>
                  </a:rPr>
                  <a:t>(u)}</a:t>
                </a:r>
                <a:r>
                  <a:rPr lang="zh-CN" altLang="zh-CN" sz="1200" kern="1200" dirty="0">
                    <a:solidFill>
                      <a:schemeClr val="tx1"/>
                    </a:solidFill>
                    <a:effectLst/>
                    <a:latin typeface="+mn-lt"/>
                    <a:ea typeface="+mn-ea"/>
                    <a:cs typeface="+mn-cs"/>
                  </a:rPr>
                  <a:t>为包含</a:t>
                </a:r>
                <a:r>
                  <a:rPr lang="en-US" altLang="zh-CN" sz="1200" kern="1200" dirty="0">
                    <a:solidFill>
                      <a:schemeClr val="tx1"/>
                    </a:solidFill>
                    <a:effectLst/>
                    <a:latin typeface="+mn-lt"/>
                    <a:ea typeface="+mn-ea"/>
                    <a:cs typeface="+mn-cs"/>
                  </a:rPr>
                  <a:t>m</a:t>
                </a:r>
                <a:r>
                  <a:rPr lang="zh-CN" altLang="zh-CN" sz="1200" kern="1200" dirty="0">
                    <a:solidFill>
                      <a:schemeClr val="tx1"/>
                    </a:solidFill>
                    <a:effectLst/>
                    <a:latin typeface="+mn-lt"/>
                    <a:ea typeface="+mn-ea"/>
                    <a:cs typeface="+mn-cs"/>
                  </a:rPr>
                  <a:t>个路径</a:t>
                </a:r>
                <a:r>
                  <a:rPr lang="en-US" altLang="zh-CN" sz="1200" i="1" kern="1200" dirty="0">
                    <a:solidFill>
                      <a:schemeClr val="tx1"/>
                    </a:solidFill>
                    <a:effectLst/>
                    <a:latin typeface="+mn-lt"/>
                    <a:ea typeface="+mn-ea"/>
                    <a:cs typeface="+mn-cs"/>
                  </a:rPr>
                  <a:t>P</a:t>
                </a:r>
                <a:r>
                  <a:rPr lang="en-US" altLang="zh-CN" sz="1200" kern="1200" baseline="-250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P</a:t>
                </a:r>
                <a:r>
                  <a:rPr lang="en-US" altLang="zh-CN" sz="1200" i="1" kern="1200" baseline="-25000" dirty="0">
                    <a:solidFill>
                      <a:schemeClr val="tx1"/>
                    </a:solidFill>
                    <a:effectLst/>
                    <a:latin typeface="+mn-lt"/>
                    <a:ea typeface="+mn-ea"/>
                    <a:cs typeface="+mn-cs"/>
                  </a:rPr>
                  <a:t>m</a:t>
                </a:r>
                <a:r>
                  <a:rPr lang="zh-CN" altLang="zh-CN" sz="1200" kern="1200" dirty="0">
                    <a:solidFill>
                      <a:schemeClr val="tx1"/>
                    </a:solidFill>
                    <a:effectLst/>
                    <a:latin typeface="+mn-lt"/>
                    <a:ea typeface="+mn-ea"/>
                    <a:cs typeface="+mn-cs"/>
                  </a:rPr>
                  <a:t>的簇，</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P</a:t>
                </a:r>
                <a:r>
                  <a:rPr lang="en-US" altLang="zh-CN" sz="1200" kern="1200" baseline="-25000" dirty="0" err="1">
                    <a:solidFill>
                      <a:schemeClr val="tx1"/>
                    </a:solidFill>
                    <a:effectLst/>
                    <a:latin typeface="+mn-lt"/>
                    <a:ea typeface="+mn-ea"/>
                    <a:cs typeface="+mn-cs"/>
                  </a:rPr>
                  <a:t>j</a:t>
                </a:r>
                <a:r>
                  <a:rPr lang="en-US" altLang="zh-CN" sz="1200" kern="1200" dirty="0">
                    <a:solidFill>
                      <a:schemeClr val="tx1"/>
                    </a:solidFill>
                    <a:effectLst/>
                    <a:latin typeface="+mn-lt"/>
                    <a:ea typeface="+mn-ea"/>
                    <a:cs typeface="+mn-cs"/>
                  </a:rPr>
                  <a:t>(u)</a:t>
                </a:r>
                <a:r>
                  <a:rPr lang="zh-CN" altLang="zh-CN" sz="1200" kern="1200" dirty="0">
                    <a:solidFill>
                      <a:schemeClr val="tx1"/>
                    </a:solidFill>
                    <a:effectLst/>
                    <a:latin typeface="+mn-lt"/>
                    <a:ea typeface="+mn-ea"/>
                    <a:cs typeface="+mn-cs"/>
                  </a:rPr>
                  <a:t>是参数曲线，其中参数</a:t>
                </a:r>
                <a:r>
                  <a:rPr lang="en-US" altLang="zh-CN" sz="1200" kern="1200" dirty="0">
                    <a:solidFill>
                      <a:schemeClr val="tx1"/>
                    </a:solidFill>
                    <a:effectLst/>
                    <a:latin typeface="+mn-lt"/>
                    <a:ea typeface="+mn-ea"/>
                    <a:cs typeface="+mn-cs"/>
                  </a:rPr>
                  <a:t>u</a:t>
                </a:r>
                <a:r>
                  <a:rPr lang="zh-CN" altLang="zh-CN" sz="1200" kern="1200" dirty="0">
                    <a:solidFill>
                      <a:schemeClr val="tx1"/>
                    </a:solidFill>
                    <a:effectLst/>
                    <a:latin typeface="+mn-lt"/>
                    <a:ea typeface="+mn-ea"/>
                    <a:cs typeface="+mn-cs"/>
                  </a:rPr>
                  <a:t>是曲线的归一化弧长。</a:t>
                </a:r>
                <a:r>
                  <a:rPr lang="en-US" altLang="zh-CN" sz="1200" kern="1200" dirty="0">
                    <a:solidFill>
                      <a:schemeClr val="tx1"/>
                    </a:solidFill>
                    <a:effectLst/>
                    <a:latin typeface="+mn-lt"/>
                    <a:ea typeface="+mn-ea"/>
                    <a:cs typeface="+mn-cs"/>
                  </a:rPr>
                  <a:t> C</a:t>
                </a:r>
                <a:r>
                  <a:rPr lang="zh-CN" altLang="zh-CN" sz="1200" kern="1200" dirty="0">
                    <a:solidFill>
                      <a:schemeClr val="tx1"/>
                    </a:solidFill>
                    <a:effectLst/>
                    <a:latin typeface="+mn-lt"/>
                    <a:ea typeface="+mn-ea"/>
                    <a:cs typeface="+mn-cs"/>
                  </a:rPr>
                  <a:t>的骨干路径就是另一条参数曲线</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m:rPr>
                            <m:sty m:val="p"/>
                          </m:rPr>
                          <a:rPr lang="en-US" altLang="zh-CN" sz="1200" kern="1200">
                            <a:solidFill>
                              <a:schemeClr val="tx1"/>
                            </a:solidFill>
                            <a:effectLst/>
                            <a:latin typeface="Cambria Math" panose="02040503050406030204" pitchFamily="18" charset="0"/>
                            <a:ea typeface="+mn-ea"/>
                            <a:cs typeface="+mn-cs"/>
                          </a:rPr>
                          <m:t>P</m:t>
                        </m:r>
                      </m:e>
                      <m:sub>
                        <m:r>
                          <m:rPr>
                            <m:sty m:val="p"/>
                          </m:rPr>
                          <a:rPr lang="en-US" altLang="zh-CN" sz="1200" kern="1200">
                            <a:solidFill>
                              <a:schemeClr val="tx1"/>
                            </a:solidFill>
                            <a:effectLst/>
                            <a:latin typeface="Cambria Math" panose="02040503050406030204" pitchFamily="18" charset="0"/>
                            <a:ea typeface="+mn-ea"/>
                            <a:cs typeface="+mn-cs"/>
                          </a:rPr>
                          <m:t>backbone</m:t>
                        </m:r>
                      </m:sub>
                    </m:sSub>
                    <m:d>
                      <m:dPr>
                        <m:ctrlPr>
                          <a:rPr lang="zh-CN" altLang="zh-CN" sz="1200" i="1" kern="1200">
                            <a:solidFill>
                              <a:schemeClr val="tx1"/>
                            </a:solidFill>
                            <a:effectLst/>
                            <a:latin typeface="Cambria Math" panose="02040503050406030204" pitchFamily="18" charset="0"/>
                            <a:ea typeface="+mn-ea"/>
                            <a:cs typeface="+mn-cs"/>
                          </a:rPr>
                        </m:ctrlPr>
                      </m:dPr>
                      <m:e>
                        <m:r>
                          <m:rPr>
                            <m:sty m:val="p"/>
                          </m:rPr>
                          <a:rPr lang="en-US" altLang="zh-CN" sz="1200" kern="1200">
                            <a:solidFill>
                              <a:schemeClr val="tx1"/>
                            </a:solidFill>
                            <a:effectLst/>
                            <a:latin typeface="Cambria Math" panose="02040503050406030204" pitchFamily="18" charset="0"/>
                            <a:ea typeface="+mn-ea"/>
                            <a:cs typeface="+mn-cs"/>
                          </a:rPr>
                          <m:t>u</m:t>
                        </m:r>
                      </m:e>
                    </m:d>
                    <m:r>
                      <a:rPr lang="en-US" altLang="zh-CN" sz="1200" kern="1200">
                        <a:solidFill>
                          <a:schemeClr val="tx1"/>
                        </a:solidFill>
                        <a:effectLst/>
                        <a:latin typeface="Cambria Math" panose="02040503050406030204" pitchFamily="18" charset="0"/>
                        <a:ea typeface="+mn-ea"/>
                        <a:cs typeface="+mn-cs"/>
                      </a:rPr>
                      <m:t>=</m:t>
                    </m:r>
                    <m:box>
                      <m:boxPr>
                        <m:ctrlPr>
                          <a:rPr lang="zh-CN" altLang="zh-CN" sz="1200" i="1" kern="1200">
                            <a:solidFill>
                              <a:schemeClr val="tx1"/>
                            </a:solidFill>
                            <a:effectLst/>
                            <a:latin typeface="Cambria Math" panose="02040503050406030204" pitchFamily="18" charset="0"/>
                            <a:ea typeface="+mn-ea"/>
                            <a:cs typeface="+mn-cs"/>
                          </a:rPr>
                        </m:ctrlPr>
                      </m:boxPr>
                      <m:e>
                        <m:argPr>
                          <m:argSz m:val="-1"/>
                        </m:argPr>
                        <m:f>
                          <m:fPr>
                            <m:ctrlPr>
                              <a:rPr lang="zh-CN" altLang="zh-CN" sz="1200" i="1" kern="1200">
                                <a:solidFill>
                                  <a:schemeClr val="tx1"/>
                                </a:solidFill>
                                <a:effectLst/>
                                <a:latin typeface="Cambria Math" panose="02040503050406030204" pitchFamily="18" charset="0"/>
                                <a:ea typeface="+mn-ea"/>
                                <a:cs typeface="+mn-cs"/>
                              </a:rPr>
                            </m:ctrlPr>
                          </m:fPr>
                          <m:num>
                            <m:r>
                              <a:rPr lang="en-US" altLang="zh-CN" sz="1200" kern="1200">
                                <a:solidFill>
                                  <a:schemeClr val="tx1"/>
                                </a:solidFill>
                                <a:effectLst/>
                                <a:latin typeface="Cambria Math" panose="02040503050406030204" pitchFamily="18" charset="0"/>
                                <a:ea typeface="+mn-ea"/>
                                <a:cs typeface="+mn-cs"/>
                              </a:rPr>
                              <m:t>1</m:t>
                            </m:r>
                          </m:num>
                          <m:den>
                            <m:r>
                              <m:rPr>
                                <m:sty m:val="p"/>
                              </m:rPr>
                              <a:rPr lang="en-US" altLang="zh-CN" sz="1200" kern="1200">
                                <a:solidFill>
                                  <a:schemeClr val="tx1"/>
                                </a:solidFill>
                                <a:effectLst/>
                                <a:latin typeface="Cambria Math" panose="02040503050406030204" pitchFamily="18" charset="0"/>
                                <a:ea typeface="+mn-ea"/>
                                <a:cs typeface="+mn-cs"/>
                              </a:rPr>
                              <m:t>m</m:t>
                            </m:r>
                          </m:den>
                        </m:f>
                      </m:e>
                    </m:box>
                    <m:nary>
                      <m:naryPr>
                        <m:chr m:val="∑"/>
                        <m:limLoc m:val="undOvr"/>
                        <m:ctrlPr>
                          <a:rPr lang="zh-CN" altLang="zh-CN" sz="1200" i="1" kern="1200">
                            <a:solidFill>
                              <a:schemeClr val="tx1"/>
                            </a:solidFill>
                            <a:effectLst/>
                            <a:latin typeface="Cambria Math" panose="02040503050406030204" pitchFamily="18" charset="0"/>
                            <a:ea typeface="+mn-ea"/>
                            <a:cs typeface="+mn-cs"/>
                          </a:rPr>
                        </m:ctrlPr>
                      </m:naryPr>
                      <m:sub>
                        <m:r>
                          <m:rPr>
                            <m:sty m:val="p"/>
                          </m:rPr>
                          <a:rPr lang="en-US" altLang="zh-CN" sz="1200" kern="1200">
                            <a:solidFill>
                              <a:schemeClr val="tx1"/>
                            </a:solidFill>
                            <a:effectLst/>
                            <a:latin typeface="Cambria Math" panose="02040503050406030204" pitchFamily="18" charset="0"/>
                            <a:ea typeface="+mn-ea"/>
                            <a:cs typeface="+mn-cs"/>
                          </a:rPr>
                          <m:t>i</m:t>
                        </m:r>
                        <m:r>
                          <a:rPr lang="en-US" altLang="zh-CN" sz="1200" kern="1200">
                            <a:solidFill>
                              <a:schemeClr val="tx1"/>
                            </a:solidFill>
                            <a:effectLst/>
                            <a:latin typeface="Cambria Math" panose="02040503050406030204" pitchFamily="18" charset="0"/>
                            <a:ea typeface="+mn-ea"/>
                            <a:cs typeface="+mn-cs"/>
                          </a:rPr>
                          <m:t>=0</m:t>
                        </m:r>
                      </m:sub>
                      <m:sup>
                        <m:r>
                          <m:rPr>
                            <m:sty m:val="p"/>
                          </m:rPr>
                          <a:rPr lang="en-US" altLang="zh-CN" sz="1200" kern="1200">
                            <a:solidFill>
                              <a:schemeClr val="tx1"/>
                            </a:solidFill>
                            <a:effectLst/>
                            <a:latin typeface="Cambria Math" panose="02040503050406030204" pitchFamily="18" charset="0"/>
                            <a:ea typeface="+mn-ea"/>
                            <a:cs typeface="+mn-cs"/>
                          </a:rPr>
                          <m:t>i</m:t>
                        </m:r>
                        <m:r>
                          <a:rPr lang="en-US" altLang="zh-CN" sz="1200" kern="1200">
                            <a:solidFill>
                              <a:schemeClr val="tx1"/>
                            </a:solidFill>
                            <a:effectLst/>
                            <a:latin typeface="Cambria Math" panose="02040503050406030204" pitchFamily="18" charset="0"/>
                            <a:ea typeface="+mn-ea"/>
                            <a:cs typeface="+mn-cs"/>
                          </a:rPr>
                          <m:t>=</m:t>
                        </m:r>
                        <m:r>
                          <m:rPr>
                            <m:sty m:val="p"/>
                          </m:rPr>
                          <a:rPr lang="en-US" altLang="zh-CN" sz="1200" kern="1200">
                            <a:solidFill>
                              <a:schemeClr val="tx1"/>
                            </a:solidFill>
                            <a:effectLst/>
                            <a:latin typeface="Cambria Math" panose="02040503050406030204" pitchFamily="18" charset="0"/>
                            <a:ea typeface="+mn-ea"/>
                            <a:cs typeface="+mn-cs"/>
                          </a:rPr>
                          <m:t>m</m:t>
                        </m:r>
                      </m:sup>
                      <m:e>
                        <m:sSub>
                          <m:sSubPr>
                            <m:ctrlPr>
                              <a:rPr lang="zh-CN" altLang="zh-CN" sz="1200" i="1" kern="1200">
                                <a:solidFill>
                                  <a:schemeClr val="tx1"/>
                                </a:solidFill>
                                <a:effectLst/>
                                <a:latin typeface="Cambria Math" panose="02040503050406030204" pitchFamily="18" charset="0"/>
                                <a:ea typeface="+mn-ea"/>
                                <a:cs typeface="+mn-cs"/>
                              </a:rPr>
                            </m:ctrlPr>
                          </m:sSubPr>
                          <m:e>
                            <m:r>
                              <m:rPr>
                                <m:sty m:val="p"/>
                              </m:rPr>
                              <a:rPr lang="en-US" altLang="zh-CN" sz="1200" kern="1200">
                                <a:solidFill>
                                  <a:schemeClr val="tx1"/>
                                </a:solidFill>
                                <a:effectLst/>
                                <a:latin typeface="Cambria Math" panose="02040503050406030204" pitchFamily="18" charset="0"/>
                                <a:ea typeface="+mn-ea"/>
                                <a:cs typeface="+mn-cs"/>
                              </a:rPr>
                              <m:t>P</m:t>
                            </m:r>
                          </m:e>
                          <m:sub>
                            <m:r>
                              <m:rPr>
                                <m:sty m:val="p"/>
                              </m:rPr>
                              <a:rPr lang="en-US" altLang="zh-CN" sz="1200" kern="1200">
                                <a:solidFill>
                                  <a:schemeClr val="tx1"/>
                                </a:solidFill>
                                <a:effectLst/>
                                <a:latin typeface="Cambria Math" panose="02040503050406030204" pitchFamily="18" charset="0"/>
                                <a:ea typeface="+mn-ea"/>
                                <a:cs typeface="+mn-cs"/>
                              </a:rPr>
                              <m:t>i</m:t>
                            </m:r>
                          </m:sub>
                        </m:sSub>
                        <m:r>
                          <a:rPr lang="en-US" altLang="zh-CN" sz="1200" kern="1200">
                            <a:solidFill>
                              <a:schemeClr val="tx1"/>
                            </a:solidFill>
                            <a:effectLst/>
                            <a:latin typeface="Cambria Math" panose="02040503050406030204" pitchFamily="18" charset="0"/>
                            <a:ea typeface="+mn-ea"/>
                            <a:cs typeface="+mn-cs"/>
                          </a:rPr>
                          <m:t>(</m:t>
                        </m:r>
                        <m:r>
                          <m:rPr>
                            <m:sty m:val="p"/>
                          </m:rPr>
                          <a:rPr lang="en-US" altLang="zh-CN" sz="1200" kern="1200">
                            <a:solidFill>
                              <a:schemeClr val="tx1"/>
                            </a:solidFill>
                            <a:effectLst/>
                            <a:latin typeface="Cambria Math" panose="02040503050406030204" pitchFamily="18" charset="0"/>
                            <a:ea typeface="+mn-ea"/>
                            <a:cs typeface="+mn-cs"/>
                          </a:rPr>
                          <m:t>u</m:t>
                        </m:r>
                        <m:r>
                          <a:rPr lang="en-US" altLang="zh-CN" sz="1200" kern="1200">
                            <a:solidFill>
                              <a:schemeClr val="tx1"/>
                            </a:solidFill>
                            <a:effectLst/>
                            <a:latin typeface="Cambria Math" panose="02040503050406030204" pitchFamily="18" charset="0"/>
                            <a:ea typeface="+mn-ea"/>
                            <a:cs typeface="+mn-cs"/>
                          </a:rPr>
                          <m:t>)</m:t>
                        </m:r>
                      </m:e>
                    </m:nary>
                  </m:oMath>
                </a14:m>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经过算法</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处理后，每个集群都将与一个称为该集群骨干的代表性路径相关联。在具体实现过程中，本文采用了算术平均方法。经过几次</a:t>
                </a:r>
                <a:r>
                  <a:rPr lang="en-US" altLang="zh-CN" sz="1200" kern="1200" dirty="0" err="1">
                    <a:solidFill>
                      <a:schemeClr val="tx1"/>
                    </a:solidFill>
                    <a:effectLst/>
                    <a:latin typeface="+mn-lt"/>
                    <a:ea typeface="+mn-ea"/>
                    <a:cs typeface="+mn-cs"/>
                  </a:rPr>
                  <a:t>WebVR</a:t>
                </a:r>
                <a:r>
                  <a:rPr lang="zh-CN" altLang="zh-CN" sz="1200" kern="1200" dirty="0">
                    <a:solidFill>
                      <a:schemeClr val="tx1"/>
                    </a:solidFill>
                    <a:effectLst/>
                    <a:latin typeface="+mn-lt"/>
                    <a:ea typeface="+mn-ea"/>
                    <a:cs typeface="+mn-cs"/>
                  </a:rPr>
                  <a:t>逃生路径规划之后，每个人都会对这些足迹进行评估，然后最佳逃生足迹将被保留。如图</a:t>
                </a:r>
                <a:r>
                  <a:rPr lang="en-US" altLang="zh-CN" sz="1200" kern="1200" dirty="0">
                    <a:solidFill>
                      <a:schemeClr val="tx1"/>
                    </a:solidFill>
                    <a:effectLst/>
                    <a:latin typeface="+mn-lt"/>
                    <a:ea typeface="+mn-ea"/>
                    <a:cs typeface="+mn-cs"/>
                  </a:rPr>
                  <a:t>14</a:t>
                </a:r>
                <a:r>
                  <a:rPr lang="zh-CN" altLang="zh-CN" sz="1200" kern="1200" dirty="0">
                    <a:solidFill>
                      <a:schemeClr val="tx1"/>
                    </a:solidFill>
                    <a:effectLst/>
                    <a:latin typeface="+mn-lt"/>
                    <a:ea typeface="+mn-ea"/>
                    <a:cs typeface="+mn-cs"/>
                  </a:rPr>
                  <a:t>描绘了其余集群的骨干路径提取，在本例中，该簇具有五条路径</a:t>
                </a:r>
                <a:r>
                  <a:rPr lang="en-US" altLang="zh-CN" sz="1200" kern="1200" dirty="0">
                    <a:solidFill>
                      <a:schemeClr val="tx1"/>
                    </a:solidFill>
                    <a:effectLst/>
                    <a:latin typeface="+mn-lt"/>
                    <a:ea typeface="+mn-ea"/>
                    <a:cs typeface="+mn-cs"/>
                  </a:rPr>
                  <a:t>P0-P4</a:t>
                </a:r>
                <a:r>
                  <a:rPr lang="zh-CN" altLang="zh-CN" sz="1200" kern="1200" dirty="0">
                    <a:solidFill>
                      <a:schemeClr val="tx1"/>
                    </a:solidFill>
                    <a:effectLst/>
                    <a:latin typeface="+mn-lt"/>
                    <a:ea typeface="+mn-ea"/>
                    <a:cs typeface="+mn-cs"/>
                  </a:rPr>
                  <a:t>，且提取的骨干路径为加粗红色曲线。</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endParaRPr lang="zh-CN" altLang="en-US" dirty="0"/>
              </a:p>
            </p:txBody>
          </p:sp>
        </mc:Choice>
        <mc:Fallback xmlns="">
          <p:sp>
            <p:nvSpPr>
              <p:cNvPr id="3" name="备注占位符 2"/>
              <p:cNvSpPr>
                <a:spLocks noGrp="1"/>
              </p:cNvSpPr>
              <p:nvPr>
                <p:ph type="body" idx="1"/>
              </p:nvPr>
            </p:nvSpPr>
            <p:spPr/>
            <p:txBody>
              <a:bodyPr/>
              <a:lstStyle/>
              <a:p>
                <a:r>
                  <a:rPr lang="zh-CN" altLang="en-US" dirty="0"/>
                  <a:t>通过将采集的数据进行聚类分析处理，生成图中非常明显的红色骨干路径。通过骨干路径数据来启发与人群逃生更加贴近的蚁群逃生规划算法，并使其快速收敛。</a:t>
                </a:r>
                <a:endParaRPr lang="en-US" altLang="zh-CN" dirty="0"/>
              </a:p>
              <a:p>
                <a:endParaRPr lang="en-US" altLang="zh-CN" dirty="0"/>
              </a:p>
              <a:p>
                <a:r>
                  <a:rPr lang="zh-CN" altLang="zh-CN" sz="1200" b="1" kern="1200" dirty="0">
                    <a:solidFill>
                      <a:schemeClr val="tx1"/>
                    </a:solidFill>
                    <a:effectLst/>
                    <a:latin typeface="+mn-lt"/>
                    <a:ea typeface="+mn-ea"/>
                    <a:cs typeface="+mn-cs"/>
                  </a:rPr>
                  <a:t>算法</a:t>
                </a:r>
                <a:r>
                  <a:rPr lang="en-US" altLang="zh-CN" sz="1200" b="1" kern="1200" dirty="0">
                    <a:solidFill>
                      <a:schemeClr val="tx1"/>
                    </a:solidFill>
                    <a:effectLst/>
                    <a:latin typeface="+mn-lt"/>
                    <a:ea typeface="+mn-ea"/>
                    <a:cs typeface="+mn-cs"/>
                  </a:rPr>
                  <a:t>1</a:t>
                </a:r>
                <a:r>
                  <a:rPr lang="zh-CN" altLang="zh-CN" sz="1200" b="1" kern="1200" dirty="0">
                    <a:solidFill>
                      <a:schemeClr val="tx1"/>
                    </a:solidFill>
                    <a:effectLst/>
                    <a:latin typeface="+mn-lt"/>
                    <a:ea typeface="+mn-ea"/>
                    <a:cs typeface="+mn-cs"/>
                  </a:rPr>
                  <a:t>：虚拟逃生足迹的骨干路径抽取</a:t>
                </a:r>
                <a:endParaRPr lang="zh-CN" altLang="zh-CN" sz="1200"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输入：</a:t>
                </a:r>
                <a:r>
                  <a:rPr lang="zh-CN" altLang="zh-CN" sz="1200" kern="1200" dirty="0">
                    <a:solidFill>
                      <a:schemeClr val="tx1"/>
                    </a:solidFill>
                    <a:effectLst/>
                    <a:latin typeface="+mn-lt"/>
                    <a:ea typeface="+mn-ea"/>
                    <a:cs typeface="+mn-cs"/>
                  </a:rPr>
                  <a:t>一组在线地铁逃生足迹</a:t>
                </a:r>
                <a:r>
                  <a:rPr lang="en-US" altLang="zh-CN" sz="1200" i="1" kern="1200" dirty="0">
                    <a:solidFill>
                      <a:schemeClr val="tx1"/>
                    </a:solidFill>
                    <a:effectLst/>
                    <a:latin typeface="+mn-lt"/>
                    <a:ea typeface="+mn-ea"/>
                    <a:cs typeface="+mn-cs"/>
                  </a:rPr>
                  <a:t>P</a:t>
                </a:r>
                <a:r>
                  <a:rPr lang="en-US" altLang="zh-CN" sz="1200" kern="1200" dirty="0">
                    <a:solidFill>
                      <a:schemeClr val="tx1"/>
                    </a:solidFill>
                    <a:effectLst/>
                    <a:latin typeface="+mn-lt"/>
                    <a:ea typeface="+mn-ea"/>
                    <a:cs typeface="+mn-cs"/>
                  </a:rPr>
                  <a:t> = {</a:t>
                </a:r>
                <a:r>
                  <a:rPr lang="en-US" altLang="zh-CN" sz="1200" i="1" kern="1200" dirty="0">
                    <a:solidFill>
                      <a:schemeClr val="tx1"/>
                    </a:solidFill>
                    <a:effectLst/>
                    <a:latin typeface="+mn-lt"/>
                    <a:ea typeface="+mn-ea"/>
                    <a:cs typeface="+mn-cs"/>
                  </a:rPr>
                  <a:t>P</a:t>
                </a:r>
                <a:r>
                  <a:rPr lang="en-US" altLang="zh-CN" sz="1200" i="1" kern="1200" baseline="-250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 </a:t>
                </a:r>
                <a:r>
                  <a:rPr lang="en-US" altLang="zh-CN" sz="1200" i="1" kern="1200" dirty="0">
                    <a:solidFill>
                      <a:schemeClr val="tx1"/>
                    </a:solidFill>
                    <a:effectLst/>
                    <a:latin typeface="+mn-lt"/>
                    <a:ea typeface="+mn-ea"/>
                    <a:cs typeface="+mn-cs"/>
                  </a:rPr>
                  <a:t>P</a:t>
                </a:r>
                <a:r>
                  <a:rPr lang="en-US" altLang="zh-CN" sz="1200" i="1" kern="1200" baseline="-250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P</a:t>
                </a:r>
                <a:r>
                  <a:rPr lang="en-US" altLang="zh-CN" sz="1200" i="1" kern="1200" baseline="-25000" dirty="0">
                    <a:solidFill>
                      <a:schemeClr val="tx1"/>
                    </a:solidFill>
                    <a:effectLst/>
                    <a:latin typeface="+mn-lt"/>
                    <a:ea typeface="+mn-ea"/>
                    <a:cs typeface="+mn-cs"/>
                  </a:rPr>
                  <a:t>i</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a:t>
                </a:r>
                <a:r>
                  <a:rPr lang="en-US" altLang="zh-CN" sz="1200" i="1" kern="1200" dirty="0" err="1">
                    <a:solidFill>
                      <a:schemeClr val="tx1"/>
                    </a:solidFill>
                    <a:effectLst/>
                    <a:latin typeface="+mn-lt"/>
                    <a:ea typeface="+mn-ea"/>
                    <a:cs typeface="+mn-cs"/>
                  </a:rPr>
                  <a:t>P</a:t>
                </a:r>
                <a:r>
                  <a:rPr lang="en-US" altLang="zh-CN" sz="1200" i="1" kern="1200" baseline="-25000" dirty="0" err="1">
                    <a:solidFill>
                      <a:schemeClr val="tx1"/>
                    </a:solidFill>
                    <a:effectLst/>
                    <a:latin typeface="+mn-lt"/>
                    <a:ea typeface="+mn-ea"/>
                    <a:cs typeface="+mn-cs"/>
                  </a:rPr>
                  <a:t>n</a:t>
                </a:r>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输出：</a:t>
                </a:r>
                <a:r>
                  <a:rPr lang="zh-CN" altLang="zh-CN" sz="1200" kern="1200" dirty="0">
                    <a:solidFill>
                      <a:schemeClr val="tx1"/>
                    </a:solidFill>
                    <a:effectLst/>
                    <a:latin typeface="+mn-lt"/>
                    <a:ea typeface="+mn-ea"/>
                    <a:cs typeface="+mn-cs"/>
                  </a:rPr>
                  <a:t>从集群逃生足迹中提取的骨干路径。</a:t>
                </a:r>
              </a:p>
              <a:p>
                <a:r>
                  <a:rPr lang="zh-CN" altLang="zh-CN" sz="1200" b="1" kern="1200" dirty="0">
                    <a:solidFill>
                      <a:schemeClr val="tx1"/>
                    </a:solidFill>
                    <a:effectLst/>
                    <a:latin typeface="+mn-lt"/>
                    <a:ea typeface="+mn-ea"/>
                    <a:cs typeface="+mn-cs"/>
                  </a:rPr>
                  <a:t>步骤</a:t>
                </a:r>
                <a:r>
                  <a:rPr lang="en-US" altLang="zh-CN" sz="1200" b="1" kern="1200" dirty="0">
                    <a:solidFill>
                      <a:schemeClr val="tx1"/>
                    </a:solidFill>
                    <a:effectLst/>
                    <a:latin typeface="+mn-lt"/>
                    <a:ea typeface="+mn-ea"/>
                    <a:cs typeface="+mn-cs"/>
                  </a:rPr>
                  <a:t>1</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检查</a:t>
                </a:r>
                <a:r>
                  <a:rPr lang="en-US" altLang="zh-CN" sz="1200" kern="1200" dirty="0">
                    <a:solidFill>
                      <a:schemeClr val="tx1"/>
                    </a:solidFill>
                    <a:effectLst/>
                    <a:latin typeface="+mn-lt"/>
                    <a:ea typeface="+mn-ea"/>
                    <a:cs typeface="+mn-cs"/>
                  </a:rPr>
                  <a:t>P</a:t>
                </a:r>
                <a:r>
                  <a:rPr lang="zh-CN" altLang="zh-CN" sz="1200" kern="1200" dirty="0">
                    <a:solidFill>
                      <a:schemeClr val="tx1"/>
                    </a:solidFill>
                    <a:effectLst/>
                    <a:latin typeface="+mn-lt"/>
                    <a:ea typeface="+mn-ea"/>
                    <a:cs typeface="+mn-cs"/>
                  </a:rPr>
                  <a:t>的所有逃生足迹的有效性；</a:t>
                </a:r>
              </a:p>
              <a:p>
                <a:r>
                  <a:rPr lang="zh-CN" altLang="zh-CN" sz="1200" b="1" kern="1200" dirty="0">
                    <a:solidFill>
                      <a:schemeClr val="tx1"/>
                    </a:solidFill>
                    <a:effectLst/>
                    <a:latin typeface="+mn-lt"/>
                    <a:ea typeface="+mn-ea"/>
                    <a:cs typeface="+mn-cs"/>
                  </a:rPr>
                  <a:t>步骤</a:t>
                </a:r>
                <a:r>
                  <a:rPr lang="en-US" altLang="zh-CN" sz="1200" b="1" kern="1200" dirty="0">
                    <a:solidFill>
                      <a:schemeClr val="tx1"/>
                    </a:solidFill>
                    <a:effectLst/>
                    <a:latin typeface="+mn-lt"/>
                    <a:ea typeface="+mn-ea"/>
                    <a:cs typeface="+mn-cs"/>
                  </a:rPr>
                  <a:t>2</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删除无法逃离</a:t>
                </a:r>
                <a:r>
                  <a:rPr lang="en-US" altLang="zh-CN" sz="1200" kern="1200" dirty="0">
                    <a:solidFill>
                      <a:schemeClr val="tx1"/>
                    </a:solidFill>
                    <a:effectLst/>
                    <a:latin typeface="+mn-lt"/>
                    <a:ea typeface="+mn-ea"/>
                    <a:cs typeface="+mn-cs"/>
                  </a:rPr>
                  <a:t>P</a:t>
                </a:r>
                <a:r>
                  <a:rPr lang="zh-CN" altLang="zh-CN" sz="1200" kern="1200" dirty="0">
                    <a:solidFill>
                      <a:schemeClr val="tx1"/>
                    </a:solidFill>
                    <a:effectLst/>
                    <a:latin typeface="+mn-lt"/>
                    <a:ea typeface="+mn-ea"/>
                    <a:cs typeface="+mn-cs"/>
                  </a:rPr>
                  <a:t>的无效足迹；</a:t>
                </a:r>
              </a:p>
              <a:p>
                <a:r>
                  <a:rPr lang="zh-CN" altLang="zh-CN" sz="1200" b="1" kern="1200" dirty="0">
                    <a:solidFill>
                      <a:schemeClr val="tx1"/>
                    </a:solidFill>
                    <a:effectLst/>
                    <a:latin typeface="+mn-lt"/>
                    <a:ea typeface="+mn-ea"/>
                    <a:cs typeface="+mn-cs"/>
                  </a:rPr>
                  <a:t>步骤</a:t>
                </a:r>
                <a:r>
                  <a:rPr lang="en-US" altLang="zh-CN" sz="1200" b="1" kern="1200" dirty="0">
                    <a:solidFill>
                      <a:schemeClr val="tx1"/>
                    </a:solidFill>
                    <a:effectLst/>
                    <a:latin typeface="+mn-lt"/>
                    <a:ea typeface="+mn-ea"/>
                    <a:cs typeface="+mn-cs"/>
                  </a:rPr>
                  <a:t>3</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通过删除循环和多余分支来平滑有效足迹；</a:t>
                </a:r>
              </a:p>
              <a:p>
                <a:r>
                  <a:rPr lang="zh-CN" altLang="zh-CN" sz="1200" b="1" kern="1200" dirty="0">
                    <a:solidFill>
                      <a:schemeClr val="tx1"/>
                    </a:solidFill>
                    <a:effectLst/>
                    <a:latin typeface="+mn-lt"/>
                    <a:ea typeface="+mn-ea"/>
                    <a:cs typeface="+mn-cs"/>
                  </a:rPr>
                  <a:t>步骤</a:t>
                </a:r>
                <a:r>
                  <a:rPr lang="en-US" altLang="zh-CN" sz="1200" b="1" kern="1200" dirty="0">
                    <a:solidFill>
                      <a:schemeClr val="tx1"/>
                    </a:solidFill>
                    <a:effectLst/>
                    <a:latin typeface="+mn-lt"/>
                    <a:ea typeface="+mn-ea"/>
                    <a:cs typeface="+mn-cs"/>
                  </a:rPr>
                  <a:t>4</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从</a:t>
                </a:r>
                <a:r>
                  <a:rPr lang="en-US" altLang="zh-CN" sz="1200" kern="1200" dirty="0">
                    <a:solidFill>
                      <a:schemeClr val="tx1"/>
                    </a:solidFill>
                    <a:effectLst/>
                    <a:latin typeface="+mn-lt"/>
                    <a:ea typeface="+mn-ea"/>
                    <a:cs typeface="+mn-cs"/>
                  </a:rPr>
                  <a:t>P</a:t>
                </a:r>
                <a:r>
                  <a:rPr lang="zh-CN" altLang="zh-CN" sz="1200" kern="1200" dirty="0">
                    <a:solidFill>
                      <a:schemeClr val="tx1"/>
                    </a:solidFill>
                    <a:effectLst/>
                    <a:latin typeface="+mn-lt"/>
                    <a:ea typeface="+mn-ea"/>
                    <a:cs typeface="+mn-cs"/>
                  </a:rPr>
                  <a:t>中选择空间最短或时间最快的一条迹线</a:t>
                </a:r>
                <a:r>
                  <a:rPr lang="en-US" altLang="zh-CN" sz="1200" i="1" kern="1200" dirty="0">
                    <a:solidFill>
                      <a:schemeClr val="tx1"/>
                    </a:solidFill>
                    <a:effectLst/>
                    <a:latin typeface="+mn-lt"/>
                    <a:ea typeface="+mn-ea"/>
                    <a:cs typeface="+mn-cs"/>
                  </a:rPr>
                  <a:t>P</a:t>
                </a:r>
                <a:r>
                  <a:rPr lang="en-US" altLang="zh-CN" sz="1200" i="1" kern="1200" baseline="-25000" dirty="0">
                    <a:solidFill>
                      <a:schemeClr val="tx1"/>
                    </a:solidFill>
                    <a:effectLst/>
                    <a:latin typeface="+mn-lt"/>
                    <a:ea typeface="+mn-ea"/>
                    <a:cs typeface="+mn-cs"/>
                  </a:rPr>
                  <a:t>A</a:t>
                </a:r>
                <a:r>
                  <a:rPr lang="en-US" altLang="zh-CN" sz="1200" kern="1200" dirty="0">
                    <a:solidFill>
                      <a:schemeClr val="tx1"/>
                    </a:solidFill>
                    <a:effectLst/>
                    <a:latin typeface="+mn-lt"/>
                    <a:ea typeface="+mn-ea"/>
                    <a:cs typeface="+mn-cs"/>
                  </a:rPr>
                  <a:t> = {</a:t>
                </a:r>
                <a:r>
                  <a:rPr lang="en-US" altLang="zh-CN" sz="1200" i="1" kern="1200" dirty="0">
                    <a:solidFill>
                      <a:schemeClr val="tx1"/>
                    </a:solidFill>
                    <a:effectLst/>
                    <a:latin typeface="+mn-lt"/>
                    <a:ea typeface="+mn-ea"/>
                    <a:cs typeface="+mn-cs"/>
                  </a:rPr>
                  <a:t>A</a:t>
                </a:r>
                <a:r>
                  <a:rPr lang="en-US" altLang="zh-CN" sz="1200" kern="1200" baseline="-250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A</a:t>
                </a:r>
                <a:r>
                  <a:rPr lang="en-US" altLang="zh-CN" sz="1200" kern="1200" baseline="-250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A</a:t>
                </a:r>
                <a:r>
                  <a:rPr lang="en-US" altLang="zh-CN" sz="1200" kern="1200" baseline="-250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A</a:t>
                </a:r>
                <a:r>
                  <a:rPr lang="en-US" altLang="zh-CN" sz="1200" i="1" kern="1200" baseline="-25000" dirty="0">
                    <a:solidFill>
                      <a:schemeClr val="tx1"/>
                    </a:solidFill>
                    <a:effectLst/>
                    <a:latin typeface="+mn-lt"/>
                    <a:ea typeface="+mn-ea"/>
                    <a:cs typeface="+mn-cs"/>
                  </a:rPr>
                  <a:t>i</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A</a:t>
                </a:r>
                <a:r>
                  <a:rPr lang="en-US" altLang="zh-CN" sz="1200" i="1" kern="1200" baseline="-25000" dirty="0">
                    <a:solidFill>
                      <a:schemeClr val="tx1"/>
                    </a:solidFill>
                    <a:effectLst/>
                    <a:latin typeface="+mn-lt"/>
                    <a:ea typeface="+mn-ea"/>
                    <a:cs typeface="+mn-cs"/>
                  </a:rPr>
                  <a:t>m</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a:t>
                </a:r>
              </a:p>
              <a:p>
                <a:r>
                  <a:rPr lang="zh-CN" altLang="zh-CN" sz="1200" b="1" kern="1200" dirty="0">
                    <a:solidFill>
                      <a:schemeClr val="tx1"/>
                    </a:solidFill>
                    <a:effectLst/>
                    <a:latin typeface="+mn-lt"/>
                    <a:ea typeface="+mn-ea"/>
                    <a:cs typeface="+mn-cs"/>
                  </a:rPr>
                  <a:t>步骤</a:t>
                </a:r>
                <a:r>
                  <a:rPr lang="en-US" altLang="zh-CN" sz="1200" b="1" kern="1200" dirty="0">
                    <a:solidFill>
                      <a:schemeClr val="tx1"/>
                    </a:solidFill>
                    <a:effectLst/>
                    <a:latin typeface="+mn-lt"/>
                    <a:ea typeface="+mn-ea"/>
                    <a:cs typeface="+mn-cs"/>
                  </a:rPr>
                  <a:t>5</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计算</a:t>
                </a:r>
                <a:r>
                  <a:rPr lang="en-US" altLang="zh-CN" sz="1200" kern="1200" dirty="0">
                    <a:solidFill>
                      <a:schemeClr val="tx1"/>
                    </a:solidFill>
                    <a:effectLst/>
                    <a:latin typeface="+mn-lt"/>
                    <a:ea typeface="+mn-ea"/>
                    <a:cs typeface="+mn-cs"/>
                  </a:rPr>
                  <a:t>P</a:t>
                </a:r>
                <a:r>
                  <a:rPr lang="en-US" altLang="zh-CN" sz="1200" i="1" kern="1200" baseline="-250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与</a:t>
                </a:r>
                <a:r>
                  <a:rPr lang="en-US" altLang="zh-CN" sz="1200" kern="1200" dirty="0">
                    <a:solidFill>
                      <a:schemeClr val="tx1"/>
                    </a:solidFill>
                    <a:effectLst/>
                    <a:latin typeface="+mn-lt"/>
                    <a:ea typeface="+mn-ea"/>
                    <a:cs typeface="+mn-cs"/>
                  </a:rPr>
                  <a:t>P</a:t>
                </a:r>
                <a:r>
                  <a:rPr lang="zh-CN" altLang="zh-CN" sz="1200" kern="1200" dirty="0">
                    <a:solidFill>
                      <a:schemeClr val="tx1"/>
                    </a:solidFill>
                    <a:effectLst/>
                    <a:latin typeface="+mn-lt"/>
                    <a:ea typeface="+mn-ea"/>
                    <a:cs typeface="+mn-cs"/>
                  </a:rPr>
                  <a:t>中其余足迹之间的平均距离，假设</a:t>
                </a:r>
                <a:r>
                  <a:rPr lang="en-US" altLang="zh-CN" sz="1200" i="1" kern="1200" dirty="0">
                    <a:solidFill>
                      <a:schemeClr val="tx1"/>
                    </a:solidFill>
                    <a:effectLst/>
                    <a:latin typeface="+mn-lt"/>
                    <a:ea typeface="+mn-ea"/>
                    <a:cs typeface="+mn-cs"/>
                  </a:rPr>
                  <a:t>P</a:t>
                </a:r>
                <a:r>
                  <a:rPr lang="en-US" altLang="zh-CN" sz="1200" i="1" kern="1200" baseline="-25000" dirty="0">
                    <a:solidFill>
                      <a:schemeClr val="tx1"/>
                    </a:solidFill>
                    <a:effectLst/>
                    <a:latin typeface="+mn-lt"/>
                    <a:ea typeface="+mn-ea"/>
                    <a:cs typeface="+mn-cs"/>
                  </a:rPr>
                  <a:t>B </a:t>
                </a:r>
                <a:r>
                  <a:rPr lang="en-US" altLang="zh-CN" sz="1200" kern="1200" dirty="0">
                    <a:solidFill>
                      <a:schemeClr val="tx1"/>
                    </a:solidFill>
                    <a:effectLst/>
                    <a:latin typeface="+mn-lt"/>
                    <a:ea typeface="+mn-ea"/>
                    <a:cs typeface="+mn-cs"/>
                  </a:rPr>
                  <a:t>= {</a:t>
                </a:r>
                <a:r>
                  <a:rPr lang="en-US" altLang="zh-CN" sz="1200" i="1" kern="1200" dirty="0">
                    <a:solidFill>
                      <a:schemeClr val="tx1"/>
                    </a:solidFill>
                    <a:effectLst/>
                    <a:latin typeface="+mn-lt"/>
                    <a:ea typeface="+mn-ea"/>
                    <a:cs typeface="+mn-cs"/>
                  </a:rPr>
                  <a:t>B</a:t>
                </a:r>
                <a:r>
                  <a:rPr lang="en-US" altLang="zh-CN" sz="1200" kern="1200" baseline="-250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B</a:t>
                </a:r>
                <a:r>
                  <a:rPr lang="en-US" altLang="zh-CN" sz="1200" kern="1200" baseline="-250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B</a:t>
                </a:r>
                <a:r>
                  <a:rPr lang="en-US" altLang="zh-CN" sz="1200" kern="1200" baseline="-250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a:t>
                </a:r>
                <a:r>
                  <a:rPr lang="en-US" altLang="zh-CN" sz="1200" i="1" kern="1200" dirty="0" err="1">
                    <a:solidFill>
                      <a:schemeClr val="tx1"/>
                    </a:solidFill>
                    <a:effectLst/>
                    <a:latin typeface="+mn-lt"/>
                    <a:ea typeface="+mn-ea"/>
                    <a:cs typeface="+mn-cs"/>
                  </a:rPr>
                  <a:t>B</a:t>
                </a:r>
                <a:r>
                  <a:rPr lang="en-US" altLang="zh-CN" sz="1200" i="1" kern="1200" baseline="-25000" dirty="0" err="1">
                    <a:solidFill>
                      <a:schemeClr val="tx1"/>
                    </a:solidFill>
                    <a:effectLst/>
                    <a:latin typeface="+mn-lt"/>
                    <a:ea typeface="+mn-ea"/>
                    <a:cs typeface="+mn-cs"/>
                  </a:rPr>
                  <a:t>j</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B</a:t>
                </a:r>
                <a:r>
                  <a:rPr lang="en-US" altLang="zh-CN" sz="1200" i="1" kern="1200" baseline="-25000" dirty="0">
                    <a:solidFill>
                      <a:schemeClr val="tx1"/>
                    </a:solidFill>
                    <a:effectLst/>
                    <a:latin typeface="+mn-lt"/>
                    <a:ea typeface="+mn-ea"/>
                    <a:cs typeface="+mn-cs"/>
                  </a:rPr>
                  <a:t>l</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是另一条足迹，则平均距离两者之间的定义为：</a:t>
                </a:r>
              </a:p>
              <a:p>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Dist</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𝐴𝐵 </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1</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𝑚</a:t>
                </a:r>
                <a:r>
                  <a:rPr lang="zh-CN" altLang="zh-CN" sz="1200" i="0" kern="1200">
                    <a:solidFill>
                      <a:schemeClr val="tx1"/>
                    </a:solidFill>
                    <a:effectLst/>
                    <a:latin typeface="+mn-lt"/>
                    <a:ea typeface="+mn-ea"/>
                    <a:cs typeface="+mn-cs"/>
                  </a:rPr>
                  <a:t> ∑1</a:t>
                </a:r>
                <a:r>
                  <a:rPr lang="en-US" altLang="zh-CN" sz="1200" i="0" kern="1200">
                    <a:solidFill>
                      <a:schemeClr val="tx1"/>
                    </a:solidFill>
                    <a:effectLst/>
                    <a:latin typeface="+mn-lt"/>
                    <a:ea typeface="+mn-ea"/>
                    <a:cs typeface="+mn-cs"/>
                  </a:rPr>
                  <a:t>_</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𝑘=1</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^𝑚▒〖</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|𝐴</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𝑘−𝐵</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𝑘 |</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if  𝑚 &lt; 𝑙〗@1</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𝑙</a:t>
                </a:r>
                <a:r>
                  <a:rPr lang="zh-CN" altLang="zh-CN" sz="1200" i="0" kern="1200">
                    <a:solidFill>
                      <a:schemeClr val="tx1"/>
                    </a:solidFill>
                    <a:effectLst/>
                    <a:latin typeface="+mn-lt"/>
                    <a:ea typeface="+mn-ea"/>
                    <a:cs typeface="+mn-cs"/>
                  </a:rPr>
                  <a:t> ∑1</a:t>
                </a:r>
                <a:r>
                  <a:rPr lang="en-US" altLang="zh-CN" sz="1200" i="0" kern="1200">
                    <a:solidFill>
                      <a:schemeClr val="tx1"/>
                    </a:solidFill>
                    <a:effectLst/>
                    <a:latin typeface="+mn-lt"/>
                    <a:ea typeface="+mn-ea"/>
                    <a:cs typeface="+mn-cs"/>
                  </a:rPr>
                  <a:t>_</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𝑘=1</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^𝑙▒〖</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|𝐴</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𝑘−𝐵</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𝑘 |〗</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if  𝑙&lt; 𝑚)┤                                                                             (2)</a:t>
                </a:r>
                <a:endParaRPr lang="zh-CN" altLang="zh-CN" sz="1200"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步骤</a:t>
                </a:r>
                <a:r>
                  <a:rPr lang="en-US" altLang="zh-CN" sz="1200" b="1" kern="1200" dirty="0">
                    <a:solidFill>
                      <a:schemeClr val="tx1"/>
                    </a:solidFill>
                    <a:effectLst/>
                    <a:latin typeface="+mn-lt"/>
                    <a:ea typeface="+mn-ea"/>
                    <a:cs typeface="+mn-cs"/>
                  </a:rPr>
                  <a:t>6</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针对</a:t>
                </a:r>
                <a:r>
                  <a:rPr lang="en-US" altLang="zh-CN" sz="1200" kern="1200" dirty="0">
                    <a:solidFill>
                      <a:schemeClr val="tx1"/>
                    </a:solidFill>
                    <a:effectLst/>
                    <a:latin typeface="+mn-lt"/>
                    <a:ea typeface="+mn-ea"/>
                    <a:cs typeface="+mn-cs"/>
                  </a:rPr>
                  <a:t>P</a:t>
                </a:r>
                <a:r>
                  <a:rPr lang="zh-CN" altLang="zh-CN" sz="1200" kern="1200" dirty="0">
                    <a:solidFill>
                      <a:schemeClr val="tx1"/>
                    </a:solidFill>
                    <a:effectLst/>
                    <a:latin typeface="+mn-lt"/>
                    <a:ea typeface="+mn-ea"/>
                    <a:cs typeface="+mn-cs"/>
                  </a:rPr>
                  <a:t>中的每对</a:t>
                </a:r>
                <a:r>
                  <a:rPr lang="en-US" altLang="zh-CN" sz="1200" kern="1200" dirty="0">
                    <a:solidFill>
                      <a:schemeClr val="tx1"/>
                    </a:solidFill>
                    <a:effectLst/>
                    <a:latin typeface="+mn-lt"/>
                    <a:ea typeface="+mn-ea"/>
                    <a:cs typeface="+mn-cs"/>
                  </a:rPr>
                  <a:t>n</a:t>
                </a:r>
                <a:r>
                  <a:rPr lang="zh-CN" altLang="zh-CN" sz="1200" kern="1200" dirty="0">
                    <a:solidFill>
                      <a:schemeClr val="tx1"/>
                    </a:solidFill>
                    <a:effectLst/>
                    <a:latin typeface="+mn-lt"/>
                    <a:ea typeface="+mn-ea"/>
                    <a:cs typeface="+mn-cs"/>
                  </a:rPr>
                  <a:t>路径重复上述步骤</a:t>
                </a:r>
                <a:r>
                  <a:rPr lang="en-US" altLang="zh-CN" sz="1200" kern="1200" dirty="0">
                    <a:solidFill>
                      <a:schemeClr val="tx1"/>
                    </a:solidFill>
                    <a:effectLst/>
                    <a:latin typeface="+mn-lt"/>
                    <a:ea typeface="+mn-ea"/>
                    <a:cs typeface="+mn-cs"/>
                  </a:rPr>
                  <a:t>5</a:t>
                </a:r>
                <a:r>
                  <a:rPr lang="zh-CN" altLang="zh-CN" sz="1200" kern="1200" dirty="0">
                    <a:solidFill>
                      <a:schemeClr val="tx1"/>
                    </a:solidFill>
                    <a:effectLst/>
                    <a:latin typeface="+mn-lt"/>
                    <a:ea typeface="+mn-ea"/>
                    <a:cs typeface="+mn-cs"/>
                  </a:rPr>
                  <a:t>，然后存储</a:t>
                </a:r>
                <a:r>
                  <a:rPr lang="en-US" altLang="zh-CN" sz="1200" kern="1200" dirty="0">
                    <a:solidFill>
                      <a:schemeClr val="tx1"/>
                    </a:solidFill>
                    <a:effectLst/>
                    <a:latin typeface="+mn-lt"/>
                    <a:ea typeface="+mn-ea"/>
                    <a:cs typeface="+mn-cs"/>
                  </a:rPr>
                  <a:t>n</a:t>
                </a:r>
                <a:r>
                  <a:rPr lang="zh-CN" altLang="zh-CN" sz="1200" kern="1200" dirty="0">
                    <a:solidFill>
                      <a:schemeClr val="tx1"/>
                    </a:solidFill>
                    <a:effectLst/>
                    <a:latin typeface="+mn-lt"/>
                    <a:ea typeface="+mn-ea"/>
                    <a:cs typeface="+mn-cs"/>
                  </a:rPr>
                  <a:t>路径中的</a:t>
                </a:r>
                <a:r>
                  <a:rPr lang="en-US" altLang="zh-CN" sz="1200" kern="1200" dirty="0" err="1">
                    <a:solidFill>
                      <a:schemeClr val="tx1"/>
                    </a:solidFill>
                    <a:effectLst/>
                    <a:latin typeface="+mn-lt"/>
                    <a:ea typeface="+mn-ea"/>
                    <a:cs typeface="+mn-cs"/>
                  </a:rPr>
                  <a:t>n×n</a:t>
                </a:r>
                <a:r>
                  <a:rPr lang="zh-CN" altLang="zh-CN" sz="1200" kern="1200" dirty="0">
                    <a:solidFill>
                      <a:schemeClr val="tx1"/>
                    </a:solidFill>
                    <a:effectLst/>
                    <a:latin typeface="+mn-lt"/>
                    <a:ea typeface="+mn-ea"/>
                    <a:cs typeface="+mn-cs"/>
                  </a:rPr>
                  <a:t>矩阵。 然后设置经验阈值</a:t>
                </a:r>
                <a:r>
                  <a:rPr lang="en-US" altLang="zh-CN" sz="1200" kern="1200" dirty="0">
                    <a:solidFill>
                      <a:schemeClr val="tx1"/>
                    </a:solidFill>
                    <a:effectLst/>
                    <a:latin typeface="+mn-lt"/>
                    <a:ea typeface="+mn-ea"/>
                    <a:cs typeface="+mn-cs"/>
                  </a:rPr>
                  <a:t>τ</a:t>
                </a:r>
                <a:r>
                  <a:rPr lang="zh-CN" altLang="zh-CN" sz="1200" kern="1200" dirty="0">
                    <a:solidFill>
                      <a:schemeClr val="tx1"/>
                    </a:solidFill>
                    <a:effectLst/>
                    <a:latin typeface="+mn-lt"/>
                    <a:ea typeface="+mn-ea"/>
                    <a:cs typeface="+mn-cs"/>
                  </a:rPr>
                  <a:t>，并且使用著名的</a:t>
                </a:r>
                <a:r>
                  <a:rPr lang="en-US" altLang="zh-CN" sz="1200" kern="1200" dirty="0">
                    <a:solidFill>
                      <a:schemeClr val="tx1"/>
                    </a:solidFill>
                    <a:effectLst/>
                    <a:latin typeface="+mn-lt"/>
                    <a:ea typeface="+mn-ea"/>
                    <a:cs typeface="+mn-cs"/>
                  </a:rPr>
                  <a:t>Lloyd</a:t>
                </a:r>
                <a:r>
                  <a:rPr lang="zh-CN" altLang="zh-CN" sz="1200" kern="1200" dirty="0">
                    <a:solidFill>
                      <a:schemeClr val="tx1"/>
                    </a:solidFill>
                    <a:effectLst/>
                    <a:latin typeface="+mn-lt"/>
                    <a:ea typeface="+mn-ea"/>
                    <a:cs typeface="+mn-cs"/>
                  </a:rPr>
                  <a:t>算法将</a:t>
                </a:r>
                <a:r>
                  <a:rPr lang="en-US" altLang="zh-CN" sz="1200" kern="1200" dirty="0">
                    <a:solidFill>
                      <a:schemeClr val="tx1"/>
                    </a:solidFill>
                    <a:effectLst/>
                    <a:latin typeface="+mn-lt"/>
                    <a:ea typeface="+mn-ea"/>
                    <a:cs typeface="+mn-cs"/>
                  </a:rPr>
                  <a:t>n</a:t>
                </a:r>
                <a:r>
                  <a:rPr lang="zh-CN" altLang="zh-CN" sz="1200" kern="1200" dirty="0">
                    <a:solidFill>
                      <a:schemeClr val="tx1"/>
                    </a:solidFill>
                    <a:effectLst/>
                    <a:latin typeface="+mn-lt"/>
                    <a:ea typeface="+mn-ea"/>
                    <a:cs typeface="+mn-cs"/>
                  </a:rPr>
                  <a:t>路径划分为基于</a:t>
                </a:r>
                <a:r>
                  <a:rPr lang="en-US" altLang="zh-CN" sz="1200" kern="1200" dirty="0">
                    <a:solidFill>
                      <a:schemeClr val="tx1"/>
                    </a:solidFill>
                    <a:effectLst/>
                    <a:latin typeface="+mn-lt"/>
                    <a:ea typeface="+mn-ea"/>
                    <a:cs typeface="+mn-cs"/>
                  </a:rPr>
                  <a:t>τ</a:t>
                </a:r>
                <a:r>
                  <a:rPr lang="zh-CN" altLang="zh-CN" sz="1200" kern="1200" dirty="0">
                    <a:solidFill>
                      <a:schemeClr val="tx1"/>
                    </a:solidFill>
                    <a:effectLst/>
                    <a:latin typeface="+mn-lt"/>
                    <a:ea typeface="+mn-ea"/>
                    <a:cs typeface="+mn-cs"/>
                  </a:rPr>
                  <a:t>的簇；</a:t>
                </a:r>
              </a:p>
              <a:p>
                <a:r>
                  <a:rPr lang="zh-CN" altLang="zh-CN" sz="1200" b="1" kern="1200" dirty="0">
                    <a:solidFill>
                      <a:schemeClr val="tx1"/>
                    </a:solidFill>
                    <a:effectLst/>
                    <a:latin typeface="+mn-lt"/>
                    <a:ea typeface="+mn-ea"/>
                    <a:cs typeface="+mn-cs"/>
                  </a:rPr>
                  <a:t>步骤</a:t>
                </a:r>
                <a:r>
                  <a:rPr lang="en-US" altLang="zh-CN" sz="1200" b="1" kern="1200" dirty="0">
                    <a:solidFill>
                      <a:schemeClr val="tx1"/>
                    </a:solidFill>
                    <a:effectLst/>
                    <a:latin typeface="+mn-lt"/>
                    <a:ea typeface="+mn-ea"/>
                    <a:cs typeface="+mn-cs"/>
                  </a:rPr>
                  <a:t>7</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设</a:t>
                </a:r>
                <a:r>
                  <a:rPr lang="en-US" altLang="zh-CN" sz="1200" kern="1200" dirty="0">
                    <a:solidFill>
                      <a:schemeClr val="tx1"/>
                    </a:solidFill>
                    <a:effectLst/>
                    <a:latin typeface="+mn-lt"/>
                    <a:ea typeface="+mn-ea"/>
                    <a:cs typeface="+mn-cs"/>
                  </a:rPr>
                  <a:t>C = {P</a:t>
                </a:r>
                <a:r>
                  <a:rPr lang="en-US" altLang="zh-CN" sz="1200" kern="1200" baseline="-25000" dirty="0">
                    <a:solidFill>
                      <a:schemeClr val="tx1"/>
                    </a:solidFill>
                    <a:effectLst/>
                    <a:latin typeface="+mn-lt"/>
                    <a:ea typeface="+mn-ea"/>
                    <a:cs typeface="+mn-cs"/>
                  </a:rPr>
                  <a:t>0</a:t>
                </a:r>
                <a:r>
                  <a:rPr lang="en-US" altLang="zh-CN" sz="1200" kern="1200" dirty="0">
                    <a:solidFill>
                      <a:schemeClr val="tx1"/>
                    </a:solidFill>
                    <a:effectLst/>
                    <a:latin typeface="+mn-lt"/>
                    <a:ea typeface="+mn-ea"/>
                    <a:cs typeface="+mn-cs"/>
                  </a:rPr>
                  <a:t>(u), P</a:t>
                </a:r>
                <a:r>
                  <a:rPr lang="en-US" altLang="zh-CN" sz="1200" kern="1200" baseline="-25000" dirty="0">
                    <a:solidFill>
                      <a:schemeClr val="tx1"/>
                    </a:solidFill>
                    <a:effectLst/>
                    <a:latin typeface="+mn-lt"/>
                    <a:ea typeface="+mn-ea"/>
                    <a:cs typeface="+mn-cs"/>
                  </a:rPr>
                  <a:t>1</a:t>
                </a:r>
                <a:r>
                  <a:rPr lang="en-US" altLang="zh-CN" sz="1200" kern="1200" dirty="0">
                    <a:solidFill>
                      <a:schemeClr val="tx1"/>
                    </a:solidFill>
                    <a:effectLst/>
                    <a:latin typeface="+mn-lt"/>
                    <a:ea typeface="+mn-ea"/>
                    <a:cs typeface="+mn-cs"/>
                  </a:rPr>
                  <a:t>(u), P</a:t>
                </a:r>
                <a:r>
                  <a:rPr lang="en-US" altLang="zh-CN" sz="1200" kern="1200" baseline="-25000" dirty="0">
                    <a:solidFill>
                      <a:schemeClr val="tx1"/>
                    </a:solidFill>
                    <a:effectLst/>
                    <a:latin typeface="+mn-lt"/>
                    <a:ea typeface="+mn-ea"/>
                    <a:cs typeface="+mn-cs"/>
                  </a:rPr>
                  <a:t>2</a:t>
                </a:r>
                <a:r>
                  <a:rPr lang="en-US" altLang="zh-CN" sz="1200" kern="1200" dirty="0">
                    <a:solidFill>
                      <a:schemeClr val="tx1"/>
                    </a:solidFill>
                    <a:effectLst/>
                    <a:latin typeface="+mn-lt"/>
                    <a:ea typeface="+mn-ea"/>
                    <a:cs typeface="+mn-cs"/>
                  </a:rPr>
                  <a:t>(u),</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P</a:t>
                </a:r>
                <a:r>
                  <a:rPr lang="en-US" altLang="zh-CN" sz="1200" kern="1200" baseline="-25000" dirty="0" err="1">
                    <a:solidFill>
                      <a:schemeClr val="tx1"/>
                    </a:solidFill>
                    <a:effectLst/>
                    <a:latin typeface="+mn-lt"/>
                    <a:ea typeface="+mn-ea"/>
                    <a:cs typeface="+mn-cs"/>
                  </a:rPr>
                  <a:t>j</a:t>
                </a:r>
                <a:r>
                  <a:rPr lang="en-US" altLang="zh-CN" sz="1200" kern="1200" dirty="0">
                    <a:solidFill>
                      <a:schemeClr val="tx1"/>
                    </a:solidFill>
                    <a:effectLst/>
                    <a:latin typeface="+mn-lt"/>
                    <a:ea typeface="+mn-ea"/>
                    <a:cs typeface="+mn-cs"/>
                  </a:rPr>
                  <a:t>(u),</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P</a:t>
                </a:r>
                <a:r>
                  <a:rPr lang="en-US" altLang="zh-CN" sz="1200" kern="1200" baseline="-25000" dirty="0">
                    <a:solidFill>
                      <a:schemeClr val="tx1"/>
                    </a:solidFill>
                    <a:effectLst/>
                    <a:latin typeface="+mn-lt"/>
                    <a:ea typeface="+mn-ea"/>
                    <a:cs typeface="+mn-cs"/>
                  </a:rPr>
                  <a:t>m</a:t>
                </a:r>
                <a:r>
                  <a:rPr lang="en-US" altLang="zh-CN" sz="1200" kern="1200" dirty="0">
                    <a:solidFill>
                      <a:schemeClr val="tx1"/>
                    </a:solidFill>
                    <a:effectLst/>
                    <a:latin typeface="+mn-lt"/>
                    <a:ea typeface="+mn-ea"/>
                    <a:cs typeface="+mn-cs"/>
                  </a:rPr>
                  <a:t>(u)}</a:t>
                </a:r>
                <a:r>
                  <a:rPr lang="zh-CN" altLang="zh-CN" sz="1200" kern="1200" dirty="0">
                    <a:solidFill>
                      <a:schemeClr val="tx1"/>
                    </a:solidFill>
                    <a:effectLst/>
                    <a:latin typeface="+mn-lt"/>
                    <a:ea typeface="+mn-ea"/>
                    <a:cs typeface="+mn-cs"/>
                  </a:rPr>
                  <a:t>为包含</a:t>
                </a:r>
                <a:r>
                  <a:rPr lang="en-US" altLang="zh-CN" sz="1200" kern="1200" dirty="0">
                    <a:solidFill>
                      <a:schemeClr val="tx1"/>
                    </a:solidFill>
                    <a:effectLst/>
                    <a:latin typeface="+mn-lt"/>
                    <a:ea typeface="+mn-ea"/>
                    <a:cs typeface="+mn-cs"/>
                  </a:rPr>
                  <a:t>m</a:t>
                </a:r>
                <a:r>
                  <a:rPr lang="zh-CN" altLang="zh-CN" sz="1200" kern="1200" dirty="0">
                    <a:solidFill>
                      <a:schemeClr val="tx1"/>
                    </a:solidFill>
                    <a:effectLst/>
                    <a:latin typeface="+mn-lt"/>
                    <a:ea typeface="+mn-ea"/>
                    <a:cs typeface="+mn-cs"/>
                  </a:rPr>
                  <a:t>个路径</a:t>
                </a:r>
                <a:r>
                  <a:rPr lang="en-US" altLang="zh-CN" sz="1200" i="1" kern="1200" dirty="0">
                    <a:solidFill>
                      <a:schemeClr val="tx1"/>
                    </a:solidFill>
                    <a:effectLst/>
                    <a:latin typeface="+mn-lt"/>
                    <a:ea typeface="+mn-ea"/>
                    <a:cs typeface="+mn-cs"/>
                  </a:rPr>
                  <a:t>P</a:t>
                </a:r>
                <a:r>
                  <a:rPr lang="en-US" altLang="zh-CN" sz="1200" kern="1200" baseline="-250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P</a:t>
                </a:r>
                <a:r>
                  <a:rPr lang="en-US" altLang="zh-CN" sz="1200" i="1" kern="1200" baseline="-25000" dirty="0">
                    <a:solidFill>
                      <a:schemeClr val="tx1"/>
                    </a:solidFill>
                    <a:effectLst/>
                    <a:latin typeface="+mn-lt"/>
                    <a:ea typeface="+mn-ea"/>
                    <a:cs typeface="+mn-cs"/>
                  </a:rPr>
                  <a:t>m</a:t>
                </a:r>
                <a:r>
                  <a:rPr lang="zh-CN" altLang="zh-CN" sz="1200" kern="1200" dirty="0">
                    <a:solidFill>
                      <a:schemeClr val="tx1"/>
                    </a:solidFill>
                    <a:effectLst/>
                    <a:latin typeface="+mn-lt"/>
                    <a:ea typeface="+mn-ea"/>
                    <a:cs typeface="+mn-cs"/>
                  </a:rPr>
                  <a:t>的簇，</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P</a:t>
                </a:r>
                <a:r>
                  <a:rPr lang="en-US" altLang="zh-CN" sz="1200" kern="1200" baseline="-25000" dirty="0" err="1">
                    <a:solidFill>
                      <a:schemeClr val="tx1"/>
                    </a:solidFill>
                    <a:effectLst/>
                    <a:latin typeface="+mn-lt"/>
                    <a:ea typeface="+mn-ea"/>
                    <a:cs typeface="+mn-cs"/>
                  </a:rPr>
                  <a:t>j</a:t>
                </a:r>
                <a:r>
                  <a:rPr lang="en-US" altLang="zh-CN" sz="1200" kern="1200" dirty="0">
                    <a:solidFill>
                      <a:schemeClr val="tx1"/>
                    </a:solidFill>
                    <a:effectLst/>
                    <a:latin typeface="+mn-lt"/>
                    <a:ea typeface="+mn-ea"/>
                    <a:cs typeface="+mn-cs"/>
                  </a:rPr>
                  <a:t>(u)</a:t>
                </a:r>
                <a:r>
                  <a:rPr lang="zh-CN" altLang="zh-CN" sz="1200" kern="1200" dirty="0">
                    <a:solidFill>
                      <a:schemeClr val="tx1"/>
                    </a:solidFill>
                    <a:effectLst/>
                    <a:latin typeface="+mn-lt"/>
                    <a:ea typeface="+mn-ea"/>
                    <a:cs typeface="+mn-cs"/>
                  </a:rPr>
                  <a:t>是参数曲线，其中参数</a:t>
                </a:r>
                <a:r>
                  <a:rPr lang="en-US" altLang="zh-CN" sz="1200" kern="1200" dirty="0">
                    <a:solidFill>
                      <a:schemeClr val="tx1"/>
                    </a:solidFill>
                    <a:effectLst/>
                    <a:latin typeface="+mn-lt"/>
                    <a:ea typeface="+mn-ea"/>
                    <a:cs typeface="+mn-cs"/>
                  </a:rPr>
                  <a:t>u</a:t>
                </a:r>
                <a:r>
                  <a:rPr lang="zh-CN" altLang="zh-CN" sz="1200" kern="1200" dirty="0">
                    <a:solidFill>
                      <a:schemeClr val="tx1"/>
                    </a:solidFill>
                    <a:effectLst/>
                    <a:latin typeface="+mn-lt"/>
                    <a:ea typeface="+mn-ea"/>
                    <a:cs typeface="+mn-cs"/>
                  </a:rPr>
                  <a:t>是曲线的归一化弧长。</a:t>
                </a:r>
                <a:r>
                  <a:rPr lang="en-US" altLang="zh-CN" sz="1200" kern="1200" dirty="0">
                    <a:solidFill>
                      <a:schemeClr val="tx1"/>
                    </a:solidFill>
                    <a:effectLst/>
                    <a:latin typeface="+mn-lt"/>
                    <a:ea typeface="+mn-ea"/>
                    <a:cs typeface="+mn-cs"/>
                  </a:rPr>
                  <a:t> C</a:t>
                </a:r>
                <a:r>
                  <a:rPr lang="zh-CN" altLang="zh-CN" sz="1200" kern="1200" dirty="0">
                    <a:solidFill>
                      <a:schemeClr val="tx1"/>
                    </a:solidFill>
                    <a:effectLst/>
                    <a:latin typeface="+mn-lt"/>
                    <a:ea typeface="+mn-ea"/>
                    <a:cs typeface="+mn-cs"/>
                  </a:rPr>
                  <a:t>的骨干路径就是另一条参数曲线</a:t>
                </a:r>
                <a:r>
                  <a:rPr lang="en-US" altLang="zh-CN" sz="1200" i="0" kern="1200">
                    <a:solidFill>
                      <a:schemeClr val="tx1"/>
                    </a:solidFill>
                    <a:effectLst/>
                    <a:latin typeface="+mn-lt"/>
                    <a:ea typeface="+mn-ea"/>
                    <a:cs typeface="+mn-cs"/>
                  </a:rPr>
                  <a:t>P</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backbone</a:t>
                </a:r>
                <a:r>
                  <a:rPr lang="zh-CN" altLang="zh-CN" sz="1200" i="0" kern="120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u)=</a:t>
                </a:r>
                <a:r>
                  <a:rPr lang="zh-CN" altLang="zh-CN" sz="1200" i="0" kern="1200">
                    <a:solidFill>
                      <a:schemeClr val="tx1"/>
                    </a:solidFill>
                    <a:effectLst/>
                    <a:latin typeface="+mn-lt"/>
                    <a:ea typeface="+mn-ea"/>
                    <a:cs typeface="+mn-cs"/>
                  </a:rPr>
                  <a:t>□(64&amp;</a:t>
                </a:r>
                <a:r>
                  <a:rPr lang="en-US" altLang="zh-CN" sz="1200" i="0" kern="1200">
                    <a:solidFill>
                      <a:schemeClr val="tx1"/>
                    </a:solidFill>
                    <a:effectLst/>
                    <a:latin typeface="+mn-lt"/>
                    <a:ea typeface="+mn-ea"/>
                    <a:cs typeface="+mn-cs"/>
                  </a:rPr>
                  <a:t>1</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m)</a:t>
                </a:r>
                <a:r>
                  <a:rPr lang="zh-CN" altLang="zh-CN" sz="1200" i="0" kern="1200">
                    <a:solidFill>
                      <a:schemeClr val="tx1"/>
                    </a:solidFill>
                    <a:effectLst/>
                    <a:latin typeface="+mn-lt"/>
                    <a:ea typeface="+mn-ea"/>
                    <a:cs typeface="+mn-cs"/>
                  </a:rPr>
                  <a:t>∑1</a:t>
                </a:r>
                <a:r>
                  <a:rPr lang="en-US" altLang="zh-CN" sz="1200" i="0" kern="1200">
                    <a:solidFill>
                      <a:schemeClr val="tx1"/>
                    </a:solidFill>
                    <a:effectLst/>
                    <a:latin typeface="+mn-lt"/>
                    <a:ea typeface="+mn-ea"/>
                    <a:cs typeface="+mn-cs"/>
                  </a:rPr>
                  <a:t>_</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i=0</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^(i=m)▒〖P</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i (u)〗</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经过算法</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处理后，每个集群都将与一个称为该集群骨干的代表性路径相关联。在具体实现过程中，本文采用了算术平均方法。经过几次</a:t>
                </a:r>
                <a:r>
                  <a:rPr lang="en-US" altLang="zh-CN" sz="1200" kern="1200" dirty="0" err="1">
                    <a:solidFill>
                      <a:schemeClr val="tx1"/>
                    </a:solidFill>
                    <a:effectLst/>
                    <a:latin typeface="+mn-lt"/>
                    <a:ea typeface="+mn-ea"/>
                    <a:cs typeface="+mn-cs"/>
                  </a:rPr>
                  <a:t>WebVR</a:t>
                </a:r>
                <a:r>
                  <a:rPr lang="zh-CN" altLang="zh-CN" sz="1200" kern="1200" dirty="0">
                    <a:solidFill>
                      <a:schemeClr val="tx1"/>
                    </a:solidFill>
                    <a:effectLst/>
                    <a:latin typeface="+mn-lt"/>
                    <a:ea typeface="+mn-ea"/>
                    <a:cs typeface="+mn-cs"/>
                  </a:rPr>
                  <a:t>逃生路径规划之后，每个人都会对这些足迹进行评估，然后最佳逃生足迹将被保留。如图</a:t>
                </a:r>
                <a:r>
                  <a:rPr lang="en-US" altLang="zh-CN" sz="1200" kern="1200" dirty="0">
                    <a:solidFill>
                      <a:schemeClr val="tx1"/>
                    </a:solidFill>
                    <a:effectLst/>
                    <a:latin typeface="+mn-lt"/>
                    <a:ea typeface="+mn-ea"/>
                    <a:cs typeface="+mn-cs"/>
                  </a:rPr>
                  <a:t>14</a:t>
                </a:r>
                <a:r>
                  <a:rPr lang="zh-CN" altLang="zh-CN" sz="1200" kern="1200" dirty="0">
                    <a:solidFill>
                      <a:schemeClr val="tx1"/>
                    </a:solidFill>
                    <a:effectLst/>
                    <a:latin typeface="+mn-lt"/>
                    <a:ea typeface="+mn-ea"/>
                    <a:cs typeface="+mn-cs"/>
                  </a:rPr>
                  <a:t>描绘了其余集群的骨干路径提取，在本例中，该簇具有五条路径</a:t>
                </a:r>
                <a:r>
                  <a:rPr lang="en-US" altLang="zh-CN" sz="1200" kern="1200" dirty="0">
                    <a:solidFill>
                      <a:schemeClr val="tx1"/>
                    </a:solidFill>
                    <a:effectLst/>
                    <a:latin typeface="+mn-lt"/>
                    <a:ea typeface="+mn-ea"/>
                    <a:cs typeface="+mn-cs"/>
                  </a:rPr>
                  <a:t>P0-P4</a:t>
                </a:r>
                <a:r>
                  <a:rPr lang="zh-CN" altLang="zh-CN" sz="1200" kern="1200" dirty="0">
                    <a:solidFill>
                      <a:schemeClr val="tx1"/>
                    </a:solidFill>
                    <a:effectLst/>
                    <a:latin typeface="+mn-lt"/>
                    <a:ea typeface="+mn-ea"/>
                    <a:cs typeface="+mn-cs"/>
                  </a:rPr>
                  <a:t>，且提取的骨干路径为加粗红色曲线。</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F91BC314-74D0-4982-B626-4E468724B03B}" type="slidenum">
              <a:rPr lang="zh-CN" altLang="en-US" smtClean="0"/>
              <a:t>42</a:t>
            </a:fld>
            <a:endParaRPr lang="zh-CN" altLang="en-US"/>
          </a:p>
        </p:txBody>
      </p:sp>
    </p:spTree>
    <p:extLst>
      <p:ext uri="{BB962C8B-B14F-4D97-AF65-F5344CB8AC3E}">
        <p14:creationId xmlns:p14="http://schemas.microsoft.com/office/powerpoint/2010/main" val="27628247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动画</a:t>
            </a:r>
            <a:r>
              <a:rPr lang="en-US" altLang="zh-CN" dirty="0"/>
              <a:t>1</a:t>
            </a:r>
            <a:r>
              <a:rPr lang="zh-CN" altLang="en-US" dirty="0"/>
              <a:t>：首先，我们把区域分为</a:t>
            </a:r>
            <a:r>
              <a:rPr lang="en-US" altLang="zh-CN" dirty="0"/>
              <a:t>25cm</a:t>
            </a:r>
            <a:r>
              <a:rPr lang="zh-CN" altLang="en-US" dirty="0"/>
              <a:t>*</a:t>
            </a:r>
            <a:r>
              <a:rPr lang="en-US" altLang="zh-CN" dirty="0"/>
              <a:t>25cm</a:t>
            </a:r>
            <a:r>
              <a:rPr lang="zh-CN" altLang="en-US" dirty="0"/>
              <a:t>的独立单元，信息素标记为零的部分为障碍物，非障碍物的区域值为大于零。若蚂蚁处于一个区域，先看当前位置是否为出口（我们设置了一个启发值</a:t>
            </a:r>
            <a:r>
              <a:rPr lang="en-US" altLang="zh-CN" dirty="0"/>
              <a:t>——1/</a:t>
            </a:r>
            <a:r>
              <a:rPr lang="zh-CN" altLang="en-US" dirty="0"/>
              <a:t>当前位置到出口的距离，若为一则判定为找到出口），若不是出口系统会检测该区域的烟气值。</a:t>
            </a:r>
            <a:endParaRPr lang="en-US" altLang="zh-CN" dirty="0"/>
          </a:p>
          <a:p>
            <a:r>
              <a:rPr lang="zh-CN" altLang="en-US" dirty="0"/>
              <a:t>动画</a:t>
            </a:r>
            <a:r>
              <a:rPr lang="en-US" altLang="zh-CN" dirty="0"/>
              <a:t>2</a:t>
            </a:r>
            <a:r>
              <a:rPr lang="zh-CN" altLang="en-US" dirty="0"/>
              <a:t>：若该区域安全则会对周围的八个区域进行检测，若八个方向上无烟气，则会将一个信息素增量加到当前位置上，若周围有烟气则该增量减半。并将该位置定位可行进位置。</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动画</a:t>
            </a:r>
            <a:r>
              <a:rPr lang="en-US" altLang="zh-CN" dirty="0"/>
              <a:t>3</a:t>
            </a:r>
            <a:r>
              <a:rPr lang="zh-CN" altLang="en-US" dirty="0"/>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接下来依据概率计算公式，前往概率值大的非障碍位置。概率值的计算是当前位置的（信息素总值</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启发系数）分别</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（周围点的信息素</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该点的启发系数）</a:t>
            </a:r>
          </a:p>
          <a:p>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F91BC314-74D0-4982-B626-4E468724B03B}" type="slidenum">
              <a:rPr lang="zh-CN" altLang="en-US" smtClean="0"/>
              <a:t>43</a:t>
            </a:fld>
            <a:endParaRPr lang="zh-CN" altLang="en-US"/>
          </a:p>
        </p:txBody>
      </p:sp>
    </p:spTree>
    <p:extLst>
      <p:ext uri="{BB962C8B-B14F-4D97-AF65-F5344CB8AC3E}">
        <p14:creationId xmlns:p14="http://schemas.microsoft.com/office/powerpoint/2010/main" val="29139096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最终通过上述过程，我们在前端实现了大规模人群的在线逃生场景</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44</a:t>
            </a:fld>
            <a:endParaRPr lang="zh-CN" altLang="en-US"/>
          </a:p>
        </p:txBody>
      </p:sp>
    </p:spTree>
    <p:extLst>
      <p:ext uri="{BB962C8B-B14F-4D97-AF65-F5344CB8AC3E}">
        <p14:creationId xmlns:p14="http://schemas.microsoft.com/office/powerpoint/2010/main" val="31037288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因此，（点）受到真实消防逃生情景中消防引导员的启发，（点）我们引入了</a:t>
            </a:r>
            <a:r>
              <a:rPr lang="en-US" altLang="zh-CN" sz="1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Leader-Follower</a:t>
            </a:r>
            <a:r>
              <a:rPr lang="zh-CN" altLang="en-US" sz="1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路径规划机制。</a:t>
            </a:r>
            <a:r>
              <a:rPr lang="zh-CN" altLang="en-US" dirty="0"/>
              <a:t>（点）</a:t>
            </a:r>
            <a:r>
              <a:rPr lang="zh-CN" altLang="en-US" sz="1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所谓</a:t>
            </a:r>
            <a:r>
              <a:rPr lang="en-US" altLang="zh-CN" sz="1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Leader-Follower</a:t>
            </a:r>
            <a:r>
              <a:rPr lang="zh-CN" altLang="en-US" sz="1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机制，即依据社会里模型概念，仅由</a:t>
            </a:r>
            <a:r>
              <a:rPr lang="en-US" altLang="zh-CN" sz="1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Leader</a:t>
            </a:r>
            <a:r>
              <a:rPr lang="zh-CN" altLang="en-US" sz="1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直接完成寻路逃生，而乘客为跟随着，只需跟随</a:t>
            </a:r>
            <a:r>
              <a:rPr lang="en-US" altLang="zh-CN" sz="1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leader</a:t>
            </a:r>
            <a:r>
              <a:rPr lang="zh-CN" altLang="en-US" sz="1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即可完成间接逃生。进而进一步降低了前端浏览器的路径计算负担。</a:t>
            </a:r>
            <a:endParaRPr lang="en-US" altLang="zh-CN" sz="1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F91BC314-74D0-4982-B626-4E468724B03B}" type="slidenum">
              <a:rPr lang="zh-CN" altLang="en-US" smtClean="0"/>
              <a:t>45</a:t>
            </a:fld>
            <a:endParaRPr lang="zh-CN" altLang="en-US"/>
          </a:p>
        </p:txBody>
      </p:sp>
    </p:spTree>
    <p:extLst>
      <p:ext uri="{BB962C8B-B14F-4D97-AF65-F5344CB8AC3E}">
        <p14:creationId xmlns:p14="http://schemas.microsoft.com/office/powerpoint/2010/main" val="26981571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如上图所示，（点）（点）红框标出部分为消防引导员，（点）（点）黄框消除部分为乘客。在火灾发生时（点），（点）乘客会自发的寻找并跟随最近的引导员，并进行火场逃生。</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46</a:t>
            </a:fld>
            <a:endParaRPr lang="zh-CN" altLang="en-US"/>
          </a:p>
        </p:txBody>
      </p:sp>
    </p:spTree>
    <p:extLst>
      <p:ext uri="{BB962C8B-B14F-4D97-AF65-F5344CB8AC3E}">
        <p14:creationId xmlns:p14="http://schemas.microsoft.com/office/powerpoint/2010/main" val="2782718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为作为一款基于移动互联网网页端的地铁火灾逃生系统首先要面对的就是如下挑战：</a:t>
            </a:r>
            <a:endParaRPr lang="en-US" altLang="zh-CN" dirty="0"/>
          </a:p>
          <a:p>
            <a:r>
              <a:rPr lang="zh-CN" altLang="en-US" dirty="0"/>
              <a:t>（点）首先，地铁站场景非常巨大，且结构复杂，在</a:t>
            </a:r>
            <a:r>
              <a:rPr lang="en-US" altLang="zh-CN" dirty="0"/>
              <a:t>PC</a:t>
            </a:r>
            <a:r>
              <a:rPr lang="zh-CN" altLang="en-US" dirty="0"/>
              <a:t>端本地打开都非常缓慢</a:t>
            </a:r>
            <a:endParaRPr lang="en-US" altLang="zh-CN" dirty="0"/>
          </a:p>
          <a:p>
            <a:r>
              <a:rPr lang="zh-CN" altLang="en-US" dirty="0"/>
              <a:t>（点）第二，火灾场景中的烟雾和乘客的数据量比静态场景更加巨大</a:t>
            </a:r>
            <a:endParaRPr lang="en-US" altLang="zh-CN" dirty="0"/>
          </a:p>
          <a:p>
            <a:r>
              <a:rPr lang="zh-CN" altLang="en-US" dirty="0"/>
              <a:t>（点）第三，由于前两者庞大数据量，使得这些数据的传输就非常缓慢</a:t>
            </a:r>
            <a:endParaRPr lang="en-US" altLang="zh-CN" dirty="0"/>
          </a:p>
          <a:p>
            <a:r>
              <a:rPr lang="zh-CN" altLang="en-US" dirty="0"/>
              <a:t>（点）第四，而就算传输完毕，移动互联网的渲染能力又是捉襟见肘，因为网页端本生不适合运行</a:t>
            </a:r>
            <a:r>
              <a:rPr lang="en-US" altLang="zh-CN" dirty="0"/>
              <a:t>3D</a:t>
            </a:r>
            <a:r>
              <a:rPr lang="zh-CN" altLang="en-US" dirty="0"/>
              <a:t>图形，卡顿和崩溃是家常便饭。</a:t>
            </a:r>
            <a:endParaRPr lang="en-US" altLang="zh-CN" dirty="0"/>
          </a:p>
          <a:p>
            <a:r>
              <a:rPr lang="zh-CN" altLang="en-US" dirty="0"/>
              <a:t>（点）最后，逃生算法大剂量的应用人工智能算发，这样的计算量给网页端造成了巨大的计算压力。</a:t>
            </a:r>
            <a:endParaRPr lang="en-US" altLang="zh-CN" dirty="0"/>
          </a:p>
          <a:p>
            <a:endParaRPr lang="en-US" altLang="zh-CN" dirty="0"/>
          </a:p>
          <a:p>
            <a:r>
              <a:rPr lang="zh-CN" altLang="en-US" dirty="0"/>
              <a:t>我们的团队用了一年的时间进行研究和探索，才初步完成了将地铁站场景在网页端进行实时渲染的工作，而更加严峻的烟气和逃生人群等数据的加入，可以说在移动互联网端打造一个地铁逃生平台，是一个几乎不可能完成的任务。</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4</a:t>
            </a:fld>
            <a:endParaRPr lang="zh-CN" altLang="en-US"/>
          </a:p>
        </p:txBody>
      </p:sp>
    </p:spTree>
    <p:extLst>
      <p:ext uri="{BB962C8B-B14F-4D97-AF65-F5344CB8AC3E}">
        <p14:creationId xmlns:p14="http://schemas.microsoft.com/office/powerpoint/2010/main" val="33763951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为了能够使得整个火灾事件更加真实完整，我们在系统中添加了灭火功能。用户可以派遣消防员进行灭火。</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48</a:t>
            </a:fld>
            <a:endParaRPr lang="zh-CN" altLang="en-US"/>
          </a:p>
        </p:txBody>
      </p:sp>
    </p:spTree>
    <p:extLst>
      <p:ext uri="{BB962C8B-B14F-4D97-AF65-F5344CB8AC3E}">
        <p14:creationId xmlns:p14="http://schemas.microsoft.com/office/powerpoint/2010/main" val="22455661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（点）消防员会自动寻路至起火点（点），（点）向火源喷射消防泡沫已完成灭火任务。</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49</a:t>
            </a:fld>
            <a:endParaRPr lang="zh-CN" altLang="en-US"/>
          </a:p>
        </p:txBody>
      </p:sp>
    </p:spTree>
    <p:extLst>
      <p:ext uri="{BB962C8B-B14F-4D97-AF65-F5344CB8AC3E}">
        <p14:creationId xmlns:p14="http://schemas.microsoft.com/office/powerpoint/2010/main" val="21794644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（点）消防员会自动寻路至起火点（点），（点）向火源喷射消防泡沫已完成灭火任务。</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50</a:t>
            </a:fld>
            <a:endParaRPr lang="zh-CN" altLang="en-US"/>
          </a:p>
        </p:txBody>
      </p:sp>
    </p:spTree>
    <p:extLst>
      <p:ext uri="{BB962C8B-B14F-4D97-AF65-F5344CB8AC3E}">
        <p14:creationId xmlns:p14="http://schemas.microsoft.com/office/powerpoint/2010/main" val="26325651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加入结论</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51</a:t>
            </a:fld>
            <a:endParaRPr lang="zh-CN" altLang="en-US"/>
          </a:p>
        </p:txBody>
      </p:sp>
    </p:spTree>
    <p:extLst>
      <p:ext uri="{BB962C8B-B14F-4D97-AF65-F5344CB8AC3E}">
        <p14:creationId xmlns:p14="http://schemas.microsoft.com/office/powerpoint/2010/main" val="1565150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91BC314-74D0-4982-B626-4E468724B03B}" type="slidenum">
              <a:rPr lang="zh-CN" altLang="en-US" smtClean="0"/>
              <a:t>53</a:t>
            </a:fld>
            <a:endParaRPr lang="zh-CN" altLang="en-US"/>
          </a:p>
        </p:txBody>
      </p:sp>
    </p:spTree>
    <p:extLst>
      <p:ext uri="{BB962C8B-B14F-4D97-AF65-F5344CB8AC3E}">
        <p14:creationId xmlns:p14="http://schemas.microsoft.com/office/powerpoint/2010/main" val="32517890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接下来向大家展示的是开始进行火灾模拟后</a:t>
            </a:r>
            <a:r>
              <a:rPr lang="en-US" altLang="zh-CN" dirty="0"/>
              <a:t>480</a:t>
            </a:r>
            <a:r>
              <a:rPr lang="zh-CN" altLang="en-US" dirty="0"/>
              <a:t>秒内的烟气效果，以及系统运行帧率。大家可以看到当时的系统帧率势中维持在</a:t>
            </a:r>
            <a:r>
              <a:rPr lang="en-US" altLang="zh-CN" dirty="0"/>
              <a:t>70</a:t>
            </a:r>
            <a:r>
              <a:rPr lang="zh-CN" altLang="en-US" dirty="0"/>
              <a:t>帧以上，满足用户对在线实时性的要求。</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54</a:t>
            </a:fld>
            <a:endParaRPr lang="zh-CN" altLang="en-US"/>
          </a:p>
        </p:txBody>
      </p:sp>
    </p:spTree>
    <p:extLst>
      <p:ext uri="{BB962C8B-B14F-4D97-AF65-F5344CB8AC3E}">
        <p14:creationId xmlns:p14="http://schemas.microsoft.com/office/powerpoint/2010/main" val="124464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（点）上面六幅图片为虚拟火灾发生后</a:t>
            </a:r>
            <a:r>
              <a:rPr lang="en-US" altLang="zh-CN" dirty="0"/>
              <a:t>50</a:t>
            </a:r>
            <a:r>
              <a:rPr lang="zh-CN" altLang="en-US" dirty="0"/>
              <a:t>秒内，</a:t>
            </a:r>
            <a:r>
              <a:rPr lang="en-US" altLang="zh-CN" dirty="0"/>
              <a:t>300</a:t>
            </a:r>
            <a:r>
              <a:rPr lang="zh-CN" altLang="en-US" dirty="0"/>
              <a:t>个虚拟化身进行逃生时的系统帧率，可以看出帧数基本维持在了</a:t>
            </a:r>
            <a:r>
              <a:rPr lang="en-US" altLang="zh-CN" dirty="0"/>
              <a:t>40</a:t>
            </a:r>
            <a:r>
              <a:rPr lang="zh-CN" altLang="en-US" dirty="0"/>
              <a:t>帧以上，满足用户的在线实时性需求。</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55</a:t>
            </a:fld>
            <a:endParaRPr lang="zh-CN" altLang="en-US"/>
          </a:p>
        </p:txBody>
      </p:sp>
    </p:spTree>
    <p:extLst>
      <p:ext uri="{BB962C8B-B14F-4D97-AF65-F5344CB8AC3E}">
        <p14:creationId xmlns:p14="http://schemas.microsoft.com/office/powerpoint/2010/main" val="9635929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我们现已将目前的项目上传至服务器。</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56</a:t>
            </a:fld>
            <a:endParaRPr lang="zh-CN" altLang="en-US"/>
          </a:p>
        </p:txBody>
      </p:sp>
    </p:spTree>
    <p:extLst>
      <p:ext uri="{BB962C8B-B14F-4D97-AF65-F5344CB8AC3E}">
        <p14:creationId xmlns:p14="http://schemas.microsoft.com/office/powerpoint/2010/main" val="1251404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各位专家和同学们，现在可以拿出你们的手机，扫描屏幕中的二维码，看看我们是否能够达到移动互联网手机网页的在线逃生演练。</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57</a:t>
            </a:fld>
            <a:endParaRPr lang="zh-CN" altLang="en-US"/>
          </a:p>
        </p:txBody>
      </p:sp>
    </p:spTree>
    <p:extLst>
      <p:ext uri="{BB962C8B-B14F-4D97-AF65-F5344CB8AC3E}">
        <p14:creationId xmlns:p14="http://schemas.microsoft.com/office/powerpoint/2010/main" val="4297436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首页截图 期刊封面</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58</a:t>
            </a:fld>
            <a:endParaRPr lang="zh-CN" altLang="en-US"/>
          </a:p>
        </p:txBody>
      </p:sp>
    </p:spTree>
    <p:extLst>
      <p:ext uri="{BB962C8B-B14F-4D97-AF65-F5344CB8AC3E}">
        <p14:creationId xmlns:p14="http://schemas.microsoft.com/office/powerpoint/2010/main" val="188204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p:nvPr>
        </p:nvSpPr>
        <p:spPr>
          <a:xfrm>
            <a:off x="684213" y="1138238"/>
            <a:ext cx="5483225" cy="3084512"/>
          </a:xfrm>
          <a:ln>
            <a:solidFill>
              <a:srgbClr val="000000"/>
            </a:solidFill>
          </a:ln>
        </p:spPr>
      </p:sp>
      <p:sp>
        <p:nvSpPr>
          <p:cNvPr id="82947" name="备注占位符 2"/>
          <p:cNvSpPr>
            <a:spLocks noGrp="1" noChangeArrowheads="1"/>
          </p:cNvSpPr>
          <p:nvPr>
            <p:ph type="body" idx="1"/>
          </p:nvPr>
        </p:nvSpPr>
        <p:spPr bwMode="auto">
          <a:xfrm>
            <a:off x="682625" y="4395788"/>
            <a:ext cx="5486400" cy="3602037"/>
          </a:xfrm>
          <a:prstGeom prst="rect">
            <a:avLst/>
          </a:prstGeom>
          <a:noFill/>
          <a:ln>
            <a:miter lim="800000"/>
            <a:headEnd/>
            <a:tailEnd/>
          </a:ln>
        </p:spPr>
        <p:txBody>
          <a:bodyPr/>
          <a:lstStyle/>
          <a:p>
            <a:pPr eaLnBrk="1" hangingPunct="1">
              <a:spcBef>
                <a:spcPct val="0"/>
              </a:spcBef>
            </a:pPr>
            <a:r>
              <a:rPr lang="zh-CN" altLang="en-US" dirty="0"/>
              <a:t>在这两年来，我们团队针对上述挑战不断创新，进行了艰辛的探索。提出了五个有针对性的解决策略。</a:t>
            </a:r>
            <a:endParaRPr lang="en-US" altLang="zh-CN" dirty="0"/>
          </a:p>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dirty="0"/>
              <a:t>（点）</a:t>
            </a:r>
            <a:r>
              <a:rPr lang="zh-CN" altLang="en-US" sz="1200" b="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首先对于静态场景的轻量化处理，使得地铁站场景可以高效、低成本、轻量级</a:t>
            </a:r>
            <a:endParaRPr lang="en-US" altLang="zh-CN" sz="1200" b="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dirty="0"/>
              <a:t>（点）</a:t>
            </a:r>
            <a:r>
              <a:rPr lang="zh-CN" altLang="en-US" sz="1200" b="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动态场景的轻量化处理，使得烟气与动态人物可以实时传输</a:t>
            </a:r>
            <a:endParaRPr lang="en-US" altLang="zh-CN" sz="1200" b="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dirty="0"/>
              <a:t>（点）</a:t>
            </a:r>
            <a:r>
              <a:rPr lang="zh-CN" altLang="en-US" sz="1200" b="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渐进式加载技术可以在，</a:t>
            </a:r>
            <a:r>
              <a:rPr lang="zh-CN" altLang="en-US" b="1" u="sng"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数秒钟将客户感兴趣场景成功下载</a:t>
            </a:r>
            <a:endParaRPr lang="en-US" altLang="zh-CN" b="1" u="sng"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dirty="0"/>
              <a:t>（点）</a:t>
            </a:r>
            <a:r>
              <a:rPr lang="zh-CN" altLang="en-US" b="0" u="non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在</a:t>
            </a:r>
            <a:r>
              <a:rPr lang="en-US" altLang="zh-CN" b="0" u="non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Web</a:t>
            </a:r>
            <a:r>
              <a:rPr lang="zh-CN" altLang="en-US" b="0" u="non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端我们又实现了静态加动态的场景，实现了实时渲染</a:t>
            </a:r>
            <a:endParaRPr lang="en-US" altLang="zh-CN" b="0" u="non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lang="en-US" altLang="zh-CN" b="0" u="non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dirty="0"/>
              <a:t>（点）</a:t>
            </a:r>
            <a:r>
              <a:rPr lang="zh-CN" altLang="en-US" b="0" u="non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并且在实现了动态场景实时渲染的同时，通过</a:t>
            </a:r>
            <a:r>
              <a:rPr lang="en-US" altLang="zh-CN" b="0" u="none" dirty="0" err="1">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eAACO</a:t>
            </a:r>
            <a:r>
              <a:rPr lang="zh-CN" altLang="en-US" b="0" u="non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算法和</a:t>
            </a:r>
            <a:r>
              <a:rPr lang="en-US" altLang="zh-CN" b="0" u="non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LF</a:t>
            </a:r>
            <a:r>
              <a:rPr lang="zh-CN" altLang="en-US" b="0" u="non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机制的加入也实现了在线逃生。</a:t>
            </a:r>
            <a:endParaRPr lang="en-US" altLang="zh-CN" b="0" u="non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lang="en-US" altLang="zh-CN" b="0" u="non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b="0" u="non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整个过程无需安装插件。</a:t>
            </a:r>
            <a:endParaRPr lang="en-US" altLang="zh-CN" b="0" u="non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lang="en-US" altLang="zh-CN" b="0" u="non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lang="zh-CN" altLang="en-US" sz="1200" b="1" dirty="0">
              <a:effectLst>
                <a:outerShdw blurRad="38100" dist="38100" dir="2700000" algn="tl">
                  <a:srgbClr val="000000">
                    <a:alpha val="43137"/>
                  </a:srgbClr>
                </a:outerShdw>
              </a:effectLst>
              <a:latin typeface="微软雅黑" pitchFamily="34" charset="-122"/>
              <a:ea typeface="微软雅黑" pitchFamily="34" charset="-122"/>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lang="en-US" altLang="zh-CN" b="1" u="sng"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lang="zh-CN" altLang="en-US" sz="1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lang="en-US" altLang="zh-CN" b="1" u="sng"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lang="en-US" altLang="zh-CN" b="0" u="non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lang="en-US" altLang="zh-CN" b="0" u="non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lang="zh-CN" altLang="en-US" sz="1200" b="1" dirty="0">
              <a:effectLst>
                <a:outerShdw blurRad="38100" dist="38100" dir="2700000" algn="tl">
                  <a:srgbClr val="000000">
                    <a:alpha val="43137"/>
                  </a:srgbClr>
                </a:outerShdw>
              </a:effectLst>
              <a:latin typeface="微软雅黑" pitchFamily="34" charset="-122"/>
              <a:ea typeface="微软雅黑" pitchFamily="34" charset="-122"/>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lang="zh-CN" altLang="en-US" sz="1200" b="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eaLnBrk="1" hangingPunct="1">
              <a:spcBef>
                <a:spcPct val="0"/>
              </a:spcBef>
            </a:pPr>
            <a:endParaRPr lang="en-US" altLang="zh-CN" dirty="0"/>
          </a:p>
          <a:p>
            <a:pPr eaLnBrk="1" hangingPunct="1">
              <a:spcBef>
                <a:spcPct val="0"/>
              </a:spcBef>
            </a:pPr>
            <a:endParaRPr lang="zh-CN" altLang="en-US" dirty="0"/>
          </a:p>
        </p:txBody>
      </p:sp>
      <p:sp>
        <p:nvSpPr>
          <p:cNvPr id="82948" name="灯片编号占位符 3"/>
          <p:cNvSpPr txBox="1">
            <a:spLocks noGrp="1" noChangeArrowheads="1"/>
          </p:cNvSpPr>
          <p:nvPr/>
        </p:nvSpPr>
        <p:spPr bwMode="auto">
          <a:xfrm>
            <a:off x="3881438" y="8680450"/>
            <a:ext cx="2971800" cy="460375"/>
          </a:xfrm>
          <a:prstGeom prst="rect">
            <a:avLst/>
          </a:prstGeom>
          <a:noFill/>
          <a:ln w="9525">
            <a:noFill/>
            <a:miter lim="800000"/>
            <a:headEnd/>
            <a:tailEnd/>
          </a:ln>
        </p:spPr>
        <p:txBody>
          <a:bodyPr anchor="b"/>
          <a:lstStyle/>
          <a:p>
            <a:pPr algn="r" eaLnBrk="0" hangingPunct="0">
              <a:buFont typeface="Arial" pitchFamily="34" charset="0"/>
              <a:buNone/>
            </a:pPr>
            <a:fld id="{557BAE84-83BE-47C1-B68D-EDCADD9501EA}" type="slidenum">
              <a:rPr lang="zh-CN" altLang="en-US" sz="1200"/>
              <a:pPr algn="r" eaLnBrk="0" hangingPunct="0">
                <a:buFont typeface="Arial" pitchFamily="34" charset="0"/>
                <a:buNone/>
              </a:pPr>
              <a:t>5</a:t>
            </a:fld>
            <a:endParaRPr lang="zh-CN" altLang="en-US" sz="1200"/>
          </a:p>
        </p:txBody>
      </p:sp>
    </p:spTree>
    <p:extLst>
      <p:ext uri="{BB962C8B-B14F-4D97-AF65-F5344CB8AC3E}">
        <p14:creationId xmlns:p14="http://schemas.microsoft.com/office/powerpoint/2010/main" val="1944014061"/>
      </p:ext>
    </p:extLst>
  </p:cSld>
  <p:clrMapOvr>
    <a:overrideClrMapping bg1="lt1" tx1="dk1" bg2="lt2" tx2="dk2" accent1="accent1" accent2="accent2" accent3="accent3" accent4="accent4" accent5="accent5" accent6="accent6" hlink="hlink" folHlink="folHlink"/>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首页截图 期刊封面</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59</a:t>
            </a:fld>
            <a:endParaRPr lang="zh-CN" altLang="en-US"/>
          </a:p>
        </p:txBody>
      </p:sp>
    </p:spTree>
    <p:extLst>
      <p:ext uri="{BB962C8B-B14F-4D97-AF65-F5344CB8AC3E}">
        <p14:creationId xmlns:p14="http://schemas.microsoft.com/office/powerpoint/2010/main" val="3206475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当然，虽然我们初步的突破了一些瓶颈问题，但是我们做的还很不够，这些突破的关键技术研究和相关实验，还有待于进一步完善。另外，关于硬件方面，在温度、嗅觉等沉浸感方面我也要进行进一步的探究。</a:t>
            </a:r>
            <a:endParaRPr lang="en-US" altLang="zh-CN" dirty="0"/>
          </a:p>
          <a:p>
            <a:r>
              <a:rPr lang="en-US" altLang="zh-CN" dirty="0"/>
              <a:t>45</a:t>
            </a:r>
            <a:r>
              <a:rPr lang="zh-CN" altLang="en-US" dirty="0"/>
              <a:t>分钟</a:t>
            </a:r>
            <a:endParaRPr lang="en-US" altLang="zh-CN" dirty="0"/>
          </a:p>
          <a:p>
            <a:endParaRPr lang="en-US" altLang="zh-CN" dirty="0"/>
          </a:p>
          <a:p>
            <a:r>
              <a:rPr lang="zh-CN" altLang="en-US" dirty="0"/>
              <a:t>求学经历</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60</a:t>
            </a:fld>
            <a:endParaRPr lang="zh-CN" altLang="en-US"/>
          </a:p>
        </p:txBody>
      </p:sp>
    </p:spTree>
    <p:extLst>
      <p:ext uri="{BB962C8B-B14F-4D97-AF65-F5344CB8AC3E}">
        <p14:creationId xmlns:p14="http://schemas.microsoft.com/office/powerpoint/2010/main" val="275993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首先介绍一下我们的整体技术路线，</a:t>
            </a:r>
            <a:endParaRPr lang="en-US" altLang="zh-CN" dirty="0"/>
          </a:p>
          <a:p>
            <a:r>
              <a:rPr lang="zh-CN" altLang="en-US" dirty="0"/>
              <a:t>（点）专业的建模软件</a:t>
            </a:r>
            <a:r>
              <a:rPr lang="en-US" altLang="zh-CN" dirty="0"/>
              <a:t>Revit</a:t>
            </a:r>
            <a:r>
              <a:rPr lang="zh-CN" altLang="en-US" dirty="0"/>
              <a:t>制作出地铁站场景。我们将模型放入场景数据库并进行轻量化处理，处理方式是通过自研发的软件将重复部分进行查找和抽取，使其可以渐进式的传输到网页前端并被渲染出来。</a:t>
            </a:r>
            <a:endParaRPr lang="en-US" altLang="zh-CN" dirty="0"/>
          </a:p>
          <a:p>
            <a:r>
              <a:rPr lang="zh-CN" altLang="en-US" dirty="0"/>
              <a:t>（点）同时用专业</a:t>
            </a:r>
            <a:r>
              <a:rPr lang="en-US" altLang="zh-CN" dirty="0"/>
              <a:t>FDS</a:t>
            </a:r>
            <a:r>
              <a:rPr lang="zh-CN" altLang="en-US" dirty="0"/>
              <a:t>火灾计算软件</a:t>
            </a:r>
            <a:r>
              <a:rPr lang="en-US" altLang="zh-CN" dirty="0" err="1"/>
              <a:t>Pyrosim</a:t>
            </a:r>
            <a:r>
              <a:rPr lang="zh-CN" altLang="en-US" dirty="0"/>
              <a:t>，在场景中计算出若干烟雾实例，并传入数据库。通过轻量化处理，使其可以在网上传输。</a:t>
            </a:r>
            <a:endParaRPr lang="en-US" altLang="zh-CN" dirty="0"/>
          </a:p>
          <a:p>
            <a:r>
              <a:rPr lang="zh-CN" altLang="en-US" dirty="0"/>
              <a:t>（点）乘客模型采用专业</a:t>
            </a:r>
            <a:r>
              <a:rPr lang="en-US" altLang="zh-CN" dirty="0"/>
              <a:t>3D</a:t>
            </a:r>
            <a:r>
              <a:rPr lang="zh-CN" altLang="en-US" dirty="0"/>
              <a:t>建模软件</a:t>
            </a:r>
            <a:r>
              <a:rPr lang="en-US" altLang="zh-CN" dirty="0"/>
              <a:t>Blender</a:t>
            </a:r>
            <a:r>
              <a:rPr lang="zh-CN" altLang="en-US" dirty="0"/>
              <a:t>打造，并生成虚拟化身数据库，通过轻量化处理后，使之可以在前端进行实时渲染。</a:t>
            </a:r>
            <a:endParaRPr lang="en-US" altLang="zh-CN" dirty="0"/>
          </a:p>
          <a:p>
            <a:endParaRPr lang="en-US" altLang="zh-CN" dirty="0"/>
          </a:p>
          <a:p>
            <a:r>
              <a:rPr lang="zh-CN" altLang="en-US" dirty="0"/>
              <a:t>（点）随后用户通过</a:t>
            </a:r>
            <a:r>
              <a:rPr lang="en-US" altLang="zh-CN" dirty="0"/>
              <a:t>VR</a:t>
            </a:r>
            <a:r>
              <a:rPr lang="zh-CN" altLang="en-US" dirty="0"/>
              <a:t>设备在虚拟情境下进行拟真逃生，并将有效路径信息通过聚类处理传回人物足迹数据库中，最后依据</a:t>
            </a:r>
            <a:r>
              <a:rPr lang="en-US" altLang="zh-CN" dirty="0"/>
              <a:t> </a:t>
            </a:r>
            <a:r>
              <a:rPr lang="en-US" altLang="zh-CN" dirty="0" err="1"/>
              <a:t>eaaco</a:t>
            </a:r>
            <a:r>
              <a:rPr lang="zh-CN" altLang="en-US" dirty="0"/>
              <a:t>算法 </a:t>
            </a:r>
            <a:r>
              <a:rPr lang="en-US" altLang="zh-CN" dirty="0"/>
              <a:t>LF</a:t>
            </a:r>
            <a:r>
              <a:rPr lang="zh-CN" altLang="en-US" dirty="0"/>
              <a:t>寻路机制，前端网页实现了大规模人群火灾逃生场景。</a:t>
            </a:r>
            <a:endParaRPr lang="en-US" altLang="zh-CN" dirty="0"/>
          </a:p>
          <a:p>
            <a:endParaRPr lang="en-US" altLang="zh-CN" dirty="0"/>
          </a:p>
          <a:p>
            <a:r>
              <a:rPr lang="zh-CN" altLang="en-US" dirty="0"/>
              <a:t>分为：查重与去冗</a:t>
            </a:r>
            <a:r>
              <a:rPr lang="en-US" altLang="zh-CN" dirty="0"/>
              <a:t> </a:t>
            </a:r>
            <a:r>
              <a:rPr lang="zh-CN" altLang="en-US" dirty="0"/>
              <a:t>构建无损压缩 分类打包  在线的渐进式解析、在线渲染、缓存管理 少了一个箭头</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F91BC314-74D0-4982-B626-4E468724B03B}" type="slidenum">
              <a:rPr lang="zh-CN" altLang="en-US" smtClean="0"/>
              <a:t>6</a:t>
            </a:fld>
            <a:endParaRPr lang="zh-CN" altLang="en-US"/>
          </a:p>
        </p:txBody>
      </p:sp>
    </p:spTree>
    <p:extLst>
      <p:ext uri="{BB962C8B-B14F-4D97-AF65-F5344CB8AC3E}">
        <p14:creationId xmlns:p14="http://schemas.microsoft.com/office/powerpoint/2010/main" val="226764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一，不再复述</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7</a:t>
            </a:fld>
            <a:endParaRPr lang="zh-CN" altLang="en-US"/>
          </a:p>
        </p:txBody>
      </p:sp>
    </p:spTree>
    <p:extLst>
      <p:ext uri="{BB962C8B-B14F-4D97-AF65-F5344CB8AC3E}">
        <p14:creationId xmlns:p14="http://schemas.microsoft.com/office/powerpoint/2010/main" val="631916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由于该技术是实验室之前就有的技术，因此我会简单介绍一下基本流程。针对</a:t>
            </a:r>
            <a:r>
              <a:rPr lang="en-US" altLang="zh-CN" dirty="0"/>
              <a:t>BIM</a:t>
            </a:r>
            <a:r>
              <a:rPr lang="zh-CN" altLang="en-US" dirty="0"/>
              <a:t>场景的轻量化预处理，可以分解为以下几个步骤。（点）首先通过</a:t>
            </a:r>
            <a:r>
              <a:rPr lang="en-US" altLang="zh-CN" dirty="0"/>
              <a:t>Revit</a:t>
            </a:r>
            <a:r>
              <a:rPr lang="zh-CN" altLang="en-US" dirty="0"/>
              <a:t>软件生成高精度</a:t>
            </a:r>
            <a:r>
              <a:rPr lang="en-US" altLang="zh-CN" dirty="0"/>
              <a:t>BIM</a:t>
            </a:r>
            <a:r>
              <a:rPr lang="zh-CN" altLang="en-US" dirty="0"/>
              <a:t>场景模型，（点）考虑到场景中存在大量的重复构建，（点）通过查重去冗、外壳抽取等轻量化处理方式，（点）通过渐进式加载，实现了对网络传输负载的降低，（点）最终通过</a:t>
            </a:r>
            <a:r>
              <a:rPr lang="en-US" altLang="zh-CN" dirty="0"/>
              <a:t>Merge</a:t>
            </a:r>
            <a:r>
              <a:rPr lang="zh-CN" altLang="en-US" dirty="0"/>
              <a:t>方法和针对于</a:t>
            </a:r>
            <a:r>
              <a:rPr lang="en-US" altLang="zh-CN" dirty="0"/>
              <a:t>HTML5</a:t>
            </a:r>
            <a:r>
              <a:rPr lang="zh-CN" altLang="en-US" dirty="0"/>
              <a:t>的</a:t>
            </a:r>
            <a:r>
              <a:rPr lang="en-US" altLang="zh-CN" dirty="0"/>
              <a:t>WebGL</a:t>
            </a:r>
            <a:r>
              <a:rPr lang="zh-CN" altLang="en-US" dirty="0"/>
              <a:t>引擎技术，实现了大规模场景的实例化渲染。</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9</a:t>
            </a:fld>
            <a:endParaRPr lang="zh-CN" altLang="en-US"/>
          </a:p>
        </p:txBody>
      </p:sp>
    </p:spTree>
    <p:extLst>
      <p:ext uri="{BB962C8B-B14F-4D97-AF65-F5344CB8AC3E}">
        <p14:creationId xmlns:p14="http://schemas.microsoft.com/office/powerpoint/2010/main" val="4056133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加一个压缩比列，轻量化前后</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10</a:t>
            </a:fld>
            <a:endParaRPr lang="zh-CN" altLang="en-US"/>
          </a:p>
        </p:txBody>
      </p:sp>
    </p:spTree>
    <p:extLst>
      <p:ext uri="{BB962C8B-B14F-4D97-AF65-F5344CB8AC3E}">
        <p14:creationId xmlns:p14="http://schemas.microsoft.com/office/powerpoint/2010/main" val="11887848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3852909B-09F8-4BD5-AF55-A665955BBD60}" type="datetimeFigureOut">
              <a:rPr lang="en-US" smtClean="0"/>
              <a:t>4/24/20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52499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E9EF0DD0-2A6F-4F79-890C-FFB39C5316A3}" type="datetimeFigureOut">
              <a:rPr lang="en-US" smtClean="0"/>
              <a:t>4/24/20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29184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AC8D6FD3-7618-407B-9AD1-F22D2D250FF2}" type="datetimeFigureOut">
              <a:rPr lang="en-US" smtClean="0"/>
              <a:t>4/24/20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09151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zh-CN" altLang="en-US"/>
              <a:t>单击此处编辑母版标题样式</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4685AEE-FEBA-4707-9A7F-B8CF33FA2E44}" type="datetimeFigureOut">
              <a:rPr lang="en-US" smtClean="0"/>
              <a:t>4/24/20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6948290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6F39DBA2-4164-48AA-BE36-C02775701CCE}" type="datetimeFigureOut">
              <a:rPr lang="en-US" smtClean="0"/>
              <a:t>4/24/20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316248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zh-CN" altLang="en-US"/>
              <a:t>单击此处编辑母版标题样式</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B7BA62D7-2A52-40FE-9D68-7AA14F989445}" type="datetimeFigureOut">
              <a:rPr lang="en-US" smtClean="0"/>
              <a:t>4/24/20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350539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zh-CN" altLang="en-US"/>
              <a:t>单击此处编辑母版标题样式</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3B57A9BF-74C6-453E-9062-D3583FAE2170}" type="datetimeFigureOut">
              <a:rPr lang="en-US" smtClean="0"/>
              <a:t>4/24/20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343389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3A8D82FE-38CB-4EF0-933A-9DB1E0083DE7}" type="datetimeFigureOut">
              <a:rPr lang="en-US" smtClean="0"/>
              <a:t>4/24/20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191986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7" name="Rectangle 6"/>
          <p:cNvSpPr/>
          <p:nvPr/>
        </p:nvSpPr>
        <p:spPr>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485E9B1F-4A78-4DE2-B1E7-52FA32BE5580}" type="datetimeFigureOut">
              <a:rPr lang="en-US" smtClean="0"/>
              <a:t>4/24/20</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5662803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1B6A65E-2E7B-45D1-A4B9-0680C068B11A}" type="datetimeFigureOut">
              <a:rPr lang="en-US" smtClean="0"/>
              <a:t>4/24/20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89147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C75D96E-8D7E-422E-A2A8-D28C1B4E7B86}" type="datetimeFigureOut">
              <a:rPr lang="en-US" smtClean="0"/>
              <a:t>4/24/20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48893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42AA3118-2D63-46DE-A5FD-62B7769B1823}" type="datetimeFigureOut">
              <a:rPr lang="en-US" smtClean="0"/>
              <a:t>4/24/20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9973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80322" y="3030008"/>
            <a:ext cx="4698355" cy="290617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594123" y="3030008"/>
            <a:ext cx="4700059" cy="290617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3CA95C9-E353-4D5F-9DEE-820E2A1F9C49}" type="datetimeFigureOut">
              <a:rPr lang="en-US" smtClean="0"/>
              <a:t>4/24/20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35545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1055670-3E6A-43D3-8215-C1C48E0C9650}" type="datetimeFigureOut">
              <a:rPr lang="en-US" smtClean="0"/>
              <a:t>4/24/20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72952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CCE34154-F461-49B9-A649-5772D9210BB9}" type="datetimeFigureOut">
              <a:rPr lang="en-US" smtClean="0"/>
              <a:t>4/24/20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3480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4CA1323-B5E5-4968-904B-943CFA4A926F}" type="datetimeFigureOut">
              <a:rPr lang="en-US" smtClean="0"/>
              <a:t>4/24/20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60730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E842EE3-1862-478D-ABFA-CE4447D28533}" type="datetimeFigureOut">
              <a:rPr lang="en-US" smtClean="0"/>
              <a:t>4/24/20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794349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5E9B1F-4A78-4DE2-B1E7-52FA32BE5580}" type="datetimeFigureOut">
              <a:rPr lang="en-US" smtClean="0"/>
              <a:t>4/24/20</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04970112"/>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8.jpeg"/><Relationship Id="rId7" Type="http://schemas.openxmlformats.org/officeDocument/2006/relationships/image" Target="../media/image14.emf"/><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15.emf"/><Relationship Id="rId5" Type="http://schemas.openxmlformats.org/officeDocument/2006/relationships/image" Target="../media/image9.png"/><Relationship Id="rId10" Type="http://schemas.openxmlformats.org/officeDocument/2006/relationships/image" Target="../media/image22.png"/><Relationship Id="rId4" Type="http://schemas.openxmlformats.org/officeDocument/2006/relationships/image" Target="../media/image19.jpg"/><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7.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7.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7.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17.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17.xml"/><Relationship Id="rId5" Type="http://schemas.openxmlformats.org/officeDocument/2006/relationships/image" Target="../media/image23.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7.jpeg"/><Relationship Id="rId7" Type="http://schemas.openxmlformats.org/officeDocument/2006/relationships/image" Target="../media/image39.gif"/><Relationship Id="rId12"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17.xml"/><Relationship Id="rId6" Type="http://schemas.openxmlformats.org/officeDocument/2006/relationships/image" Target="../media/image14.emf"/><Relationship Id="rId11" Type="http://schemas.openxmlformats.org/officeDocument/2006/relationships/image" Target="../media/image43.png"/><Relationship Id="rId5" Type="http://schemas.openxmlformats.org/officeDocument/2006/relationships/image" Target="../media/image15.emf"/><Relationship Id="rId10" Type="http://schemas.openxmlformats.org/officeDocument/2006/relationships/image" Target="../media/image42.png"/><Relationship Id="rId4" Type="http://schemas.openxmlformats.org/officeDocument/2006/relationships/image" Target="../media/image38.jpeg"/><Relationship Id="rId9"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57.gif"/></Relationships>
</file>

<file path=ppt/slides/_rels/slide3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jpg"/><Relationship Id="rId7"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jpg"/><Relationship Id="rId7"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jpg"/><Relationship Id="rId7"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45.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73.gi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75.gif"/><Relationship Id="rId2" Type="http://schemas.openxmlformats.org/officeDocument/2006/relationships/notesSlide" Target="../notesSlides/notesSlide41.xml"/><Relationship Id="rId1" Type="http://schemas.openxmlformats.org/officeDocument/2006/relationships/slideLayout" Target="../slideLayouts/slideLayout17.xml"/><Relationship Id="rId5" Type="http://schemas.openxmlformats.org/officeDocument/2006/relationships/image" Target="../media/image77.gif"/><Relationship Id="rId4" Type="http://schemas.openxmlformats.org/officeDocument/2006/relationships/image" Target="../media/image76.gif"/></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image" Target="../media/image78.gif"/><Relationship Id="rId2" Type="http://schemas.openxmlformats.org/officeDocument/2006/relationships/notesSlide" Target="../notesSlides/notesSlide42.xml"/><Relationship Id="rId1" Type="http://schemas.openxmlformats.org/officeDocument/2006/relationships/slideLayout" Target="../slideLayouts/slideLayout17.xml"/><Relationship Id="rId4" Type="http://schemas.openxmlformats.org/officeDocument/2006/relationships/image" Target="../media/image79.gi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55.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56.xml.rels><?xml version="1.0" encoding="UTF-8" standalone="yes"?>
<Relationships xmlns="http://schemas.openxmlformats.org/package/2006/relationships"><Relationship Id="rId3" Type="http://schemas.openxmlformats.org/officeDocument/2006/relationships/hyperlink" Target="http://smart3d.tongji.edu.cn/SmokeScene_subway/" TargetMode="External"/><Relationship Id="rId2" Type="http://schemas.openxmlformats.org/officeDocument/2006/relationships/notesSlide" Target="../notesSlides/notesSlide47.xml"/><Relationship Id="rId1" Type="http://schemas.openxmlformats.org/officeDocument/2006/relationships/slideLayout" Target="../slideLayouts/slideLayout17.xml"/><Relationship Id="rId4" Type="http://schemas.openxmlformats.org/officeDocument/2006/relationships/hyperlink" Target="http://youku3d.com/smart3d/manvsFire/new.html"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97.jpg"/><Relationship Id="rId4" Type="http://schemas.openxmlformats.org/officeDocument/2006/relationships/image" Target="../media/image96.jpg"/></Relationships>
</file>

<file path=ppt/slides/_rels/slide59.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F9E1E7-851F-4328-A088-3B380CEC2F69}"/>
              </a:ext>
            </a:extLst>
          </p:cNvPr>
          <p:cNvSpPr>
            <a:spLocks noGrp="1"/>
          </p:cNvSpPr>
          <p:nvPr>
            <p:ph type="ctrTitle"/>
          </p:nvPr>
        </p:nvSpPr>
        <p:spPr>
          <a:xfrm>
            <a:off x="623392" y="2636912"/>
            <a:ext cx="8144134" cy="1373070"/>
          </a:xfrm>
        </p:spPr>
        <p:txBody>
          <a:bodyPr/>
          <a:lstStyle/>
          <a:p>
            <a:pPr algn="ctr"/>
            <a:r>
              <a:rPr lang="zh-CN" altLang="en-US" sz="3200" b="1" kern="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基于虚拟足迹聚类的轻量级</a:t>
            </a:r>
            <a:r>
              <a:rPr lang="en-US" altLang="zh-CN" sz="3200" b="1" kern="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Web3D</a:t>
            </a:r>
            <a:r>
              <a:rPr lang="zh-CN" altLang="en-US" sz="3200" b="1" kern="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地铁火灾逃生关键技术</a:t>
            </a:r>
            <a:endParaRPr lang="zh-CN" altLang="en-US" sz="3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 name="副标题 2">
            <a:extLst>
              <a:ext uri="{FF2B5EF4-FFF2-40B4-BE49-F238E27FC236}">
                <a16:creationId xmlns:a16="http://schemas.microsoft.com/office/drawing/2014/main" id="{417FA450-56C5-4405-9CC6-019ED3807636}"/>
              </a:ext>
            </a:extLst>
          </p:cNvPr>
          <p:cNvSpPr>
            <a:spLocks noGrp="1"/>
          </p:cNvSpPr>
          <p:nvPr>
            <p:ph type="subTitle" idx="1"/>
          </p:nvPr>
        </p:nvSpPr>
        <p:spPr>
          <a:xfrm>
            <a:off x="1759500" y="5629250"/>
            <a:ext cx="7920876" cy="1228749"/>
          </a:xfrm>
        </p:spPr>
        <p:txBody>
          <a:bodyPr>
            <a:noAutofit/>
          </a:bodyPr>
          <a:lstStyle/>
          <a:p>
            <a:pPr algn="ctr">
              <a:lnSpc>
                <a:spcPct val="130000"/>
              </a:lnSpc>
              <a:spcBef>
                <a:spcPts val="0"/>
              </a:spcBef>
              <a:buClr>
                <a:schemeClr val="hlink"/>
              </a:buClr>
              <a:buSzPct val="60000"/>
            </a:pPr>
            <a:r>
              <a:rPr lang="zh-CN" altLang="en-US" sz="24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同济大学（</a:t>
            </a:r>
            <a:r>
              <a:rPr lang="zh-CN" altLang="en-US" sz="2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软件学院</a:t>
            </a:r>
            <a:r>
              <a:rPr lang="zh-CN" altLang="en-US" sz="24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130000"/>
              </a:lnSpc>
              <a:spcBef>
                <a:spcPts val="0"/>
              </a:spcBef>
              <a:buClr>
                <a:schemeClr val="hlink"/>
              </a:buClr>
              <a:buSzPct val="60000"/>
            </a:pP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2020</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年</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5</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月</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1</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日</a:t>
            </a:r>
            <a:endPar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lgn="ctr"/>
            <a:endParaRPr lang="zh-CN" altLang="en-US" sz="2800" dirty="0">
              <a:latin typeface="黑体" panose="02010609060101010101" pitchFamily="49" charset="-122"/>
              <a:ea typeface="黑体" panose="02010609060101010101" pitchFamily="49" charset="-122"/>
            </a:endParaRPr>
          </a:p>
        </p:txBody>
      </p:sp>
      <p:sp>
        <p:nvSpPr>
          <p:cNvPr id="8" name="文本框 7">
            <a:extLst>
              <a:ext uri="{FF2B5EF4-FFF2-40B4-BE49-F238E27FC236}">
                <a16:creationId xmlns:a16="http://schemas.microsoft.com/office/drawing/2014/main" id="{EDEC8E78-6482-4B68-8A57-11BFEF8A84B3}"/>
              </a:ext>
            </a:extLst>
          </p:cNvPr>
          <p:cNvSpPr txBox="1"/>
          <p:nvPr/>
        </p:nvSpPr>
        <p:spPr>
          <a:xfrm>
            <a:off x="2934877" y="4342562"/>
            <a:ext cx="5832649" cy="954107"/>
          </a:xfrm>
          <a:prstGeom prst="rect">
            <a:avLst/>
          </a:prstGeom>
          <a:noFill/>
        </p:spPr>
        <p:txBody>
          <a:bodyPr wrap="square" rtlCol="0">
            <a:spAutoFit/>
          </a:bodyPr>
          <a:lstStyle/>
          <a:p>
            <a:pPr algn="ctr"/>
            <a:r>
              <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小组成员：朴雪 谢康</a:t>
            </a:r>
            <a:endParaRPr lang="en-US" altLang="zh-CN"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导师</a:t>
            </a:r>
            <a:r>
              <a:rPr lang="en-US" altLang="zh-CN"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：贾金原教授</a:t>
            </a:r>
          </a:p>
        </p:txBody>
      </p:sp>
      <p:sp>
        <p:nvSpPr>
          <p:cNvPr id="12" name="标题 1">
            <a:extLst>
              <a:ext uri="{FF2B5EF4-FFF2-40B4-BE49-F238E27FC236}">
                <a16:creationId xmlns:a16="http://schemas.microsoft.com/office/drawing/2014/main" id="{28B4D922-AA0A-48CA-8947-11A56D0803D4}"/>
              </a:ext>
            </a:extLst>
          </p:cNvPr>
          <p:cNvSpPr txBox="1">
            <a:spLocks/>
          </p:cNvSpPr>
          <p:nvPr/>
        </p:nvSpPr>
        <p:spPr>
          <a:xfrm>
            <a:off x="2403779" y="744690"/>
            <a:ext cx="7384437" cy="1082588"/>
          </a:xfrm>
          <a:prstGeom prst="rect">
            <a:avLst/>
          </a:prstGeom>
        </p:spPr>
        <p:txBody>
          <a:bodyPr vert="horz" lIns="91440" tIns="45720" rIns="91440" bIns="45720" rtlCol="0" anchor="b">
            <a:noAutofit/>
          </a:bodyPr>
          <a:lstStyle>
            <a:lvl1pPr algn="r" defTabSz="914400" rtl="0" eaLnBrk="1" latinLnBrk="0" hangingPunct="1">
              <a:lnSpc>
                <a:spcPct val="90000"/>
              </a:lnSpc>
              <a:spcBef>
                <a:spcPct val="0"/>
              </a:spcBef>
              <a:buNone/>
              <a:defRPr sz="5400" kern="1200">
                <a:solidFill>
                  <a:schemeClr val="tx1"/>
                </a:solidFill>
                <a:latin typeface="+mj-lt"/>
                <a:ea typeface="+mj-ea"/>
                <a:cs typeface="+mj-cs"/>
              </a:defRPr>
            </a:lvl1pPr>
          </a:lstStyle>
          <a:p>
            <a:pPr algn="ctr"/>
            <a:r>
              <a:rPr lang="zh-CN" altLang="en-US" sz="4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同济大学创新项目</a:t>
            </a:r>
            <a:endParaRPr lang="en-US" altLang="zh-CN" sz="4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zh-CN" altLang="en-US" sz="4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结题答辩会</a:t>
            </a:r>
          </a:p>
        </p:txBody>
      </p:sp>
      <p:pic>
        <p:nvPicPr>
          <p:cNvPr id="5" name="图片 4">
            <a:extLst>
              <a:ext uri="{FF2B5EF4-FFF2-40B4-BE49-F238E27FC236}">
                <a16:creationId xmlns:a16="http://schemas.microsoft.com/office/drawing/2014/main" id="{F9191456-2DA7-934B-96FF-E9EDD430ED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60959" y="22111"/>
            <a:ext cx="2133600" cy="647700"/>
          </a:xfrm>
          <a:prstGeom prst="rect">
            <a:avLst/>
          </a:prstGeom>
        </p:spPr>
      </p:pic>
    </p:spTree>
    <p:extLst>
      <p:ext uri="{BB962C8B-B14F-4D97-AF65-F5344CB8AC3E}">
        <p14:creationId xmlns:p14="http://schemas.microsoft.com/office/powerpoint/2010/main" val="32241503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535F8-976D-45B9-954F-89D4A9092E6F}"/>
              </a:ext>
            </a:extLst>
          </p:cNvPr>
          <p:cNvSpPr>
            <a:spLocks noGrp="1"/>
          </p:cNvSpPr>
          <p:nvPr>
            <p:ph type="title"/>
          </p:nvPr>
        </p:nvSpPr>
        <p:spPr/>
        <p:txBody>
          <a:bodyPr/>
          <a:lstStyle/>
          <a:p>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大规模</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火灾</a:t>
            </a:r>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场景</a:t>
            </a:r>
            <a:r>
              <a:rPr lang="zh-CN" altLang="en-US" b="1" dirty="0">
                <a:latin typeface="微软雅黑" panose="020B0503020204020204" pitchFamily="34" charset="-122"/>
                <a:ea typeface="微软雅黑" panose="020B0503020204020204" pitchFamily="34" charset="-122"/>
              </a:rPr>
              <a:t>模型轻量化前后数据量对比</a:t>
            </a:r>
          </a:p>
        </p:txBody>
      </p:sp>
      <p:pic>
        <p:nvPicPr>
          <p:cNvPr id="3" name="图片 2">
            <a:extLst>
              <a:ext uri="{FF2B5EF4-FFF2-40B4-BE49-F238E27FC236}">
                <a16:creationId xmlns:a16="http://schemas.microsoft.com/office/drawing/2014/main" id="{3B35CAE7-7024-4B03-BAB2-3D8D0C20C53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352" y="2060104"/>
            <a:ext cx="3312368" cy="1946557"/>
          </a:xfrm>
          <a:prstGeom prst="rect">
            <a:avLst/>
          </a:prstGeom>
          <a:noFill/>
          <a:ln>
            <a:noFill/>
          </a:ln>
        </p:spPr>
      </p:pic>
      <p:pic>
        <p:nvPicPr>
          <p:cNvPr id="4" name="图片 3">
            <a:extLst>
              <a:ext uri="{FF2B5EF4-FFF2-40B4-BE49-F238E27FC236}">
                <a16:creationId xmlns:a16="http://schemas.microsoft.com/office/drawing/2014/main" id="{48B88F11-5B5E-47FB-A6FA-7DB9CD76DBAF}"/>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02196" y="2060104"/>
            <a:ext cx="3312368" cy="1946590"/>
          </a:xfrm>
          <a:prstGeom prst="rect">
            <a:avLst/>
          </a:prstGeom>
          <a:noFill/>
          <a:ln>
            <a:noFill/>
          </a:ln>
        </p:spPr>
      </p:pic>
      <p:sp>
        <p:nvSpPr>
          <p:cNvPr id="5" name="文本框 4">
            <a:extLst>
              <a:ext uri="{FF2B5EF4-FFF2-40B4-BE49-F238E27FC236}">
                <a16:creationId xmlns:a16="http://schemas.microsoft.com/office/drawing/2014/main" id="{87D6994F-2246-4F1D-933B-DF0462106F83}"/>
              </a:ext>
            </a:extLst>
          </p:cNvPr>
          <p:cNvSpPr txBox="1"/>
          <p:nvPr/>
        </p:nvSpPr>
        <p:spPr>
          <a:xfrm>
            <a:off x="3667677" y="2248536"/>
            <a:ext cx="2547492" cy="1569660"/>
          </a:xfrm>
          <a:prstGeom prst="rect">
            <a:avLst/>
          </a:prstGeom>
          <a:noFill/>
        </p:spPr>
        <p:txBody>
          <a:bodyPr wrap="none" rtlCol="0">
            <a:spAutoFit/>
          </a:bodyPr>
          <a:lstStyle/>
          <a:p>
            <a:r>
              <a:rPr lang="zh-CN" altLang="en-US"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常规四层结构建筑</a:t>
            </a:r>
            <a:endParaRPr lang="en-US" altLang="zh-CN"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zh-CN" altLang="en-US"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东西距离：</a:t>
            </a:r>
            <a:r>
              <a:rPr lang="en-US" altLang="zh-CN" sz="1600" b="1" dirty="0">
                <a:latin typeface="微软雅黑" panose="020B0503020204020204" pitchFamily="34" charset="-122"/>
                <a:ea typeface="微软雅黑" panose="020B0503020204020204" pitchFamily="34" charset="-122"/>
              </a:rPr>
              <a:t>195.096</a:t>
            </a:r>
            <a:r>
              <a:rPr lang="zh-CN" altLang="en-US" sz="1600" b="1" dirty="0">
                <a:latin typeface="微软雅黑" panose="020B0503020204020204" pitchFamily="34" charset="-122"/>
                <a:ea typeface="微软雅黑" panose="020B0503020204020204" pitchFamily="34" charset="-122"/>
              </a:rPr>
              <a:t>米</a:t>
            </a:r>
            <a:endParaRPr lang="en-US" altLang="zh-CN" sz="1600" b="1" dirty="0">
              <a:latin typeface="微软雅黑" panose="020B0503020204020204" pitchFamily="34" charset="-122"/>
              <a:ea typeface="微软雅黑" panose="020B0503020204020204" pitchFamily="34" charset="-122"/>
            </a:endParaRPr>
          </a:p>
          <a:p>
            <a:r>
              <a:rPr lang="zh-CN" altLang="en-US"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南北距离：</a:t>
            </a:r>
            <a:r>
              <a:rPr lang="en-US" altLang="zh-CN" sz="1600" b="1" dirty="0">
                <a:latin typeface="微软雅黑" panose="020B0503020204020204" pitchFamily="34" charset="-122"/>
                <a:ea typeface="微软雅黑" panose="020B0503020204020204" pitchFamily="34" charset="-122"/>
              </a:rPr>
              <a:t>112.452</a:t>
            </a:r>
            <a:r>
              <a:rPr lang="zh-CN" altLang="en-US" sz="1600" b="1" dirty="0">
                <a:latin typeface="微软雅黑" panose="020B0503020204020204" pitchFamily="34" charset="-122"/>
                <a:ea typeface="微软雅黑" panose="020B0503020204020204" pitchFamily="34" charset="-122"/>
              </a:rPr>
              <a:t>米</a:t>
            </a:r>
            <a:endParaRPr lang="en-US" altLang="zh-CN" sz="1600" b="1" dirty="0">
              <a:latin typeface="微软雅黑" panose="020B0503020204020204" pitchFamily="34" charset="-122"/>
              <a:ea typeface="微软雅黑" panose="020B0503020204020204" pitchFamily="34" charset="-122"/>
            </a:endParaRPr>
          </a:p>
          <a:p>
            <a:r>
              <a:rPr lang="zh-CN" altLang="en-US"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构建数量：</a:t>
            </a:r>
            <a:r>
              <a:rPr lang="en-US" altLang="zh-CN" sz="1600" b="1" dirty="0">
                <a:latin typeface="微软雅黑" panose="020B0503020204020204" pitchFamily="34" charset="-122"/>
                <a:ea typeface="微软雅黑" panose="020B0503020204020204" pitchFamily="34" charset="-122"/>
              </a:rPr>
              <a:t>33444</a:t>
            </a:r>
          </a:p>
          <a:p>
            <a:r>
              <a:rPr lang="zh-CN" altLang="en-US"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三角面片数：</a:t>
            </a:r>
            <a:r>
              <a:rPr lang="en-US" altLang="zh-CN" sz="1600" b="1" dirty="0">
                <a:latin typeface="微软雅黑" panose="020B0503020204020204" pitchFamily="34" charset="-122"/>
                <a:ea typeface="微软雅黑" panose="020B0503020204020204" pitchFamily="34" charset="-122"/>
              </a:rPr>
              <a:t>26,645,625</a:t>
            </a:r>
          </a:p>
          <a:p>
            <a:r>
              <a:rPr lang="zh-CN" altLang="en-US"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数据量：</a:t>
            </a:r>
            <a:r>
              <a:rPr lang="en-US" altLang="zh-CN" sz="1600" b="1" dirty="0">
                <a:latin typeface="微软雅黑" panose="020B0503020204020204" pitchFamily="34" charset="-122"/>
                <a:ea typeface="微软雅黑" panose="020B0503020204020204" pitchFamily="34" charset="-122"/>
              </a:rPr>
              <a:t>999MB</a:t>
            </a:r>
            <a:endParaRPr lang="zh-CN" altLang="en-US" sz="1600" b="1"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B8AFB2BF-BBC0-4D59-82C3-0718C359DF66}"/>
              </a:ext>
            </a:extLst>
          </p:cNvPr>
          <p:cNvSpPr txBox="1"/>
          <p:nvPr/>
        </p:nvSpPr>
        <p:spPr>
          <a:xfrm>
            <a:off x="9665396" y="2248536"/>
            <a:ext cx="2420856" cy="1569660"/>
          </a:xfrm>
          <a:prstGeom prst="rect">
            <a:avLst/>
          </a:prstGeom>
          <a:noFill/>
        </p:spPr>
        <p:txBody>
          <a:bodyPr wrap="none" rtlCol="0">
            <a:spAutoFit/>
          </a:bodyPr>
          <a:lstStyle/>
          <a:p>
            <a:r>
              <a:rPr lang="zh-CN" altLang="en-US"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常规三层结构建筑</a:t>
            </a:r>
            <a:endParaRPr lang="en-US" altLang="zh-CN"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zh-CN" altLang="en-US"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东西距离：</a:t>
            </a:r>
            <a:r>
              <a:rPr lang="en-US" altLang="zh-CN" sz="1600" b="1" dirty="0">
                <a:latin typeface="微软雅黑" panose="020B0503020204020204" pitchFamily="34" charset="-122"/>
                <a:ea typeface="微软雅黑" panose="020B0503020204020204" pitchFamily="34" charset="-122"/>
              </a:rPr>
              <a:t>624</a:t>
            </a:r>
            <a:r>
              <a:rPr lang="zh-CN" altLang="en-US" sz="1600" b="1" dirty="0">
                <a:latin typeface="微软雅黑" panose="020B0503020204020204" pitchFamily="34" charset="-122"/>
                <a:ea typeface="微软雅黑" panose="020B0503020204020204" pitchFamily="34" charset="-122"/>
              </a:rPr>
              <a:t>米</a:t>
            </a:r>
            <a:endParaRPr lang="en-US" altLang="zh-CN" sz="1600" b="1" dirty="0">
              <a:latin typeface="微软雅黑" panose="020B0503020204020204" pitchFamily="34" charset="-122"/>
              <a:ea typeface="微软雅黑" panose="020B0503020204020204" pitchFamily="34" charset="-122"/>
            </a:endParaRPr>
          </a:p>
          <a:p>
            <a:r>
              <a:rPr lang="zh-CN" altLang="en-US"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南北距离：</a:t>
            </a:r>
            <a:r>
              <a:rPr lang="en-US" altLang="zh-CN" sz="1600" b="1" dirty="0">
                <a:latin typeface="微软雅黑" panose="020B0503020204020204" pitchFamily="34" charset="-122"/>
                <a:ea typeface="微软雅黑" panose="020B0503020204020204" pitchFamily="34" charset="-122"/>
              </a:rPr>
              <a:t>48</a:t>
            </a:r>
            <a:r>
              <a:rPr lang="zh-CN" altLang="en-US" sz="1600" b="1" dirty="0">
                <a:latin typeface="微软雅黑" panose="020B0503020204020204" pitchFamily="34" charset="-122"/>
                <a:ea typeface="微软雅黑" panose="020B0503020204020204" pitchFamily="34" charset="-122"/>
              </a:rPr>
              <a:t>米</a:t>
            </a:r>
            <a:endParaRPr lang="en-US" altLang="zh-CN" sz="1600" b="1" dirty="0">
              <a:latin typeface="微软雅黑" panose="020B0503020204020204" pitchFamily="34" charset="-122"/>
              <a:ea typeface="微软雅黑" panose="020B0503020204020204" pitchFamily="34" charset="-122"/>
            </a:endParaRPr>
          </a:p>
          <a:p>
            <a:r>
              <a:rPr lang="zh-CN" altLang="en-US"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构建数量：</a:t>
            </a:r>
            <a:r>
              <a:rPr lang="en-US" altLang="zh-CN" sz="1600" b="1" dirty="0">
                <a:latin typeface="微软雅黑" panose="020B0503020204020204" pitchFamily="34" charset="-122"/>
                <a:ea typeface="微软雅黑" panose="020B0503020204020204" pitchFamily="34" charset="-122"/>
              </a:rPr>
              <a:t>1128</a:t>
            </a:r>
          </a:p>
          <a:p>
            <a:r>
              <a:rPr lang="zh-CN" altLang="en-US"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三角面片数：</a:t>
            </a:r>
            <a:r>
              <a:rPr lang="en-US" altLang="zh-CN" sz="1600" b="1" dirty="0">
                <a:latin typeface="微软雅黑" panose="020B0503020204020204" pitchFamily="34" charset="-122"/>
                <a:ea typeface="微软雅黑" panose="020B0503020204020204" pitchFamily="34" charset="-122"/>
              </a:rPr>
              <a:t>4,755,474</a:t>
            </a:r>
          </a:p>
          <a:p>
            <a:r>
              <a:rPr lang="zh-CN" altLang="en-US"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数据量：</a:t>
            </a:r>
            <a:r>
              <a:rPr lang="en-US" altLang="zh-CN" sz="1600" b="1" dirty="0">
                <a:latin typeface="微软雅黑" panose="020B0503020204020204" pitchFamily="34" charset="-122"/>
                <a:ea typeface="微软雅黑" panose="020B0503020204020204" pitchFamily="34" charset="-122"/>
              </a:rPr>
              <a:t>200MB</a:t>
            </a:r>
            <a:endParaRPr lang="zh-CN" altLang="en-US" sz="1600" b="1" dirty="0">
              <a:latin typeface="微软雅黑" panose="020B0503020204020204" pitchFamily="34" charset="-122"/>
              <a:ea typeface="微软雅黑" panose="020B0503020204020204" pitchFamily="34" charset="-122"/>
            </a:endParaRPr>
          </a:p>
        </p:txBody>
      </p:sp>
      <p:graphicFrame>
        <p:nvGraphicFramePr>
          <p:cNvPr id="7" name="表格 6">
            <a:extLst>
              <a:ext uri="{FF2B5EF4-FFF2-40B4-BE49-F238E27FC236}">
                <a16:creationId xmlns:a16="http://schemas.microsoft.com/office/drawing/2014/main" id="{056400AB-F0BF-451E-9494-2CCB11435116}"/>
              </a:ext>
            </a:extLst>
          </p:cNvPr>
          <p:cNvGraphicFramePr>
            <a:graphicFrameLocks noGrp="1"/>
          </p:cNvGraphicFramePr>
          <p:nvPr>
            <p:extLst>
              <p:ext uri="{D42A27DB-BD31-4B8C-83A1-F6EECF244321}">
                <p14:modId xmlns:p14="http://schemas.microsoft.com/office/powerpoint/2010/main" val="3058220053"/>
              </p:ext>
            </p:extLst>
          </p:nvPr>
        </p:nvGraphicFramePr>
        <p:xfrm>
          <a:off x="551384" y="4581128"/>
          <a:ext cx="10657185" cy="1946556"/>
        </p:xfrm>
        <a:graphic>
          <a:graphicData uri="http://schemas.openxmlformats.org/drawingml/2006/table">
            <a:tbl>
              <a:tblPr>
                <a:tableStyleId>{D7AC3CCA-C797-4891-BE02-D94E43425B78}</a:tableStyleId>
              </a:tblPr>
              <a:tblGrid>
                <a:gridCol w="2388858">
                  <a:extLst>
                    <a:ext uri="{9D8B030D-6E8A-4147-A177-3AD203B41FA5}">
                      <a16:colId xmlns:a16="http://schemas.microsoft.com/office/drawing/2014/main" val="2650697366"/>
                    </a:ext>
                  </a:extLst>
                </a:gridCol>
                <a:gridCol w="2756973">
                  <a:extLst>
                    <a:ext uri="{9D8B030D-6E8A-4147-A177-3AD203B41FA5}">
                      <a16:colId xmlns:a16="http://schemas.microsoft.com/office/drawing/2014/main" val="2663409004"/>
                    </a:ext>
                  </a:extLst>
                </a:gridCol>
                <a:gridCol w="2755677">
                  <a:extLst>
                    <a:ext uri="{9D8B030D-6E8A-4147-A177-3AD203B41FA5}">
                      <a16:colId xmlns:a16="http://schemas.microsoft.com/office/drawing/2014/main" val="1662514742"/>
                    </a:ext>
                  </a:extLst>
                </a:gridCol>
                <a:gridCol w="2755677">
                  <a:extLst>
                    <a:ext uri="{9D8B030D-6E8A-4147-A177-3AD203B41FA5}">
                      <a16:colId xmlns:a16="http://schemas.microsoft.com/office/drawing/2014/main" val="3013316812"/>
                    </a:ext>
                  </a:extLst>
                </a:gridCol>
              </a:tblGrid>
              <a:tr h="648852">
                <a:tc>
                  <a:txBody>
                    <a:bodyPr/>
                    <a:lstStyle/>
                    <a:p>
                      <a:pPr indent="266700" algn="ctr">
                        <a:spcAft>
                          <a:spcPts val="600"/>
                        </a:spcAft>
                      </a:pP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266700" algn="ctr">
                        <a:spcAft>
                          <a:spcPts val="600"/>
                        </a:spcAft>
                      </a:pPr>
                      <a:r>
                        <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原始模型数据量</a:t>
                      </a: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/MB</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266700" algn="ctr">
                        <a:spcAft>
                          <a:spcPts val="600"/>
                        </a:spcAft>
                      </a:pPr>
                      <a:r>
                        <a:rPr lang="en-US" sz="1800" b="1" kern="100" dirty="0" err="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glTF</a:t>
                      </a:r>
                      <a:r>
                        <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模型数据量</a:t>
                      </a: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/MB</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266700" algn="ctr">
                        <a:spcAft>
                          <a:spcPts val="600"/>
                        </a:spcAft>
                      </a:pPr>
                      <a:r>
                        <a:rPr lang="zh-CN" alt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压缩率</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24111"/>
                  </a:ext>
                </a:extLst>
              </a:tr>
              <a:tr h="648852">
                <a:tc>
                  <a:txBody>
                    <a:bodyPr/>
                    <a:lstStyle/>
                    <a:p>
                      <a:pPr indent="266700" algn="ctr">
                        <a:spcAft>
                          <a:spcPts val="600"/>
                        </a:spcAft>
                      </a:pPr>
                      <a:r>
                        <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车公庙地铁站</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266700" algn="ctr">
                        <a:spcAft>
                          <a:spcPts val="600"/>
                        </a:spcAft>
                      </a:pP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999</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266700" algn="ctr">
                        <a:spcAft>
                          <a:spcPts val="600"/>
                        </a:spcAft>
                      </a:pPr>
                      <a:r>
                        <a:rPr lang="en-US" alt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13.5</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266700" algn="ctr">
                        <a:spcAft>
                          <a:spcPts val="600"/>
                        </a:spcAft>
                      </a:pPr>
                      <a:r>
                        <a:rPr lang="en-US" alt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98.6%</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2933171"/>
                  </a:ext>
                </a:extLst>
              </a:tr>
              <a:tr h="648852">
                <a:tc>
                  <a:txBody>
                    <a:bodyPr/>
                    <a:lstStyle/>
                    <a:p>
                      <a:pPr indent="266700" algn="ctr">
                        <a:spcAft>
                          <a:spcPts val="600"/>
                        </a:spcAft>
                      </a:pPr>
                      <a:r>
                        <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同济大学地铁站</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266700" algn="ctr">
                        <a:spcAft>
                          <a:spcPts val="600"/>
                        </a:spcAft>
                      </a:pP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200</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266700" algn="ctr">
                        <a:spcAft>
                          <a:spcPts val="600"/>
                        </a:spcAft>
                      </a:pPr>
                      <a:r>
                        <a:rPr lang="en-US" alt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3.42</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266700" algn="ctr">
                        <a:spcAft>
                          <a:spcPts val="600"/>
                        </a:spcAft>
                      </a:pPr>
                      <a:r>
                        <a:rPr lang="en-US" alt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98.3%</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921157"/>
                  </a:ext>
                </a:extLst>
              </a:tr>
            </a:tbl>
          </a:graphicData>
        </a:graphic>
      </p:graphicFrame>
      <p:sp>
        <p:nvSpPr>
          <p:cNvPr id="8" name="文本框 7">
            <a:extLst>
              <a:ext uri="{FF2B5EF4-FFF2-40B4-BE49-F238E27FC236}">
                <a16:creationId xmlns:a16="http://schemas.microsoft.com/office/drawing/2014/main" id="{36FF3A78-FFD5-4553-B07D-FA2B8B84F1AF}"/>
              </a:ext>
            </a:extLst>
          </p:cNvPr>
          <p:cNvSpPr txBox="1"/>
          <p:nvPr/>
        </p:nvSpPr>
        <p:spPr>
          <a:xfrm>
            <a:off x="1134706" y="4016332"/>
            <a:ext cx="1569660" cy="369332"/>
          </a:xfrm>
          <a:prstGeom prst="rect">
            <a:avLst/>
          </a:prstGeom>
          <a:noFill/>
        </p:spPr>
        <p:txBody>
          <a:bodyPr wrap="none" rtlCol="0">
            <a:spAutoFit/>
          </a:bodyP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车公庙地铁站</a:t>
            </a:r>
          </a:p>
        </p:txBody>
      </p:sp>
      <p:sp>
        <p:nvSpPr>
          <p:cNvPr id="9" name="文本框 8">
            <a:extLst>
              <a:ext uri="{FF2B5EF4-FFF2-40B4-BE49-F238E27FC236}">
                <a16:creationId xmlns:a16="http://schemas.microsoft.com/office/drawing/2014/main" id="{09815846-2158-45F2-967E-B389DFD0B6BD}"/>
              </a:ext>
            </a:extLst>
          </p:cNvPr>
          <p:cNvSpPr txBox="1"/>
          <p:nvPr/>
        </p:nvSpPr>
        <p:spPr>
          <a:xfrm>
            <a:off x="6958133" y="4029597"/>
            <a:ext cx="1800493" cy="369332"/>
          </a:xfrm>
          <a:prstGeom prst="rect">
            <a:avLst/>
          </a:prstGeom>
          <a:noFill/>
        </p:spPr>
        <p:txBody>
          <a:bodyPr wrap="none" rtlCol="0">
            <a:spAutoFit/>
          </a:bodyP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同济大学地铁站</a:t>
            </a:r>
          </a:p>
        </p:txBody>
      </p:sp>
    </p:spTree>
    <p:extLst>
      <p:ext uri="{BB962C8B-B14F-4D97-AF65-F5344CB8AC3E}">
        <p14:creationId xmlns:p14="http://schemas.microsoft.com/office/powerpoint/2010/main" val="1755173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535F8-976D-45B9-954F-89D4A9092E6F}"/>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大型</a:t>
            </a:r>
            <a:r>
              <a:rPr lang="en-US" altLang="zh-CN" b="1" dirty="0">
                <a:latin typeface="微软雅黑" panose="020B0503020204020204" pitchFamily="34" charset="-122"/>
                <a:ea typeface="微软雅黑" panose="020B0503020204020204" pitchFamily="34" charset="-122"/>
              </a:rPr>
              <a:t>BIM</a:t>
            </a:r>
            <a:r>
              <a:rPr lang="zh-CN" altLang="en-US" b="1" dirty="0">
                <a:latin typeface="微软雅黑" panose="020B0503020204020204" pitchFamily="34" charset="-122"/>
                <a:ea typeface="微软雅黑" panose="020B0503020204020204" pitchFamily="34" charset="-122"/>
              </a:rPr>
              <a:t>建筑模型轻量化前后能效对比（</a:t>
            </a:r>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a:t>
            </a:r>
          </a:p>
        </p:txBody>
      </p:sp>
      <p:sp>
        <p:nvSpPr>
          <p:cNvPr id="3" name="文本框 2">
            <a:extLst>
              <a:ext uri="{FF2B5EF4-FFF2-40B4-BE49-F238E27FC236}">
                <a16:creationId xmlns:a16="http://schemas.microsoft.com/office/drawing/2014/main" id="{E4F63F96-C7F0-4822-BBB6-5A03275E235E}"/>
              </a:ext>
            </a:extLst>
          </p:cNvPr>
          <p:cNvSpPr txBox="1"/>
          <p:nvPr/>
        </p:nvSpPr>
        <p:spPr>
          <a:xfrm>
            <a:off x="1271464" y="2037716"/>
            <a:ext cx="4432624" cy="1077218"/>
          </a:xfrm>
          <a:prstGeom prst="rect">
            <a:avLst/>
          </a:prstGeom>
          <a:noFill/>
        </p:spPr>
        <p:txBody>
          <a:bodyPr wrap="none" rtlCol="0">
            <a:spAutoFit/>
          </a:bodyPr>
          <a:lstStyle/>
          <a:p>
            <a:r>
              <a:rPr lang="zh-CN" altLang="en-US"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测试用对比软件平台</a:t>
            </a:r>
            <a:endParaRPr lang="en-US" altLang="zh-CN"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zh-CN" altLang="zh-CN"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美国欧特克（</a:t>
            </a:r>
            <a:r>
              <a:rPr lang="en-US" altLang="zh-CN"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Autodesk</a:t>
            </a:r>
            <a:r>
              <a:rPr lang="zh-CN" altLang="zh-CN"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）公司</a:t>
            </a:r>
            <a:r>
              <a:rPr lang="en-US" altLang="zh-CN"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A360</a:t>
            </a:r>
            <a:r>
              <a:rPr lang="zh-CN" altLang="zh-CN"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平台</a:t>
            </a:r>
            <a:endParaRPr lang="en-US" altLang="zh-CN"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zh-CN" altLang="zh-CN"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北京构力科技有限公司</a:t>
            </a:r>
            <a:r>
              <a:rPr lang="en-US" altLang="zh-CN"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sz="1600" b="1" dirty="0" err="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BIMBox</a:t>
            </a:r>
            <a:r>
              <a:rPr lang="zh-CN" altLang="zh-CN"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平台</a:t>
            </a:r>
            <a:endParaRPr lang="en-US" altLang="zh-CN"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zh-CN" altLang="zh-CN"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合肥大象云信息技术有限公司</a:t>
            </a:r>
            <a:r>
              <a:rPr lang="en-US" altLang="zh-CN"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zh-CN"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大象云</a:t>
            </a:r>
            <a:r>
              <a:rPr lang="en-US" altLang="zh-CN"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VPM</a:t>
            </a:r>
            <a:r>
              <a:rPr lang="zh-CN" altLang="zh-CN"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平台</a:t>
            </a:r>
            <a:endParaRPr lang="zh-CN" altLang="en-US"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aphicFrame>
        <p:nvGraphicFramePr>
          <p:cNvPr id="4" name="表格 3">
            <a:extLst>
              <a:ext uri="{FF2B5EF4-FFF2-40B4-BE49-F238E27FC236}">
                <a16:creationId xmlns:a16="http://schemas.microsoft.com/office/drawing/2014/main" id="{CFE4E196-1F1A-4EA5-A054-9C7A62908BBD}"/>
              </a:ext>
            </a:extLst>
          </p:cNvPr>
          <p:cNvGraphicFramePr>
            <a:graphicFrameLocks noGrp="1"/>
          </p:cNvGraphicFramePr>
          <p:nvPr>
            <p:extLst>
              <p:ext uri="{D42A27DB-BD31-4B8C-83A1-F6EECF244321}">
                <p14:modId xmlns:p14="http://schemas.microsoft.com/office/powerpoint/2010/main" val="2070682243"/>
              </p:ext>
            </p:extLst>
          </p:nvPr>
        </p:nvGraphicFramePr>
        <p:xfrm>
          <a:off x="1415479" y="3584231"/>
          <a:ext cx="9361041" cy="2879208"/>
        </p:xfrm>
        <a:graphic>
          <a:graphicData uri="http://schemas.openxmlformats.org/drawingml/2006/table">
            <a:tbl>
              <a:tblPr>
                <a:tableStyleId>{E8034E78-7F5D-4C2E-B375-FC64B27BC917}</a:tableStyleId>
              </a:tblPr>
              <a:tblGrid>
                <a:gridCol w="1661534">
                  <a:extLst>
                    <a:ext uri="{9D8B030D-6E8A-4147-A177-3AD203B41FA5}">
                      <a16:colId xmlns:a16="http://schemas.microsoft.com/office/drawing/2014/main" val="1851974227"/>
                    </a:ext>
                  </a:extLst>
                </a:gridCol>
                <a:gridCol w="3320938">
                  <a:extLst>
                    <a:ext uri="{9D8B030D-6E8A-4147-A177-3AD203B41FA5}">
                      <a16:colId xmlns:a16="http://schemas.microsoft.com/office/drawing/2014/main" val="2667132086"/>
                    </a:ext>
                  </a:extLst>
                </a:gridCol>
                <a:gridCol w="2114196">
                  <a:extLst>
                    <a:ext uri="{9D8B030D-6E8A-4147-A177-3AD203B41FA5}">
                      <a16:colId xmlns:a16="http://schemas.microsoft.com/office/drawing/2014/main" val="656961820"/>
                    </a:ext>
                  </a:extLst>
                </a:gridCol>
                <a:gridCol w="2264373">
                  <a:extLst>
                    <a:ext uri="{9D8B030D-6E8A-4147-A177-3AD203B41FA5}">
                      <a16:colId xmlns:a16="http://schemas.microsoft.com/office/drawing/2014/main" val="401702317"/>
                    </a:ext>
                  </a:extLst>
                </a:gridCol>
              </a:tblGrid>
              <a:tr h="319912">
                <a:tc>
                  <a:txBody>
                    <a:bodyPr/>
                    <a:lstStyle/>
                    <a:p>
                      <a:pPr indent="266700" algn="l">
                        <a:spcAft>
                          <a:spcPts val="600"/>
                        </a:spcAft>
                      </a:pPr>
                      <a:r>
                        <a:rPr lang="en-US" sz="1400" b="1" kern="1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endParaRPr lang="zh-CN" sz="1400" b="1" kern="1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66700" algn="ctr">
                        <a:spcAft>
                          <a:spcPts val="600"/>
                        </a:spcAft>
                      </a:pPr>
                      <a:r>
                        <a:rPr lang="zh-CN" sz="1400" b="1" kern="1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个人电脑测试平台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66700" algn="ctr">
                        <a:spcAft>
                          <a:spcPts val="600"/>
                        </a:spcAft>
                      </a:pPr>
                      <a:r>
                        <a:rPr lang="en-US" sz="1400" b="1" kern="1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iOS</a:t>
                      </a:r>
                      <a:r>
                        <a:rPr lang="zh-CN" sz="1400" b="1" kern="1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测试平台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66700" algn="ctr">
                        <a:spcAft>
                          <a:spcPts val="600"/>
                        </a:spcAft>
                      </a:pPr>
                      <a:r>
                        <a:rPr lang="zh-CN" sz="1400" b="1" kern="1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安卓测试平台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86606832"/>
                  </a:ext>
                </a:extLst>
              </a:tr>
              <a:tr h="639824">
                <a:tc>
                  <a:txBody>
                    <a:bodyPr/>
                    <a:lstStyle/>
                    <a:p>
                      <a:pPr indent="266700" algn="l">
                        <a:spcAft>
                          <a:spcPts val="600"/>
                        </a:spcAft>
                      </a:pPr>
                      <a:r>
                        <a:rPr lang="zh-CN" sz="1400" b="1" kern="1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中央处理器：</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66700" algn="ctr">
                        <a:spcAft>
                          <a:spcPts val="600"/>
                        </a:spcAft>
                      </a:pPr>
                      <a:r>
                        <a:rPr lang="en-US" sz="1400" b="1" kern="1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Intel Core i5</a:t>
                      </a:r>
                      <a:endParaRPr lang="zh-CN" sz="1400" b="1" kern="1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66700" algn="ctr">
                        <a:spcAft>
                          <a:spcPts val="600"/>
                        </a:spcAft>
                      </a:pPr>
                      <a:r>
                        <a:rPr lang="en-US" sz="1400" b="1" kern="1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Apple A12</a:t>
                      </a:r>
                      <a:endParaRPr lang="zh-CN" sz="1400" b="1" kern="1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66700" algn="ctr">
                        <a:spcAft>
                          <a:spcPts val="600"/>
                        </a:spcAft>
                      </a:pPr>
                      <a:r>
                        <a:rPr lang="en-US" sz="1400" b="1" kern="1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Snapdragon 712</a:t>
                      </a:r>
                      <a:endParaRPr lang="zh-CN" sz="1400" b="1" kern="1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33918528"/>
                  </a:ext>
                </a:extLst>
              </a:tr>
              <a:tr h="319912">
                <a:tc>
                  <a:txBody>
                    <a:bodyPr/>
                    <a:lstStyle/>
                    <a:p>
                      <a:pPr indent="266700" algn="l">
                        <a:spcAft>
                          <a:spcPts val="600"/>
                        </a:spcAft>
                      </a:pPr>
                      <a:r>
                        <a:rPr lang="zh-CN" sz="1400" b="1" kern="1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内存：</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66700" algn="ctr">
                        <a:spcAft>
                          <a:spcPts val="600"/>
                        </a:spcAft>
                      </a:pPr>
                      <a:r>
                        <a:rPr lang="en-US" sz="1400" b="1" kern="1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8GB DDR4 2400MHz</a:t>
                      </a:r>
                      <a:endParaRPr lang="zh-CN" sz="1400" b="1" kern="1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66700" algn="ctr">
                        <a:spcAft>
                          <a:spcPts val="600"/>
                        </a:spcAft>
                      </a:pPr>
                      <a:r>
                        <a:rPr lang="en-US" sz="1400" b="1" kern="1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4GB</a:t>
                      </a:r>
                      <a:endParaRPr lang="zh-CN" sz="1400" b="1" kern="1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66700" algn="ctr">
                        <a:spcAft>
                          <a:spcPts val="600"/>
                        </a:spcAft>
                      </a:pPr>
                      <a:r>
                        <a:rPr lang="en-US" sz="1400" b="1" kern="1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6GB</a:t>
                      </a:r>
                      <a:endParaRPr lang="zh-CN" sz="1400" b="1" kern="1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4755070"/>
                  </a:ext>
                </a:extLst>
              </a:tr>
              <a:tr h="639824">
                <a:tc>
                  <a:txBody>
                    <a:bodyPr/>
                    <a:lstStyle/>
                    <a:p>
                      <a:pPr indent="266700" algn="l">
                        <a:spcAft>
                          <a:spcPts val="600"/>
                        </a:spcAft>
                      </a:pPr>
                      <a:r>
                        <a:rPr lang="zh-CN" sz="1400" b="1" kern="1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图形处理器：</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66700" algn="ctr">
                        <a:spcAft>
                          <a:spcPts val="600"/>
                        </a:spcAft>
                      </a:pPr>
                      <a:r>
                        <a:rPr lang="en-US" sz="1400" b="1" kern="1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Intel Iris Plus Graphics 645</a:t>
                      </a:r>
                      <a:endParaRPr lang="zh-CN" sz="1400" b="1" kern="1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66700" algn="ctr">
                        <a:spcAft>
                          <a:spcPts val="600"/>
                        </a:spcAft>
                      </a:pPr>
                      <a:r>
                        <a:rPr lang="en-US" sz="1400" b="1" kern="1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Apple GPU</a:t>
                      </a:r>
                      <a:endParaRPr lang="zh-CN" sz="1400" b="1" kern="1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66700" algn="ctr">
                        <a:spcAft>
                          <a:spcPts val="600"/>
                        </a:spcAft>
                      </a:pPr>
                      <a:r>
                        <a:rPr lang="en-US" sz="1400" b="1" kern="1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Adreno616</a:t>
                      </a:r>
                      <a:endParaRPr lang="zh-CN" sz="1400" b="1" kern="1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1465208"/>
                  </a:ext>
                </a:extLst>
              </a:tr>
              <a:tr h="319912">
                <a:tc>
                  <a:txBody>
                    <a:bodyPr/>
                    <a:lstStyle/>
                    <a:p>
                      <a:pPr indent="266700" algn="l">
                        <a:spcAft>
                          <a:spcPts val="600"/>
                        </a:spcAft>
                      </a:pPr>
                      <a:r>
                        <a:rPr lang="zh-CN" sz="1400" b="1" kern="1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操作系统：</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66700" algn="ctr">
                        <a:spcAft>
                          <a:spcPts val="600"/>
                        </a:spcAft>
                      </a:pPr>
                      <a:r>
                        <a:rPr lang="en-US" sz="1400" b="1" kern="1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MacOSX</a:t>
                      </a:r>
                      <a:endParaRPr lang="zh-CN" sz="1400" b="1" kern="1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66700" algn="ctr">
                        <a:spcAft>
                          <a:spcPts val="600"/>
                        </a:spcAft>
                      </a:pPr>
                      <a:r>
                        <a:rPr lang="en-US" sz="1400" b="1" kern="1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iOS 12.4</a:t>
                      </a:r>
                      <a:endParaRPr lang="zh-CN" sz="1400" b="1" kern="1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66700" algn="ctr">
                        <a:spcAft>
                          <a:spcPts val="600"/>
                        </a:spcAft>
                      </a:pPr>
                      <a:r>
                        <a:rPr lang="en-US" sz="1400" b="1" kern="1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Android 6.0</a:t>
                      </a:r>
                      <a:endParaRPr lang="zh-CN" sz="1400" b="1" kern="1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44444619"/>
                  </a:ext>
                </a:extLst>
              </a:tr>
              <a:tr h="639824">
                <a:tc>
                  <a:txBody>
                    <a:bodyPr/>
                    <a:lstStyle/>
                    <a:p>
                      <a:pPr indent="266700" algn="l">
                        <a:spcAft>
                          <a:spcPts val="600"/>
                        </a:spcAft>
                      </a:pPr>
                      <a:r>
                        <a:rPr lang="zh-CN" sz="1400" b="1" kern="1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网络环境：</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66700" algn="ctr">
                        <a:spcAft>
                          <a:spcPts val="600"/>
                        </a:spcAft>
                      </a:pPr>
                      <a:r>
                        <a:rPr lang="zh-CN" sz="1400" b="1" kern="1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通过</a:t>
                      </a:r>
                      <a:r>
                        <a:rPr lang="en-US" sz="1400" b="1" kern="1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USB</a:t>
                      </a:r>
                      <a:r>
                        <a:rPr lang="zh-CN" sz="1400" b="1" kern="1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设备连接</a:t>
                      </a:r>
                      <a:r>
                        <a:rPr lang="en-US" sz="1400" b="1" kern="1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4G</a:t>
                      </a:r>
                      <a:r>
                        <a:rPr lang="zh-CN" sz="1400" b="1" kern="1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移动网络</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66700" algn="ctr">
                        <a:spcAft>
                          <a:spcPts val="600"/>
                        </a:spcAft>
                      </a:pPr>
                      <a:r>
                        <a:rPr lang="en-US" sz="1400" b="1" kern="1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4G</a:t>
                      </a:r>
                      <a:r>
                        <a:rPr lang="zh-CN" sz="1400" b="1" kern="1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移动网络</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66700" algn="ctr">
                        <a:spcAft>
                          <a:spcPts val="600"/>
                        </a:spcAft>
                      </a:pPr>
                      <a:r>
                        <a:rPr lang="en-US" sz="1400" b="1" kern="1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4G</a:t>
                      </a:r>
                      <a:r>
                        <a:rPr lang="zh-CN" sz="1400" b="1" kern="1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移动网络</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2514509"/>
                  </a:ext>
                </a:extLst>
              </a:tr>
            </a:tbl>
          </a:graphicData>
        </a:graphic>
      </p:graphicFrame>
      <p:sp>
        <p:nvSpPr>
          <p:cNvPr id="5" name="文本框 4">
            <a:extLst>
              <a:ext uri="{FF2B5EF4-FFF2-40B4-BE49-F238E27FC236}">
                <a16:creationId xmlns:a16="http://schemas.microsoft.com/office/drawing/2014/main" id="{890BC0ED-3870-4B45-9396-D4A2FDFC729E}"/>
              </a:ext>
            </a:extLst>
          </p:cNvPr>
          <p:cNvSpPr txBox="1"/>
          <p:nvPr/>
        </p:nvSpPr>
        <p:spPr>
          <a:xfrm>
            <a:off x="5591944" y="3191872"/>
            <a:ext cx="1620957" cy="338554"/>
          </a:xfrm>
          <a:prstGeom prst="rect">
            <a:avLst/>
          </a:prstGeom>
          <a:noFill/>
        </p:spPr>
        <p:txBody>
          <a:bodyPr wrap="none" rtlCol="0">
            <a:spAutoFit/>
          </a:bodyPr>
          <a:lstStyle/>
          <a:p>
            <a:r>
              <a:rPr lang="zh-CN" altLang="en-US"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测试用硬件平台</a:t>
            </a:r>
            <a:endParaRPr lang="en-US" altLang="zh-CN"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61335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535F8-976D-45B9-954F-89D4A9092E6F}"/>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大型</a:t>
            </a:r>
            <a:r>
              <a:rPr lang="en-US" altLang="zh-CN" b="1" dirty="0">
                <a:latin typeface="微软雅黑" panose="020B0503020204020204" pitchFamily="34" charset="-122"/>
                <a:ea typeface="微软雅黑" panose="020B0503020204020204" pitchFamily="34" charset="-122"/>
              </a:rPr>
              <a:t>BIM</a:t>
            </a:r>
            <a:r>
              <a:rPr lang="zh-CN" altLang="en-US" b="1" dirty="0">
                <a:latin typeface="微软雅黑" panose="020B0503020204020204" pitchFamily="34" charset="-122"/>
                <a:ea typeface="微软雅黑" panose="020B0503020204020204" pitchFamily="34" charset="-122"/>
              </a:rPr>
              <a:t>建筑模型轻量化前后能效对比（</a:t>
            </a:r>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a:t>
            </a:r>
          </a:p>
        </p:txBody>
      </p:sp>
      <p:graphicFrame>
        <p:nvGraphicFramePr>
          <p:cNvPr id="3" name="表格 2">
            <a:extLst>
              <a:ext uri="{FF2B5EF4-FFF2-40B4-BE49-F238E27FC236}">
                <a16:creationId xmlns:a16="http://schemas.microsoft.com/office/drawing/2014/main" id="{3BDF3B20-BDB8-4814-9F9E-D53460287C45}"/>
              </a:ext>
            </a:extLst>
          </p:cNvPr>
          <p:cNvGraphicFramePr>
            <a:graphicFrameLocks noGrp="1"/>
          </p:cNvGraphicFramePr>
          <p:nvPr>
            <p:extLst>
              <p:ext uri="{D42A27DB-BD31-4B8C-83A1-F6EECF244321}">
                <p14:modId xmlns:p14="http://schemas.microsoft.com/office/powerpoint/2010/main" val="887157809"/>
              </p:ext>
            </p:extLst>
          </p:nvPr>
        </p:nvGraphicFramePr>
        <p:xfrm>
          <a:off x="680321" y="2381630"/>
          <a:ext cx="8568952" cy="1066800"/>
        </p:xfrm>
        <a:graphic>
          <a:graphicData uri="http://schemas.openxmlformats.org/drawingml/2006/table">
            <a:tbl>
              <a:tblPr>
                <a:tableStyleId>{073A0DAA-6AF3-43AB-8588-CEC1D06C72B9}</a:tableStyleId>
              </a:tblPr>
              <a:tblGrid>
                <a:gridCol w="1382498">
                  <a:extLst>
                    <a:ext uri="{9D8B030D-6E8A-4147-A177-3AD203B41FA5}">
                      <a16:colId xmlns:a16="http://schemas.microsoft.com/office/drawing/2014/main" val="2159277143"/>
                    </a:ext>
                  </a:extLst>
                </a:gridCol>
                <a:gridCol w="2487131">
                  <a:extLst>
                    <a:ext uri="{9D8B030D-6E8A-4147-A177-3AD203B41FA5}">
                      <a16:colId xmlns:a16="http://schemas.microsoft.com/office/drawing/2014/main" val="2588682533"/>
                    </a:ext>
                  </a:extLst>
                </a:gridCol>
                <a:gridCol w="2626551">
                  <a:extLst>
                    <a:ext uri="{9D8B030D-6E8A-4147-A177-3AD203B41FA5}">
                      <a16:colId xmlns:a16="http://schemas.microsoft.com/office/drawing/2014/main" val="1794625302"/>
                    </a:ext>
                  </a:extLst>
                </a:gridCol>
                <a:gridCol w="2072772">
                  <a:extLst>
                    <a:ext uri="{9D8B030D-6E8A-4147-A177-3AD203B41FA5}">
                      <a16:colId xmlns:a16="http://schemas.microsoft.com/office/drawing/2014/main" val="1772836011"/>
                    </a:ext>
                  </a:extLst>
                </a:gridCol>
              </a:tblGrid>
              <a:tr h="0">
                <a:tc>
                  <a:txBody>
                    <a:bodyPr/>
                    <a:lstStyle/>
                    <a:p>
                      <a:pPr indent="266700" algn="l">
                        <a:spcAft>
                          <a:spcPts val="600"/>
                        </a:spcAft>
                      </a:pPr>
                      <a:r>
                        <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软件平台</a:t>
                      </a:r>
                    </a:p>
                  </a:txBody>
                  <a:tcPr marL="68580" marR="68580" marT="0" marB="0" anchor="ctr">
                    <a:noFill/>
                  </a:tcPr>
                </a:tc>
                <a:tc>
                  <a:txBody>
                    <a:bodyPr/>
                    <a:lstStyle/>
                    <a:p>
                      <a:pPr indent="266700" algn="ctr">
                        <a:spcAft>
                          <a:spcPts val="600"/>
                        </a:spcAft>
                      </a:pPr>
                      <a:r>
                        <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模型加载时间（</a:t>
                      </a: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a:t>
                      </a:r>
                      <a:r>
                        <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a:txBody>
                  <a:tcPr marL="68580" marR="68580" marT="0" marB="0" anchor="ctr">
                    <a:noFill/>
                  </a:tcPr>
                </a:tc>
                <a:tc>
                  <a:txBody>
                    <a:bodyPr/>
                    <a:lstStyle/>
                    <a:p>
                      <a:pPr indent="266700" algn="ctr">
                        <a:spcAft>
                          <a:spcPts val="600"/>
                        </a:spcAft>
                      </a:pPr>
                      <a:r>
                        <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内存占用（</a:t>
                      </a: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MB</a:t>
                      </a:r>
                      <a:r>
                        <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a:txBody>
                  <a:tcPr marL="68580" marR="68580" marT="0" marB="0" anchor="ctr">
                    <a:noFill/>
                  </a:tcPr>
                </a:tc>
                <a:tc>
                  <a:txBody>
                    <a:bodyPr/>
                    <a:lstStyle/>
                    <a:p>
                      <a:pPr indent="266700" algn="ctr">
                        <a:spcAft>
                          <a:spcPts val="600"/>
                        </a:spcAft>
                      </a:pPr>
                      <a:r>
                        <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渲染帧数（</a:t>
                      </a: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FPS</a:t>
                      </a:r>
                      <a:r>
                        <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a:txBody>
                  <a:tcPr marL="68580" marR="68580" marT="0" marB="0" anchor="ctr">
                    <a:noFill/>
                  </a:tcPr>
                </a:tc>
                <a:extLst>
                  <a:ext uri="{0D108BD9-81ED-4DB2-BD59-A6C34878D82A}">
                    <a16:rowId xmlns:a16="http://schemas.microsoft.com/office/drawing/2014/main" val="3443729762"/>
                  </a:ext>
                </a:extLst>
              </a:tr>
              <a:tr h="164465">
                <a:tc>
                  <a:txBody>
                    <a:bodyPr/>
                    <a:lstStyle/>
                    <a:p>
                      <a:pPr indent="266700" algn="l">
                        <a:spcAft>
                          <a:spcPts val="600"/>
                        </a:spcAft>
                      </a:pP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A360</a:t>
                      </a:r>
                      <a:endPar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30</a:t>
                      </a:r>
                      <a:endPar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744</a:t>
                      </a:r>
                      <a:endPar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23</a:t>
                      </a:r>
                      <a:endPar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extLst>
                  <a:ext uri="{0D108BD9-81ED-4DB2-BD59-A6C34878D82A}">
                    <a16:rowId xmlns:a16="http://schemas.microsoft.com/office/drawing/2014/main" val="1419708871"/>
                  </a:ext>
                </a:extLst>
              </a:tr>
              <a:tr h="0">
                <a:tc>
                  <a:txBody>
                    <a:bodyPr/>
                    <a:lstStyle/>
                    <a:p>
                      <a:pPr indent="266700" algn="l">
                        <a:spcAft>
                          <a:spcPts val="600"/>
                        </a:spcAft>
                      </a:pPr>
                      <a:r>
                        <a:rPr lang="en-US" sz="14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BIMBox</a:t>
                      </a:r>
                      <a:endParaRPr lang="zh-CN" sz="14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7</a:t>
                      </a:r>
                      <a:endPar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1100</a:t>
                      </a:r>
                      <a:endPar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26</a:t>
                      </a:r>
                      <a:endPar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extLst>
                  <a:ext uri="{0D108BD9-81ED-4DB2-BD59-A6C34878D82A}">
                    <a16:rowId xmlns:a16="http://schemas.microsoft.com/office/drawing/2014/main" val="3610669715"/>
                  </a:ext>
                </a:extLst>
              </a:tr>
              <a:tr h="41910">
                <a:tc>
                  <a:txBody>
                    <a:bodyPr/>
                    <a:lstStyle/>
                    <a:p>
                      <a:pPr indent="266700" algn="l">
                        <a:spcAft>
                          <a:spcPts val="600"/>
                        </a:spcAft>
                      </a:pPr>
                      <a:r>
                        <a:rPr lang="zh-CN" sz="14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大象云</a:t>
                      </a:r>
                      <a:r>
                        <a:rPr lang="en-US" sz="14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VPM</a:t>
                      </a:r>
                      <a:endParaRPr lang="zh-CN" sz="14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10</a:t>
                      </a:r>
                      <a:endParaRPr lang="zh-CN" sz="14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1250</a:t>
                      </a:r>
                      <a:endPar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22</a:t>
                      </a:r>
                      <a:endPar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extLst>
                  <a:ext uri="{0D108BD9-81ED-4DB2-BD59-A6C34878D82A}">
                    <a16:rowId xmlns:a16="http://schemas.microsoft.com/office/drawing/2014/main" val="809352467"/>
                  </a:ext>
                </a:extLst>
              </a:tr>
              <a:tr h="0">
                <a:tc>
                  <a:txBody>
                    <a:bodyPr/>
                    <a:lstStyle/>
                    <a:p>
                      <a:pPr indent="266700" algn="l">
                        <a:spcAft>
                          <a:spcPts val="600"/>
                        </a:spcAft>
                      </a:pPr>
                      <a:r>
                        <a:rPr lang="zh-CN" sz="1400" b="1"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本</a:t>
                      </a:r>
                      <a:r>
                        <a:rPr lang="zh-CN" altLang="en-US" sz="1400" b="1"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文</a:t>
                      </a:r>
                      <a:r>
                        <a:rPr lang="zh-CN" sz="1400" b="1"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系统</a:t>
                      </a:r>
                    </a:p>
                  </a:txBody>
                  <a:tcPr marL="68580" marR="68580" marT="0" marB="0" anchor="ctr">
                    <a:noFill/>
                  </a:tcPr>
                </a:tc>
                <a:tc>
                  <a:txBody>
                    <a:bodyPr/>
                    <a:lstStyle/>
                    <a:p>
                      <a:pPr indent="266700" algn="ctr">
                        <a:spcAft>
                          <a:spcPts val="600"/>
                        </a:spcAft>
                      </a:pPr>
                      <a:r>
                        <a:rPr lang="en-US" sz="1400" b="1"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zh-CN" sz="1400" b="1"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650 </a:t>
                      </a:r>
                      <a:endParaRPr lang="zh-CN" sz="1400" b="1"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50</a:t>
                      </a:r>
                      <a:endParaRPr lang="zh-CN" sz="1400" b="1"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extLst>
                  <a:ext uri="{0D108BD9-81ED-4DB2-BD59-A6C34878D82A}">
                    <a16:rowId xmlns:a16="http://schemas.microsoft.com/office/drawing/2014/main" val="2429584919"/>
                  </a:ext>
                </a:extLst>
              </a:tr>
            </a:tbl>
          </a:graphicData>
        </a:graphic>
      </p:graphicFrame>
      <p:sp>
        <p:nvSpPr>
          <p:cNvPr id="4" name="文本框 3">
            <a:extLst>
              <a:ext uri="{FF2B5EF4-FFF2-40B4-BE49-F238E27FC236}">
                <a16:creationId xmlns:a16="http://schemas.microsoft.com/office/drawing/2014/main" id="{0A360A95-BF57-4EC9-A144-954F9212AF1B}"/>
              </a:ext>
            </a:extLst>
          </p:cNvPr>
          <p:cNvSpPr txBox="1"/>
          <p:nvPr/>
        </p:nvSpPr>
        <p:spPr>
          <a:xfrm>
            <a:off x="4193842" y="2016138"/>
            <a:ext cx="1980029" cy="307777"/>
          </a:xfrm>
          <a:prstGeom prst="rect">
            <a:avLst/>
          </a:prstGeom>
          <a:noFill/>
        </p:spPr>
        <p:txBody>
          <a:bodyPr wrap="none" rtlCol="0">
            <a:spAutoFit/>
          </a:bodyPr>
          <a:lstStyle/>
          <a:p>
            <a:r>
              <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个人电脑平台测试结果</a:t>
            </a:r>
          </a:p>
        </p:txBody>
      </p:sp>
      <p:graphicFrame>
        <p:nvGraphicFramePr>
          <p:cNvPr id="5" name="表格 4">
            <a:extLst>
              <a:ext uri="{FF2B5EF4-FFF2-40B4-BE49-F238E27FC236}">
                <a16:creationId xmlns:a16="http://schemas.microsoft.com/office/drawing/2014/main" id="{EC99ED0B-0B9F-4696-B1BA-81C1538334CD}"/>
              </a:ext>
            </a:extLst>
          </p:cNvPr>
          <p:cNvGraphicFramePr>
            <a:graphicFrameLocks noGrp="1"/>
          </p:cNvGraphicFramePr>
          <p:nvPr>
            <p:extLst>
              <p:ext uri="{D42A27DB-BD31-4B8C-83A1-F6EECF244321}">
                <p14:modId xmlns:p14="http://schemas.microsoft.com/office/powerpoint/2010/main" val="1335985703"/>
              </p:ext>
            </p:extLst>
          </p:nvPr>
        </p:nvGraphicFramePr>
        <p:xfrm>
          <a:off x="1894122" y="3874368"/>
          <a:ext cx="8565901" cy="1066800"/>
        </p:xfrm>
        <a:graphic>
          <a:graphicData uri="http://schemas.openxmlformats.org/drawingml/2006/table">
            <a:tbl>
              <a:tblPr>
                <a:tableStyleId>{073A0DAA-6AF3-43AB-8588-CEC1D06C72B9}</a:tableStyleId>
              </a:tblPr>
              <a:tblGrid>
                <a:gridCol w="1382005">
                  <a:extLst>
                    <a:ext uri="{9D8B030D-6E8A-4147-A177-3AD203B41FA5}">
                      <a16:colId xmlns:a16="http://schemas.microsoft.com/office/drawing/2014/main" val="1462395566"/>
                    </a:ext>
                  </a:extLst>
                </a:gridCol>
                <a:gridCol w="2486246">
                  <a:extLst>
                    <a:ext uri="{9D8B030D-6E8A-4147-A177-3AD203B41FA5}">
                      <a16:colId xmlns:a16="http://schemas.microsoft.com/office/drawing/2014/main" val="2769188038"/>
                    </a:ext>
                  </a:extLst>
                </a:gridCol>
                <a:gridCol w="2625616">
                  <a:extLst>
                    <a:ext uri="{9D8B030D-6E8A-4147-A177-3AD203B41FA5}">
                      <a16:colId xmlns:a16="http://schemas.microsoft.com/office/drawing/2014/main" val="424527401"/>
                    </a:ext>
                  </a:extLst>
                </a:gridCol>
                <a:gridCol w="2072034">
                  <a:extLst>
                    <a:ext uri="{9D8B030D-6E8A-4147-A177-3AD203B41FA5}">
                      <a16:colId xmlns:a16="http://schemas.microsoft.com/office/drawing/2014/main" val="3717417166"/>
                    </a:ext>
                  </a:extLst>
                </a:gridCol>
              </a:tblGrid>
              <a:tr h="0">
                <a:tc>
                  <a:txBody>
                    <a:bodyPr/>
                    <a:lstStyle/>
                    <a:p>
                      <a:pPr indent="266700" algn="l">
                        <a:spcAft>
                          <a:spcPts val="600"/>
                        </a:spcAft>
                      </a:pPr>
                      <a:r>
                        <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软件平台</a:t>
                      </a:r>
                    </a:p>
                  </a:txBody>
                  <a:tcPr marL="68580" marR="68580" marT="0" marB="0" anchor="ctr">
                    <a:noFill/>
                  </a:tcPr>
                </a:tc>
                <a:tc>
                  <a:txBody>
                    <a:bodyPr/>
                    <a:lstStyle/>
                    <a:p>
                      <a:pPr indent="266700" algn="ctr">
                        <a:spcAft>
                          <a:spcPts val="600"/>
                        </a:spcAft>
                      </a:pPr>
                      <a:r>
                        <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模型加载时间（</a:t>
                      </a: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a:t>
                      </a:r>
                      <a:r>
                        <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a:txBody>
                  <a:tcPr marL="68580" marR="68580" marT="0" marB="0" anchor="ctr">
                    <a:noFill/>
                  </a:tcPr>
                </a:tc>
                <a:tc>
                  <a:txBody>
                    <a:bodyPr/>
                    <a:lstStyle/>
                    <a:p>
                      <a:pPr indent="266700" algn="ctr">
                        <a:spcAft>
                          <a:spcPts val="600"/>
                        </a:spcAft>
                      </a:pPr>
                      <a:r>
                        <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内存占用（</a:t>
                      </a: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MB</a:t>
                      </a:r>
                      <a:r>
                        <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a:txBody>
                  <a:tcPr marL="68580" marR="68580" marT="0" marB="0" anchor="ctr">
                    <a:noFill/>
                  </a:tcPr>
                </a:tc>
                <a:tc>
                  <a:txBody>
                    <a:bodyPr/>
                    <a:lstStyle/>
                    <a:p>
                      <a:pPr indent="266700" algn="ctr">
                        <a:spcAft>
                          <a:spcPts val="600"/>
                        </a:spcAft>
                      </a:pPr>
                      <a:r>
                        <a:rPr lang="zh-CN" sz="14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渲染帧数（</a:t>
                      </a:r>
                      <a:r>
                        <a:rPr lang="en-US" sz="14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FPS</a:t>
                      </a:r>
                      <a:r>
                        <a:rPr lang="zh-CN" sz="14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a:txBody>
                  <a:tcPr marL="68580" marR="68580" marT="0" marB="0" anchor="ctr">
                    <a:noFill/>
                  </a:tcPr>
                </a:tc>
                <a:extLst>
                  <a:ext uri="{0D108BD9-81ED-4DB2-BD59-A6C34878D82A}">
                    <a16:rowId xmlns:a16="http://schemas.microsoft.com/office/drawing/2014/main" val="1233746896"/>
                  </a:ext>
                </a:extLst>
              </a:tr>
              <a:tr h="164465">
                <a:tc>
                  <a:txBody>
                    <a:bodyPr/>
                    <a:lstStyle/>
                    <a:p>
                      <a:pPr indent="266700" algn="l">
                        <a:spcAft>
                          <a:spcPts val="600"/>
                        </a:spcAft>
                      </a:pP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A360</a:t>
                      </a:r>
                      <a:endPar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5.36</a:t>
                      </a:r>
                      <a:endPar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568</a:t>
                      </a:r>
                      <a:endPar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54</a:t>
                      </a:r>
                      <a:endPar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extLst>
                  <a:ext uri="{0D108BD9-81ED-4DB2-BD59-A6C34878D82A}">
                    <a16:rowId xmlns:a16="http://schemas.microsoft.com/office/drawing/2014/main" val="1023290807"/>
                  </a:ext>
                </a:extLst>
              </a:tr>
              <a:tr h="0">
                <a:tc>
                  <a:txBody>
                    <a:bodyPr/>
                    <a:lstStyle/>
                    <a:p>
                      <a:pPr indent="266700" algn="l">
                        <a:spcAft>
                          <a:spcPts val="600"/>
                        </a:spcAft>
                      </a:pPr>
                      <a:r>
                        <a:rPr lang="en-US" sz="14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BIMBox</a:t>
                      </a:r>
                      <a:endParaRPr lang="zh-CN" sz="14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10.3</a:t>
                      </a:r>
                      <a:endPar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990</a:t>
                      </a:r>
                      <a:endPar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a:t>
                      </a:r>
                      <a:endPar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extLst>
                  <a:ext uri="{0D108BD9-81ED-4DB2-BD59-A6C34878D82A}">
                    <a16:rowId xmlns:a16="http://schemas.microsoft.com/office/drawing/2014/main" val="3932725519"/>
                  </a:ext>
                </a:extLst>
              </a:tr>
              <a:tr h="41910">
                <a:tc>
                  <a:txBody>
                    <a:bodyPr/>
                    <a:lstStyle/>
                    <a:p>
                      <a:pPr indent="266700" algn="l">
                        <a:spcAft>
                          <a:spcPts val="600"/>
                        </a:spcAft>
                      </a:pPr>
                      <a:r>
                        <a:rPr lang="zh-CN" sz="14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大象云</a:t>
                      </a:r>
                      <a:r>
                        <a:rPr lang="en-US" sz="14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VPM</a:t>
                      </a:r>
                      <a:endParaRPr lang="zh-CN" sz="14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22.57</a:t>
                      </a:r>
                      <a:endParaRPr lang="zh-CN" sz="14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700</a:t>
                      </a:r>
                      <a:endPar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a:t>
                      </a:r>
                      <a:endPar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extLst>
                  <a:ext uri="{0D108BD9-81ED-4DB2-BD59-A6C34878D82A}">
                    <a16:rowId xmlns:a16="http://schemas.microsoft.com/office/drawing/2014/main" val="2235466995"/>
                  </a:ext>
                </a:extLst>
              </a:tr>
              <a:tr h="0">
                <a:tc>
                  <a:txBody>
                    <a:bodyPr/>
                    <a:lstStyle/>
                    <a:p>
                      <a:pPr indent="266700" algn="l">
                        <a:spcAft>
                          <a:spcPts val="600"/>
                        </a:spcAft>
                      </a:pPr>
                      <a:r>
                        <a:rPr lang="zh-CN" sz="1400" b="1"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本</a:t>
                      </a:r>
                      <a:r>
                        <a:rPr lang="zh-CN" altLang="en-US" sz="1400" b="1"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文</a:t>
                      </a:r>
                      <a:r>
                        <a:rPr lang="zh-CN" sz="1400" b="1"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系统</a:t>
                      </a:r>
                    </a:p>
                  </a:txBody>
                  <a:tcPr marL="68580" marR="68580" marT="0" marB="0" anchor="ctr">
                    <a:noFill/>
                  </a:tcPr>
                </a:tc>
                <a:tc>
                  <a:txBody>
                    <a:bodyPr/>
                    <a:lstStyle/>
                    <a:p>
                      <a:pPr indent="266700" algn="ctr">
                        <a:spcAft>
                          <a:spcPts val="600"/>
                        </a:spcAft>
                      </a:pPr>
                      <a:r>
                        <a:rPr lang="en-US" sz="1400" b="1"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4.42</a:t>
                      </a:r>
                      <a:endParaRPr lang="zh-CN" sz="1400" b="1"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410</a:t>
                      </a:r>
                      <a:endParaRPr lang="zh-CN" sz="1400" b="1"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60</a:t>
                      </a:r>
                      <a:endParaRPr lang="zh-CN" sz="1400" b="1"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extLst>
                  <a:ext uri="{0D108BD9-81ED-4DB2-BD59-A6C34878D82A}">
                    <a16:rowId xmlns:a16="http://schemas.microsoft.com/office/drawing/2014/main" val="1026074990"/>
                  </a:ext>
                </a:extLst>
              </a:tr>
            </a:tbl>
          </a:graphicData>
        </a:graphic>
      </p:graphicFrame>
      <p:sp>
        <p:nvSpPr>
          <p:cNvPr id="6" name="文本框 5">
            <a:extLst>
              <a:ext uri="{FF2B5EF4-FFF2-40B4-BE49-F238E27FC236}">
                <a16:creationId xmlns:a16="http://schemas.microsoft.com/office/drawing/2014/main" id="{C9DB2599-B94C-4FC0-9928-1D70E29D207E}"/>
              </a:ext>
            </a:extLst>
          </p:cNvPr>
          <p:cNvSpPr txBox="1"/>
          <p:nvPr/>
        </p:nvSpPr>
        <p:spPr>
          <a:xfrm>
            <a:off x="5389041" y="3496464"/>
            <a:ext cx="1569660" cy="307777"/>
          </a:xfrm>
          <a:prstGeom prst="rect">
            <a:avLst/>
          </a:prstGeom>
          <a:noFill/>
        </p:spPr>
        <p:txBody>
          <a:bodyPr wrap="none" rtlCol="0">
            <a:spAutoFit/>
          </a:bodyPr>
          <a:lstStyle/>
          <a:p>
            <a:r>
              <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iOS</a:t>
            </a:r>
            <a:r>
              <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平台测试结果</a:t>
            </a:r>
          </a:p>
        </p:txBody>
      </p:sp>
      <p:graphicFrame>
        <p:nvGraphicFramePr>
          <p:cNvPr id="7" name="表格 6">
            <a:extLst>
              <a:ext uri="{FF2B5EF4-FFF2-40B4-BE49-F238E27FC236}">
                <a16:creationId xmlns:a16="http://schemas.microsoft.com/office/drawing/2014/main" id="{A40637A9-22A6-40C1-A9AE-E842159806EE}"/>
              </a:ext>
            </a:extLst>
          </p:cNvPr>
          <p:cNvGraphicFramePr>
            <a:graphicFrameLocks noGrp="1"/>
          </p:cNvGraphicFramePr>
          <p:nvPr>
            <p:extLst>
              <p:ext uri="{D42A27DB-BD31-4B8C-83A1-F6EECF244321}">
                <p14:modId xmlns:p14="http://schemas.microsoft.com/office/powerpoint/2010/main" val="3168890574"/>
              </p:ext>
            </p:extLst>
          </p:nvPr>
        </p:nvGraphicFramePr>
        <p:xfrm>
          <a:off x="3143672" y="5394920"/>
          <a:ext cx="8565902" cy="1066800"/>
        </p:xfrm>
        <a:graphic>
          <a:graphicData uri="http://schemas.openxmlformats.org/drawingml/2006/table">
            <a:tbl>
              <a:tblPr>
                <a:tableStyleId>{073A0DAA-6AF3-43AB-8588-CEC1D06C72B9}</a:tableStyleId>
              </a:tblPr>
              <a:tblGrid>
                <a:gridCol w="1382006">
                  <a:extLst>
                    <a:ext uri="{9D8B030D-6E8A-4147-A177-3AD203B41FA5}">
                      <a16:colId xmlns:a16="http://schemas.microsoft.com/office/drawing/2014/main" val="2616616023"/>
                    </a:ext>
                  </a:extLst>
                </a:gridCol>
                <a:gridCol w="2486246">
                  <a:extLst>
                    <a:ext uri="{9D8B030D-6E8A-4147-A177-3AD203B41FA5}">
                      <a16:colId xmlns:a16="http://schemas.microsoft.com/office/drawing/2014/main" val="3454786061"/>
                    </a:ext>
                  </a:extLst>
                </a:gridCol>
                <a:gridCol w="2625616">
                  <a:extLst>
                    <a:ext uri="{9D8B030D-6E8A-4147-A177-3AD203B41FA5}">
                      <a16:colId xmlns:a16="http://schemas.microsoft.com/office/drawing/2014/main" val="1025195884"/>
                    </a:ext>
                  </a:extLst>
                </a:gridCol>
                <a:gridCol w="2072034">
                  <a:extLst>
                    <a:ext uri="{9D8B030D-6E8A-4147-A177-3AD203B41FA5}">
                      <a16:colId xmlns:a16="http://schemas.microsoft.com/office/drawing/2014/main" val="2090020680"/>
                    </a:ext>
                  </a:extLst>
                </a:gridCol>
              </a:tblGrid>
              <a:tr h="0">
                <a:tc>
                  <a:txBody>
                    <a:bodyPr/>
                    <a:lstStyle/>
                    <a:p>
                      <a:pPr indent="266700" algn="l">
                        <a:spcAft>
                          <a:spcPts val="600"/>
                        </a:spcAft>
                      </a:pPr>
                      <a:r>
                        <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软件平台</a:t>
                      </a:r>
                    </a:p>
                  </a:txBody>
                  <a:tcPr marL="68580" marR="68580" marT="0" marB="0" anchor="ctr">
                    <a:noFill/>
                  </a:tcPr>
                </a:tc>
                <a:tc>
                  <a:txBody>
                    <a:bodyPr/>
                    <a:lstStyle/>
                    <a:p>
                      <a:pPr indent="266700" algn="ctr">
                        <a:spcAft>
                          <a:spcPts val="600"/>
                        </a:spcAft>
                      </a:pPr>
                      <a:r>
                        <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模型加载时间（</a:t>
                      </a: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a:t>
                      </a:r>
                      <a:r>
                        <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a:txBody>
                  <a:tcPr marL="68580" marR="68580" marT="0" marB="0" anchor="ctr">
                    <a:noFill/>
                  </a:tcPr>
                </a:tc>
                <a:tc>
                  <a:txBody>
                    <a:bodyPr/>
                    <a:lstStyle/>
                    <a:p>
                      <a:pPr indent="266700" algn="ctr">
                        <a:spcAft>
                          <a:spcPts val="600"/>
                        </a:spcAft>
                      </a:pPr>
                      <a:r>
                        <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内存占用（</a:t>
                      </a: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MB</a:t>
                      </a:r>
                      <a:r>
                        <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a:txBody>
                  <a:tcPr marL="68580" marR="68580" marT="0" marB="0" anchor="ctr">
                    <a:noFill/>
                  </a:tcPr>
                </a:tc>
                <a:tc>
                  <a:txBody>
                    <a:bodyPr/>
                    <a:lstStyle/>
                    <a:p>
                      <a:pPr indent="266700" algn="ctr">
                        <a:spcAft>
                          <a:spcPts val="600"/>
                        </a:spcAft>
                      </a:pPr>
                      <a:r>
                        <a:rPr lang="zh-CN" sz="14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渲染帧数（</a:t>
                      </a:r>
                      <a:r>
                        <a:rPr lang="en-US" sz="14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FPS</a:t>
                      </a:r>
                      <a:r>
                        <a:rPr lang="zh-CN" sz="14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a:txBody>
                  <a:tcPr marL="68580" marR="68580" marT="0" marB="0" anchor="ctr">
                    <a:noFill/>
                  </a:tcPr>
                </a:tc>
                <a:extLst>
                  <a:ext uri="{0D108BD9-81ED-4DB2-BD59-A6C34878D82A}">
                    <a16:rowId xmlns:a16="http://schemas.microsoft.com/office/drawing/2014/main" val="3096340498"/>
                  </a:ext>
                </a:extLst>
              </a:tr>
              <a:tr h="164465">
                <a:tc>
                  <a:txBody>
                    <a:bodyPr/>
                    <a:lstStyle/>
                    <a:p>
                      <a:pPr indent="266700" algn="l">
                        <a:spcAft>
                          <a:spcPts val="600"/>
                        </a:spcAft>
                      </a:pP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A360</a:t>
                      </a:r>
                      <a:endPar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21.01</a:t>
                      </a:r>
                      <a:endPar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623</a:t>
                      </a:r>
                      <a:endPar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25</a:t>
                      </a:r>
                      <a:endParaRPr lang="zh-CN" sz="14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extLst>
                  <a:ext uri="{0D108BD9-81ED-4DB2-BD59-A6C34878D82A}">
                    <a16:rowId xmlns:a16="http://schemas.microsoft.com/office/drawing/2014/main" val="743512725"/>
                  </a:ext>
                </a:extLst>
              </a:tr>
              <a:tr h="0">
                <a:tc>
                  <a:txBody>
                    <a:bodyPr/>
                    <a:lstStyle/>
                    <a:p>
                      <a:pPr indent="266700" algn="l">
                        <a:spcAft>
                          <a:spcPts val="600"/>
                        </a:spcAft>
                      </a:pPr>
                      <a:r>
                        <a:rPr lang="en-US" sz="14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BIMBox</a:t>
                      </a:r>
                      <a:endParaRPr lang="zh-CN" sz="14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32.5</a:t>
                      </a:r>
                      <a:endPar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1126</a:t>
                      </a:r>
                      <a:endPar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a:t>
                      </a:r>
                      <a:endPar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extLst>
                  <a:ext uri="{0D108BD9-81ED-4DB2-BD59-A6C34878D82A}">
                    <a16:rowId xmlns:a16="http://schemas.microsoft.com/office/drawing/2014/main" val="749015170"/>
                  </a:ext>
                </a:extLst>
              </a:tr>
              <a:tr h="41910">
                <a:tc>
                  <a:txBody>
                    <a:bodyPr/>
                    <a:lstStyle/>
                    <a:p>
                      <a:pPr indent="266700" algn="l">
                        <a:spcAft>
                          <a:spcPts val="600"/>
                        </a:spcAft>
                      </a:pPr>
                      <a:r>
                        <a:rPr lang="zh-CN" sz="14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大象云</a:t>
                      </a:r>
                      <a:r>
                        <a:rPr lang="en-US" sz="14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VPM</a:t>
                      </a:r>
                      <a:endParaRPr lang="zh-CN" sz="14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30.9</a:t>
                      </a:r>
                      <a:endPar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875</a:t>
                      </a:r>
                      <a:endPar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10</a:t>
                      </a:r>
                      <a:endPar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extLst>
                  <a:ext uri="{0D108BD9-81ED-4DB2-BD59-A6C34878D82A}">
                    <a16:rowId xmlns:a16="http://schemas.microsoft.com/office/drawing/2014/main" val="1535018813"/>
                  </a:ext>
                </a:extLst>
              </a:tr>
              <a:tr h="0">
                <a:tc>
                  <a:txBody>
                    <a:bodyPr/>
                    <a:lstStyle/>
                    <a:p>
                      <a:pPr indent="266700" algn="l">
                        <a:spcAft>
                          <a:spcPts val="600"/>
                        </a:spcAft>
                      </a:pPr>
                      <a:r>
                        <a:rPr lang="zh-CN" sz="1400" b="1"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本</a:t>
                      </a:r>
                      <a:r>
                        <a:rPr lang="zh-CN" altLang="en-US" sz="1400" b="1"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文</a:t>
                      </a:r>
                      <a:r>
                        <a:rPr lang="zh-CN" sz="1400" b="1"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系统</a:t>
                      </a:r>
                    </a:p>
                  </a:txBody>
                  <a:tcPr marL="68580" marR="68580" marT="0" marB="0" anchor="ctr">
                    <a:noFill/>
                  </a:tcPr>
                </a:tc>
                <a:tc>
                  <a:txBody>
                    <a:bodyPr/>
                    <a:lstStyle/>
                    <a:p>
                      <a:pPr indent="266700" algn="ctr">
                        <a:spcAft>
                          <a:spcPts val="600"/>
                        </a:spcAft>
                      </a:pPr>
                      <a:r>
                        <a:rPr lang="en-US" sz="1400" b="1"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3.85</a:t>
                      </a:r>
                      <a:endParaRPr lang="zh-CN" sz="1400" b="1"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592 </a:t>
                      </a:r>
                      <a:endParaRPr lang="zh-CN" sz="1400" b="1"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54</a:t>
                      </a:r>
                      <a:endParaRPr lang="zh-CN" sz="1400" b="1"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extLst>
                  <a:ext uri="{0D108BD9-81ED-4DB2-BD59-A6C34878D82A}">
                    <a16:rowId xmlns:a16="http://schemas.microsoft.com/office/drawing/2014/main" val="1916919248"/>
                  </a:ext>
                </a:extLst>
              </a:tr>
            </a:tbl>
          </a:graphicData>
        </a:graphic>
      </p:graphicFrame>
      <p:sp>
        <p:nvSpPr>
          <p:cNvPr id="8" name="文本框 7">
            <a:extLst>
              <a:ext uri="{FF2B5EF4-FFF2-40B4-BE49-F238E27FC236}">
                <a16:creationId xmlns:a16="http://schemas.microsoft.com/office/drawing/2014/main" id="{8F5FF426-70BC-427C-A1EC-C6C3F337390A}"/>
              </a:ext>
            </a:extLst>
          </p:cNvPr>
          <p:cNvSpPr txBox="1"/>
          <p:nvPr/>
        </p:nvSpPr>
        <p:spPr>
          <a:xfrm>
            <a:off x="6806603" y="5035067"/>
            <a:ext cx="1620957" cy="307777"/>
          </a:xfrm>
          <a:prstGeom prst="rect">
            <a:avLst/>
          </a:prstGeom>
          <a:noFill/>
        </p:spPr>
        <p:txBody>
          <a:bodyPr wrap="none" rtlCol="0">
            <a:spAutoFit/>
          </a:bodyPr>
          <a:lstStyle/>
          <a:p>
            <a:r>
              <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安卓平台测试结果</a:t>
            </a:r>
          </a:p>
        </p:txBody>
      </p:sp>
      <p:sp>
        <p:nvSpPr>
          <p:cNvPr id="9" name="矩形 8">
            <a:extLst>
              <a:ext uri="{FF2B5EF4-FFF2-40B4-BE49-F238E27FC236}">
                <a16:creationId xmlns:a16="http://schemas.microsoft.com/office/drawing/2014/main" id="{80CC617E-DE5A-4509-9553-142377647CC4}"/>
              </a:ext>
            </a:extLst>
          </p:cNvPr>
          <p:cNvSpPr/>
          <p:nvPr/>
        </p:nvSpPr>
        <p:spPr>
          <a:xfrm>
            <a:off x="680321" y="3874367"/>
            <a:ext cx="1023191" cy="1066799"/>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A125B5DC-3C35-49EB-9D38-0B83A095C2A6}"/>
              </a:ext>
            </a:extLst>
          </p:cNvPr>
          <p:cNvSpPr/>
          <p:nvPr/>
        </p:nvSpPr>
        <p:spPr>
          <a:xfrm>
            <a:off x="680321" y="5382716"/>
            <a:ext cx="2247327" cy="1066798"/>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0FDBF42-EF70-46EE-94C9-CB7FCD985AE1}"/>
              </a:ext>
            </a:extLst>
          </p:cNvPr>
          <p:cNvSpPr/>
          <p:nvPr/>
        </p:nvSpPr>
        <p:spPr>
          <a:xfrm>
            <a:off x="9336360" y="2381630"/>
            <a:ext cx="2373214" cy="10668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3F4C569E-6D65-47D6-8DF1-9C94B53E68D2}"/>
              </a:ext>
            </a:extLst>
          </p:cNvPr>
          <p:cNvSpPr/>
          <p:nvPr/>
        </p:nvSpPr>
        <p:spPr>
          <a:xfrm>
            <a:off x="10641555" y="3874368"/>
            <a:ext cx="1023191" cy="1066798"/>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01806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535F8-976D-45B9-954F-89D4A9092E6F}"/>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大型</a:t>
            </a:r>
            <a:r>
              <a:rPr lang="en-US" altLang="zh-CN" b="1" dirty="0">
                <a:latin typeface="微软雅黑" panose="020B0503020204020204" pitchFamily="34" charset="-122"/>
                <a:ea typeface="微软雅黑" panose="020B0503020204020204" pitchFamily="34" charset="-122"/>
              </a:rPr>
              <a:t>BIM</a:t>
            </a:r>
            <a:r>
              <a:rPr lang="zh-CN" altLang="en-US" b="1" dirty="0">
                <a:latin typeface="微软雅黑" panose="020B0503020204020204" pitchFamily="34" charset="-122"/>
                <a:ea typeface="微软雅黑" panose="020B0503020204020204" pitchFamily="34" charset="-122"/>
              </a:rPr>
              <a:t>建筑模型轻量化前后能效对比（</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a:t>
            </a:r>
          </a:p>
        </p:txBody>
      </p:sp>
      <p:sp>
        <p:nvSpPr>
          <p:cNvPr id="3" name="文本框 2">
            <a:extLst>
              <a:ext uri="{FF2B5EF4-FFF2-40B4-BE49-F238E27FC236}">
                <a16:creationId xmlns:a16="http://schemas.microsoft.com/office/drawing/2014/main" id="{C4643ECD-16D9-4406-8216-1381A6CDB66B}"/>
              </a:ext>
            </a:extLst>
          </p:cNvPr>
          <p:cNvSpPr txBox="1"/>
          <p:nvPr/>
        </p:nvSpPr>
        <p:spPr>
          <a:xfrm>
            <a:off x="676576" y="1988840"/>
            <a:ext cx="7305205" cy="400110"/>
          </a:xfrm>
          <a:prstGeom prst="rect">
            <a:avLst/>
          </a:prstGeom>
          <a:noFill/>
        </p:spPr>
        <p:txBody>
          <a:bodyPr wrap="none" rtlCol="0">
            <a:spAutoFit/>
          </a:bodyP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性能测试：选用完全轻量化之后的二进制</a:t>
            </a:r>
            <a:r>
              <a:rPr lang="en-US" altLang="zh-CN" sz="2000" b="1" dirty="0" err="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glTF</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格式，即</a:t>
            </a:r>
            <a:r>
              <a:rPr lang="en-US" altLang="zh-CN" sz="2000" b="1" dirty="0" err="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glb</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格式</a:t>
            </a:r>
          </a:p>
        </p:txBody>
      </p:sp>
      <p:graphicFrame>
        <p:nvGraphicFramePr>
          <p:cNvPr id="4" name="表格 3">
            <a:extLst>
              <a:ext uri="{FF2B5EF4-FFF2-40B4-BE49-F238E27FC236}">
                <a16:creationId xmlns:a16="http://schemas.microsoft.com/office/drawing/2014/main" id="{5B615899-9D2A-4895-A174-865042046E86}"/>
              </a:ext>
            </a:extLst>
          </p:cNvPr>
          <p:cNvGraphicFramePr>
            <a:graphicFrameLocks noGrp="1"/>
          </p:cNvGraphicFramePr>
          <p:nvPr>
            <p:extLst>
              <p:ext uri="{D42A27DB-BD31-4B8C-83A1-F6EECF244321}">
                <p14:modId xmlns:p14="http://schemas.microsoft.com/office/powerpoint/2010/main" val="1810410011"/>
              </p:ext>
            </p:extLst>
          </p:nvPr>
        </p:nvGraphicFramePr>
        <p:xfrm>
          <a:off x="1559496" y="4797152"/>
          <a:ext cx="9217023" cy="1336212"/>
        </p:xfrm>
        <a:graphic>
          <a:graphicData uri="http://schemas.openxmlformats.org/drawingml/2006/table">
            <a:tbl>
              <a:tblPr>
                <a:tableStyleId>{5C22544A-7EE6-4342-B048-85BDC9FD1C3A}</a:tableStyleId>
              </a:tblPr>
              <a:tblGrid>
                <a:gridCol w="1487056">
                  <a:extLst>
                    <a:ext uri="{9D8B030D-6E8A-4147-A177-3AD203B41FA5}">
                      <a16:colId xmlns:a16="http://schemas.microsoft.com/office/drawing/2014/main" val="4256560463"/>
                    </a:ext>
                  </a:extLst>
                </a:gridCol>
                <a:gridCol w="2675234">
                  <a:extLst>
                    <a:ext uri="{9D8B030D-6E8A-4147-A177-3AD203B41FA5}">
                      <a16:colId xmlns:a16="http://schemas.microsoft.com/office/drawing/2014/main" val="263350494"/>
                    </a:ext>
                  </a:extLst>
                </a:gridCol>
                <a:gridCol w="2825197">
                  <a:extLst>
                    <a:ext uri="{9D8B030D-6E8A-4147-A177-3AD203B41FA5}">
                      <a16:colId xmlns:a16="http://schemas.microsoft.com/office/drawing/2014/main" val="4147029408"/>
                    </a:ext>
                  </a:extLst>
                </a:gridCol>
                <a:gridCol w="2229536">
                  <a:extLst>
                    <a:ext uri="{9D8B030D-6E8A-4147-A177-3AD203B41FA5}">
                      <a16:colId xmlns:a16="http://schemas.microsoft.com/office/drawing/2014/main" val="2933310255"/>
                    </a:ext>
                  </a:extLst>
                </a:gridCol>
              </a:tblGrid>
              <a:tr h="334053">
                <a:tc>
                  <a:txBody>
                    <a:bodyPr/>
                    <a:lstStyle/>
                    <a:p>
                      <a:pPr indent="266700" algn="l">
                        <a:spcAft>
                          <a:spcPts val="600"/>
                        </a:spcAft>
                      </a:pPr>
                      <a:r>
                        <a:rPr lang="zh-CN"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测试平台</a:t>
                      </a:r>
                    </a:p>
                  </a:txBody>
                  <a:tcPr marL="68580" marR="68580" marT="0" marB="0" anchor="ctr">
                    <a:noFill/>
                  </a:tcPr>
                </a:tc>
                <a:tc>
                  <a:txBody>
                    <a:bodyPr/>
                    <a:lstStyle/>
                    <a:p>
                      <a:pPr indent="266700" algn="ctr">
                        <a:spcAft>
                          <a:spcPts val="600"/>
                        </a:spcAft>
                      </a:pPr>
                      <a:r>
                        <a:rPr lang="zh-CN"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模型加载时间（</a:t>
                      </a:r>
                      <a:r>
                        <a:rPr lang="en-US"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a:t>
                      </a:r>
                      <a:r>
                        <a:rPr lang="zh-CN"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a:txBody>
                  <a:tcPr marL="68580" marR="68580" marT="0" marB="0" anchor="ctr">
                    <a:noFill/>
                  </a:tcPr>
                </a:tc>
                <a:tc>
                  <a:txBody>
                    <a:bodyPr/>
                    <a:lstStyle/>
                    <a:p>
                      <a:pPr indent="266700" algn="ctr">
                        <a:spcAft>
                          <a:spcPts val="600"/>
                        </a:spcAft>
                      </a:pPr>
                      <a:r>
                        <a:rPr lang="zh-CN"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内存占用（</a:t>
                      </a:r>
                      <a:r>
                        <a:rPr lang="en-US"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MB</a:t>
                      </a:r>
                      <a:r>
                        <a:rPr lang="zh-CN"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a:txBody>
                  <a:tcPr marL="68580" marR="68580" marT="0" marB="0" anchor="ctr">
                    <a:noFill/>
                  </a:tcPr>
                </a:tc>
                <a:tc>
                  <a:txBody>
                    <a:bodyPr/>
                    <a:lstStyle/>
                    <a:p>
                      <a:pPr indent="266700" algn="ctr">
                        <a:spcAft>
                          <a:spcPts val="600"/>
                        </a:spcAft>
                      </a:pPr>
                      <a:r>
                        <a:rPr lang="zh-CN" sz="16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渲染帧数（</a:t>
                      </a:r>
                      <a:r>
                        <a:rPr lang="en-US" sz="16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FPS</a:t>
                      </a:r>
                      <a:r>
                        <a:rPr lang="zh-CN" sz="16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a:txBody>
                  <a:tcPr marL="68580" marR="68580" marT="0" marB="0" anchor="ctr">
                    <a:noFill/>
                  </a:tcPr>
                </a:tc>
                <a:extLst>
                  <a:ext uri="{0D108BD9-81ED-4DB2-BD59-A6C34878D82A}">
                    <a16:rowId xmlns:a16="http://schemas.microsoft.com/office/drawing/2014/main" val="3779375996"/>
                  </a:ext>
                </a:extLst>
              </a:tr>
              <a:tr h="334053">
                <a:tc>
                  <a:txBody>
                    <a:bodyPr/>
                    <a:lstStyle/>
                    <a:p>
                      <a:pPr indent="266700" algn="l">
                        <a:spcAft>
                          <a:spcPts val="600"/>
                        </a:spcAft>
                      </a:pPr>
                      <a:r>
                        <a:rPr lang="zh-CN" sz="16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电脑平台</a:t>
                      </a:r>
                    </a:p>
                  </a:txBody>
                  <a:tcPr marL="68580" marR="68580" marT="0" marB="0" anchor="ctr">
                    <a:noFill/>
                  </a:tcPr>
                </a:tc>
                <a:tc>
                  <a:txBody>
                    <a:bodyPr/>
                    <a:lstStyle/>
                    <a:p>
                      <a:pPr indent="266700" algn="ctr">
                        <a:spcAft>
                          <a:spcPts val="600"/>
                        </a:spcAft>
                      </a:pPr>
                      <a:r>
                        <a:rPr lang="en-US"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0.2</a:t>
                      </a:r>
                      <a:endParaRPr lang="zh-CN"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44</a:t>
                      </a:r>
                      <a:endParaRPr lang="zh-CN"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60</a:t>
                      </a:r>
                      <a:endParaRPr lang="zh-CN"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extLst>
                  <a:ext uri="{0D108BD9-81ED-4DB2-BD59-A6C34878D82A}">
                    <a16:rowId xmlns:a16="http://schemas.microsoft.com/office/drawing/2014/main" val="2101518961"/>
                  </a:ext>
                </a:extLst>
              </a:tr>
              <a:tr h="334053">
                <a:tc>
                  <a:txBody>
                    <a:bodyPr/>
                    <a:lstStyle/>
                    <a:p>
                      <a:pPr indent="266700" algn="l">
                        <a:spcAft>
                          <a:spcPts val="600"/>
                        </a:spcAft>
                      </a:pPr>
                      <a:r>
                        <a:rPr lang="en-US" sz="16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iOS</a:t>
                      </a:r>
                      <a:r>
                        <a:rPr lang="zh-CN" sz="16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平台</a:t>
                      </a:r>
                    </a:p>
                  </a:txBody>
                  <a:tcPr marL="68580" marR="68580" marT="0" marB="0" anchor="ctr">
                    <a:noFill/>
                  </a:tcPr>
                </a:tc>
                <a:tc>
                  <a:txBody>
                    <a:bodyPr/>
                    <a:lstStyle/>
                    <a:p>
                      <a:pPr indent="266700" algn="ctr">
                        <a:spcAft>
                          <a:spcPts val="600"/>
                        </a:spcAft>
                      </a:pPr>
                      <a:r>
                        <a:rPr lang="en-US" sz="16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0.5</a:t>
                      </a:r>
                      <a:endParaRPr lang="zh-CN" sz="16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6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77</a:t>
                      </a:r>
                      <a:endParaRPr lang="zh-CN" sz="16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60</a:t>
                      </a:r>
                      <a:endParaRPr lang="zh-CN"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extLst>
                  <a:ext uri="{0D108BD9-81ED-4DB2-BD59-A6C34878D82A}">
                    <a16:rowId xmlns:a16="http://schemas.microsoft.com/office/drawing/2014/main" val="4012205695"/>
                  </a:ext>
                </a:extLst>
              </a:tr>
              <a:tr h="334053">
                <a:tc>
                  <a:txBody>
                    <a:bodyPr/>
                    <a:lstStyle/>
                    <a:p>
                      <a:pPr indent="266700" algn="l">
                        <a:spcAft>
                          <a:spcPts val="600"/>
                        </a:spcAft>
                      </a:pPr>
                      <a:r>
                        <a:rPr lang="zh-CN" sz="16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安卓平台</a:t>
                      </a:r>
                    </a:p>
                  </a:txBody>
                  <a:tcPr marL="68580" marR="68580" marT="0" marB="0" anchor="ctr">
                    <a:noFill/>
                  </a:tcPr>
                </a:tc>
                <a:tc>
                  <a:txBody>
                    <a:bodyPr/>
                    <a:lstStyle/>
                    <a:p>
                      <a:pPr indent="266700" algn="ctr">
                        <a:spcAft>
                          <a:spcPts val="600"/>
                        </a:spcAft>
                      </a:pPr>
                      <a:r>
                        <a:rPr lang="en-US" sz="16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0.2</a:t>
                      </a:r>
                      <a:endParaRPr lang="zh-CN" sz="16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6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85</a:t>
                      </a:r>
                      <a:endParaRPr lang="zh-CN" sz="16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60</a:t>
                      </a:r>
                      <a:endParaRPr lang="zh-CN"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extLst>
                  <a:ext uri="{0D108BD9-81ED-4DB2-BD59-A6C34878D82A}">
                    <a16:rowId xmlns:a16="http://schemas.microsoft.com/office/drawing/2014/main" val="2720124423"/>
                  </a:ext>
                </a:extLst>
              </a:tr>
            </a:tbl>
          </a:graphicData>
        </a:graphic>
      </p:graphicFrame>
      <p:graphicFrame>
        <p:nvGraphicFramePr>
          <p:cNvPr id="6" name="表格 5">
            <a:extLst>
              <a:ext uri="{FF2B5EF4-FFF2-40B4-BE49-F238E27FC236}">
                <a16:creationId xmlns:a16="http://schemas.microsoft.com/office/drawing/2014/main" id="{9EE94C6B-3AC1-4A2B-8932-EBCF3A7E24FF}"/>
              </a:ext>
            </a:extLst>
          </p:cNvPr>
          <p:cNvGraphicFramePr>
            <a:graphicFrameLocks noGrp="1"/>
          </p:cNvGraphicFramePr>
          <p:nvPr>
            <p:extLst>
              <p:ext uri="{D42A27DB-BD31-4B8C-83A1-F6EECF244321}">
                <p14:modId xmlns:p14="http://schemas.microsoft.com/office/powerpoint/2010/main" val="559630498"/>
              </p:ext>
            </p:extLst>
          </p:nvPr>
        </p:nvGraphicFramePr>
        <p:xfrm>
          <a:off x="1559495" y="2818124"/>
          <a:ext cx="9217023" cy="1336212"/>
        </p:xfrm>
        <a:graphic>
          <a:graphicData uri="http://schemas.openxmlformats.org/drawingml/2006/table">
            <a:tbl>
              <a:tblPr>
                <a:tableStyleId>{5C22544A-7EE6-4342-B048-85BDC9FD1C3A}</a:tableStyleId>
              </a:tblPr>
              <a:tblGrid>
                <a:gridCol w="1487056">
                  <a:extLst>
                    <a:ext uri="{9D8B030D-6E8A-4147-A177-3AD203B41FA5}">
                      <a16:colId xmlns:a16="http://schemas.microsoft.com/office/drawing/2014/main" val="4256560463"/>
                    </a:ext>
                  </a:extLst>
                </a:gridCol>
                <a:gridCol w="2675234">
                  <a:extLst>
                    <a:ext uri="{9D8B030D-6E8A-4147-A177-3AD203B41FA5}">
                      <a16:colId xmlns:a16="http://schemas.microsoft.com/office/drawing/2014/main" val="263350494"/>
                    </a:ext>
                  </a:extLst>
                </a:gridCol>
                <a:gridCol w="2825197">
                  <a:extLst>
                    <a:ext uri="{9D8B030D-6E8A-4147-A177-3AD203B41FA5}">
                      <a16:colId xmlns:a16="http://schemas.microsoft.com/office/drawing/2014/main" val="4147029408"/>
                    </a:ext>
                  </a:extLst>
                </a:gridCol>
                <a:gridCol w="2229536">
                  <a:extLst>
                    <a:ext uri="{9D8B030D-6E8A-4147-A177-3AD203B41FA5}">
                      <a16:colId xmlns:a16="http://schemas.microsoft.com/office/drawing/2014/main" val="2933310255"/>
                    </a:ext>
                  </a:extLst>
                </a:gridCol>
              </a:tblGrid>
              <a:tr h="334053">
                <a:tc>
                  <a:txBody>
                    <a:bodyPr/>
                    <a:lstStyle/>
                    <a:p>
                      <a:pPr indent="266700" algn="l">
                        <a:spcAft>
                          <a:spcPts val="600"/>
                        </a:spcAft>
                      </a:pPr>
                      <a:r>
                        <a:rPr lang="zh-CN"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测试平台</a:t>
                      </a:r>
                    </a:p>
                  </a:txBody>
                  <a:tcPr marL="68580" marR="68580" marT="0" marB="0" anchor="ctr">
                    <a:noFill/>
                  </a:tcPr>
                </a:tc>
                <a:tc>
                  <a:txBody>
                    <a:bodyPr/>
                    <a:lstStyle/>
                    <a:p>
                      <a:pPr indent="266700" algn="ctr">
                        <a:spcAft>
                          <a:spcPts val="600"/>
                        </a:spcAft>
                      </a:pPr>
                      <a:r>
                        <a:rPr lang="zh-CN"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模型加载时间（</a:t>
                      </a:r>
                      <a:r>
                        <a:rPr lang="en-US"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a:t>
                      </a:r>
                      <a:r>
                        <a:rPr lang="zh-CN"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a:txBody>
                  <a:tcPr marL="68580" marR="68580" marT="0" marB="0" anchor="ctr">
                    <a:noFill/>
                  </a:tcPr>
                </a:tc>
                <a:tc>
                  <a:txBody>
                    <a:bodyPr/>
                    <a:lstStyle/>
                    <a:p>
                      <a:pPr indent="266700" algn="ctr">
                        <a:spcAft>
                          <a:spcPts val="600"/>
                        </a:spcAft>
                      </a:pPr>
                      <a:r>
                        <a:rPr lang="zh-CN"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内存占用（</a:t>
                      </a:r>
                      <a:r>
                        <a:rPr lang="en-US"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MB</a:t>
                      </a:r>
                      <a:r>
                        <a:rPr lang="zh-CN"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a:txBody>
                  <a:tcPr marL="68580" marR="68580" marT="0" marB="0" anchor="ctr">
                    <a:noFill/>
                  </a:tcPr>
                </a:tc>
                <a:tc>
                  <a:txBody>
                    <a:bodyPr/>
                    <a:lstStyle/>
                    <a:p>
                      <a:pPr indent="266700" algn="ctr">
                        <a:spcAft>
                          <a:spcPts val="600"/>
                        </a:spcAft>
                      </a:pPr>
                      <a:r>
                        <a:rPr lang="zh-CN" sz="16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渲染帧数（</a:t>
                      </a:r>
                      <a:r>
                        <a:rPr lang="en-US" sz="16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FPS</a:t>
                      </a:r>
                      <a:r>
                        <a:rPr lang="zh-CN" sz="16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a:txBody>
                  <a:tcPr marL="68580" marR="68580" marT="0" marB="0" anchor="ctr">
                    <a:noFill/>
                  </a:tcPr>
                </a:tc>
                <a:extLst>
                  <a:ext uri="{0D108BD9-81ED-4DB2-BD59-A6C34878D82A}">
                    <a16:rowId xmlns:a16="http://schemas.microsoft.com/office/drawing/2014/main" val="3779375996"/>
                  </a:ext>
                </a:extLst>
              </a:tr>
              <a:tr h="334053">
                <a:tc>
                  <a:txBody>
                    <a:bodyPr/>
                    <a:lstStyle/>
                    <a:p>
                      <a:pPr indent="266700" algn="l">
                        <a:spcAft>
                          <a:spcPts val="600"/>
                        </a:spcAft>
                      </a:pPr>
                      <a:r>
                        <a:rPr lang="zh-CN" sz="16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电脑平台</a:t>
                      </a:r>
                    </a:p>
                  </a:txBody>
                  <a:tcPr marL="68580" marR="68580" marT="0" marB="0" anchor="ctr">
                    <a:noFill/>
                  </a:tcPr>
                </a:tc>
                <a:tc>
                  <a:txBody>
                    <a:bodyPr/>
                    <a:lstStyle/>
                    <a:p>
                      <a:pPr indent="266700" algn="ctr">
                        <a:spcAft>
                          <a:spcPts val="600"/>
                        </a:spcAft>
                      </a:pPr>
                      <a:r>
                        <a:rPr lang="en-US" altLang="zh-CN"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zh-CN"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altLang="zh-CN"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650</a:t>
                      </a:r>
                      <a:endParaRPr lang="zh-CN"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altLang="zh-CN"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a:t>
                      </a:r>
                      <a:r>
                        <a:rPr lang="en-US"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a:t>
                      </a:r>
                      <a:endParaRPr lang="zh-CN"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extLst>
                  <a:ext uri="{0D108BD9-81ED-4DB2-BD59-A6C34878D82A}">
                    <a16:rowId xmlns:a16="http://schemas.microsoft.com/office/drawing/2014/main" val="2101518961"/>
                  </a:ext>
                </a:extLst>
              </a:tr>
              <a:tr h="334053">
                <a:tc>
                  <a:txBody>
                    <a:bodyPr/>
                    <a:lstStyle/>
                    <a:p>
                      <a:pPr indent="266700" algn="l">
                        <a:spcAft>
                          <a:spcPts val="600"/>
                        </a:spcAft>
                      </a:pPr>
                      <a:r>
                        <a:rPr lang="en-US" sz="16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iOS</a:t>
                      </a:r>
                      <a:r>
                        <a:rPr lang="zh-CN" sz="16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平台</a:t>
                      </a:r>
                    </a:p>
                  </a:txBody>
                  <a:tcPr marL="68580" marR="68580" marT="0" marB="0" anchor="ctr">
                    <a:noFill/>
                  </a:tcPr>
                </a:tc>
                <a:tc>
                  <a:txBody>
                    <a:bodyPr/>
                    <a:lstStyle/>
                    <a:p>
                      <a:pPr indent="266700" algn="ctr">
                        <a:spcAft>
                          <a:spcPts val="600"/>
                        </a:spcAft>
                      </a:pPr>
                      <a:r>
                        <a:rPr lang="en-US" altLang="zh-CN"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4.42</a:t>
                      </a:r>
                      <a:endParaRPr lang="zh-CN"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altLang="zh-CN"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410</a:t>
                      </a:r>
                      <a:endParaRPr lang="zh-CN"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60</a:t>
                      </a:r>
                      <a:endParaRPr lang="zh-CN"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extLst>
                  <a:ext uri="{0D108BD9-81ED-4DB2-BD59-A6C34878D82A}">
                    <a16:rowId xmlns:a16="http://schemas.microsoft.com/office/drawing/2014/main" val="4012205695"/>
                  </a:ext>
                </a:extLst>
              </a:tr>
              <a:tr h="334053">
                <a:tc>
                  <a:txBody>
                    <a:bodyPr/>
                    <a:lstStyle/>
                    <a:p>
                      <a:pPr indent="266700" algn="l">
                        <a:spcAft>
                          <a:spcPts val="600"/>
                        </a:spcAft>
                      </a:pPr>
                      <a:r>
                        <a:rPr lang="zh-CN" sz="16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安卓平台</a:t>
                      </a:r>
                    </a:p>
                  </a:txBody>
                  <a:tcPr marL="68580" marR="68580" marT="0" marB="0" anchor="ctr">
                    <a:noFill/>
                  </a:tcPr>
                </a:tc>
                <a:tc>
                  <a:txBody>
                    <a:bodyPr/>
                    <a:lstStyle/>
                    <a:p>
                      <a:pPr indent="266700" algn="ctr">
                        <a:spcAft>
                          <a:spcPts val="600"/>
                        </a:spcAft>
                      </a:pPr>
                      <a:r>
                        <a:rPr lang="en-US" altLang="zh-CN"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3.85</a:t>
                      </a:r>
                      <a:endParaRPr lang="zh-CN"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altLang="zh-CN"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592</a:t>
                      </a:r>
                      <a:endParaRPr lang="zh-CN"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altLang="zh-CN"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54</a:t>
                      </a:r>
                      <a:endParaRPr lang="zh-CN"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extLst>
                  <a:ext uri="{0D108BD9-81ED-4DB2-BD59-A6C34878D82A}">
                    <a16:rowId xmlns:a16="http://schemas.microsoft.com/office/drawing/2014/main" val="2720124423"/>
                  </a:ext>
                </a:extLst>
              </a:tr>
            </a:tbl>
          </a:graphicData>
        </a:graphic>
      </p:graphicFrame>
      <p:sp>
        <p:nvSpPr>
          <p:cNvPr id="7" name="文本框 6">
            <a:extLst>
              <a:ext uri="{FF2B5EF4-FFF2-40B4-BE49-F238E27FC236}">
                <a16:creationId xmlns:a16="http://schemas.microsoft.com/office/drawing/2014/main" id="{0E03301A-D7DB-4319-9F3D-B36411F1F768}"/>
              </a:ext>
            </a:extLst>
          </p:cNvPr>
          <p:cNvSpPr txBox="1"/>
          <p:nvPr/>
        </p:nvSpPr>
        <p:spPr>
          <a:xfrm>
            <a:off x="4850177" y="2404974"/>
            <a:ext cx="2775119" cy="338554"/>
          </a:xfrm>
          <a:prstGeom prst="rect">
            <a:avLst/>
          </a:prstGeom>
          <a:noFill/>
        </p:spPr>
        <p:txBody>
          <a:bodyPr wrap="none" rtlCol="0">
            <a:spAutoFit/>
          </a:bodyPr>
          <a:lstStyle/>
          <a:p>
            <a:r>
              <a:rPr lang="zh-CN" altLang="en-US"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非</a:t>
            </a:r>
            <a:r>
              <a:rPr lang="en-US" altLang="zh-CN" sz="1600" b="1" dirty="0" err="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glb</a:t>
            </a:r>
            <a:r>
              <a:rPr lang="zh-CN" altLang="en-US"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模型版本效能测试结果</a:t>
            </a:r>
          </a:p>
        </p:txBody>
      </p:sp>
      <p:sp>
        <p:nvSpPr>
          <p:cNvPr id="8" name="文本框 7">
            <a:extLst>
              <a:ext uri="{FF2B5EF4-FFF2-40B4-BE49-F238E27FC236}">
                <a16:creationId xmlns:a16="http://schemas.microsoft.com/office/drawing/2014/main" id="{A28B130E-6727-499E-B158-F64279D6596A}"/>
              </a:ext>
            </a:extLst>
          </p:cNvPr>
          <p:cNvSpPr txBox="1"/>
          <p:nvPr/>
        </p:nvSpPr>
        <p:spPr>
          <a:xfrm>
            <a:off x="4943872" y="4314301"/>
            <a:ext cx="2569934" cy="338554"/>
          </a:xfrm>
          <a:prstGeom prst="rect">
            <a:avLst/>
          </a:prstGeom>
          <a:noFill/>
        </p:spPr>
        <p:txBody>
          <a:bodyPr wrap="none" rtlCol="0">
            <a:spAutoFit/>
          </a:bodyPr>
          <a:lstStyle/>
          <a:p>
            <a:r>
              <a:rPr lang="en-US" altLang="zh-CN" sz="1600" b="1" dirty="0" err="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glb</a:t>
            </a:r>
            <a:r>
              <a:rPr lang="zh-CN" altLang="en-US"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模型版本效能测试结果</a:t>
            </a:r>
          </a:p>
        </p:txBody>
      </p:sp>
      <p:sp>
        <p:nvSpPr>
          <p:cNvPr id="9" name="文本框 8">
            <a:extLst>
              <a:ext uri="{FF2B5EF4-FFF2-40B4-BE49-F238E27FC236}">
                <a16:creationId xmlns:a16="http://schemas.microsoft.com/office/drawing/2014/main" id="{2A51530E-31DA-4A68-AD72-C534B5D0549E}"/>
              </a:ext>
            </a:extLst>
          </p:cNvPr>
          <p:cNvSpPr txBox="1"/>
          <p:nvPr/>
        </p:nvSpPr>
        <p:spPr>
          <a:xfrm>
            <a:off x="737673" y="6277661"/>
            <a:ext cx="10860665" cy="400110"/>
          </a:xfrm>
          <a:prstGeom prst="rect">
            <a:avLst/>
          </a:prstGeom>
          <a:noFill/>
        </p:spPr>
        <p:txBody>
          <a:bodyPr wrap="none" rtlCol="0">
            <a:spAutoFit/>
          </a:bodyPr>
          <a:lstStyle/>
          <a:p>
            <a:r>
              <a:rPr lang="zh-CN" altLang="en-US"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通过实验数据可知，采用</a:t>
            </a:r>
            <a:r>
              <a:rPr lang="en-US" altLang="zh-CN" sz="2000" b="1" dirty="0" err="1">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glb</a:t>
            </a:r>
            <a:r>
              <a:rPr lang="zh-CN" altLang="en-US"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格式文件可以大大提高模型加载速度，显著降低浏览器缓存占用量</a:t>
            </a:r>
          </a:p>
        </p:txBody>
      </p:sp>
    </p:spTree>
    <p:extLst>
      <p:ext uri="{BB962C8B-B14F-4D97-AF65-F5344CB8AC3E}">
        <p14:creationId xmlns:p14="http://schemas.microsoft.com/office/powerpoint/2010/main" val="84788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fltVal val="0"/>
                                          </p:val>
                                        </p:tav>
                                        <p:tav tm="100000">
                                          <p:val>
                                            <p:strVal val="#ppt_w"/>
                                          </p:val>
                                        </p:tav>
                                      </p:tavLst>
                                    </p:anim>
                                    <p:anim calcmode="lin" valueType="num">
                                      <p:cBhvr>
                                        <p:cTn id="25" dur="500" fill="hold"/>
                                        <p:tgtEl>
                                          <p:spTgt spid="9"/>
                                        </p:tgtEl>
                                        <p:attrNameLst>
                                          <p:attrName>ppt_h</p:attrName>
                                        </p:attrNameLst>
                                      </p:cBhvr>
                                      <p:tavLst>
                                        <p:tav tm="0">
                                          <p:val>
                                            <p:fltVal val="0"/>
                                          </p:val>
                                        </p:tav>
                                        <p:tav tm="100000">
                                          <p:val>
                                            <p:strVal val="#ppt_h"/>
                                          </p:val>
                                        </p:tav>
                                      </p:tavLst>
                                    </p:anim>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B3EF0C8-CB5C-4980-9DFF-4014F67E91C2}"/>
              </a:ext>
            </a:extLst>
          </p:cNvPr>
          <p:cNvSpPr>
            <a:spLocks noGrp="1"/>
          </p:cNvSpPr>
          <p:nvPr>
            <p:ph type="title"/>
          </p:nvPr>
        </p:nvSpPr>
        <p:spPr/>
        <p:txBody>
          <a:bodyPr/>
          <a:lstStyle/>
          <a:p>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大规模烟气数据的轻量级在线可视化</a:t>
            </a:r>
            <a:endPar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 name="文本占位符 3">
            <a:extLst>
              <a:ext uri="{FF2B5EF4-FFF2-40B4-BE49-F238E27FC236}">
                <a16:creationId xmlns:a16="http://schemas.microsoft.com/office/drawing/2014/main" id="{899563D0-533B-403F-94F9-DE36B332A8BB}"/>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54923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662417" y="2851011"/>
            <a:ext cx="8280151" cy="400110"/>
          </a:xfrm>
          <a:prstGeom prst="rect">
            <a:avLst/>
          </a:prstGeom>
        </p:spPr>
        <p:txBody>
          <a:bodyPr wrap="square">
            <a:spAutoFit/>
          </a:bodyPr>
          <a:lstStyle/>
          <a:p>
            <a:pPr indent="361942" hangingPunct="0"/>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 </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最终，通过精灵纹理粒子实现</a:t>
            </a: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Web3D</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实时可视化的烟雾场景</a:t>
            </a:r>
            <a:endParaRPr lang="zh-CN"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矩形 13"/>
          <p:cNvSpPr/>
          <p:nvPr/>
        </p:nvSpPr>
        <p:spPr>
          <a:xfrm>
            <a:off x="663412" y="347655"/>
            <a:ext cx="7713463" cy="461665"/>
          </a:xfrm>
          <a:prstGeom prst="rect">
            <a:avLst/>
          </a:prstGeom>
        </p:spPr>
        <p:txBody>
          <a:bodyPr wrap="square">
            <a:spAutoFit/>
          </a:bodyPr>
          <a:lstStyle/>
          <a:p>
            <a:pPr hangingPunct="0"/>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烟气数据轻量化处理的过程步骤如下：</a:t>
            </a:r>
            <a:r>
              <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endParaRPr lang="zh-CN"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6" name="矩形 15"/>
          <p:cNvSpPr/>
          <p:nvPr/>
        </p:nvSpPr>
        <p:spPr>
          <a:xfrm>
            <a:off x="662417" y="765469"/>
            <a:ext cx="7712843" cy="400110"/>
          </a:xfrm>
          <a:prstGeom prst="rect">
            <a:avLst/>
          </a:prstGeom>
        </p:spPr>
        <p:txBody>
          <a:bodyPr wrap="square">
            <a:spAutoFit/>
          </a:bodyPr>
          <a:lstStyle/>
          <a:p>
            <a:pPr indent="361942" hangingPunct="0"/>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 </a:t>
            </a:r>
            <a:r>
              <a:rPr lang="zh-CN"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通过FDS</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a:t>
            </a:r>
            <a:r>
              <a:rPr lang="zh-CN"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获取重量级烟雾数据</a:t>
            </a:r>
          </a:p>
        </p:txBody>
      </p:sp>
      <p:sp>
        <p:nvSpPr>
          <p:cNvPr id="17" name="矩形 16"/>
          <p:cNvSpPr/>
          <p:nvPr/>
        </p:nvSpPr>
        <p:spPr>
          <a:xfrm>
            <a:off x="662417" y="1239095"/>
            <a:ext cx="7560840" cy="400110"/>
          </a:xfrm>
          <a:prstGeom prst="rect">
            <a:avLst/>
          </a:prstGeom>
        </p:spPr>
        <p:txBody>
          <a:bodyPr wrap="square">
            <a:spAutoFit/>
          </a:bodyPr>
          <a:lstStyle/>
          <a:p>
            <a:pPr indent="361942" hangingPunct="0"/>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 </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依照运行时间对烟气数据进行线性化处理</a:t>
            </a:r>
            <a:r>
              <a:rPr lang="zh-CN"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endParaRPr lang="zh-CN"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矩形 17"/>
          <p:cNvSpPr/>
          <p:nvPr/>
        </p:nvSpPr>
        <p:spPr>
          <a:xfrm>
            <a:off x="662417" y="1707550"/>
            <a:ext cx="7860631" cy="400110"/>
          </a:xfrm>
          <a:prstGeom prst="rect">
            <a:avLst/>
          </a:prstGeom>
        </p:spPr>
        <p:txBody>
          <a:bodyPr wrap="square">
            <a:spAutoFit/>
          </a:bodyPr>
          <a:lstStyle/>
          <a:p>
            <a:pPr indent="361942" hangingPunct="0"/>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 </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去除烟雾数据语义的冗余内容</a:t>
            </a: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zh-CN"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9" name="矩形 18"/>
          <p:cNvSpPr/>
          <p:nvPr/>
        </p:nvSpPr>
        <p:spPr>
          <a:xfrm>
            <a:off x="662417" y="2309338"/>
            <a:ext cx="3719288" cy="400110"/>
          </a:xfrm>
          <a:prstGeom prst="rect">
            <a:avLst/>
          </a:prstGeom>
        </p:spPr>
        <p:txBody>
          <a:bodyPr wrap="none">
            <a:spAutoFit/>
          </a:bodyPr>
          <a:lstStyle/>
          <a:p>
            <a:pPr indent="361942" hangingPunct="0"/>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 </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对烟气数据进行归一化</a:t>
            </a: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endParaRPr lang="zh-CN"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A180AB9B-C9E6-41D4-A1BC-B869AA54404A}"/>
              </a:ext>
            </a:extLst>
          </p:cNvPr>
          <p:cNvSpPr/>
          <p:nvPr/>
        </p:nvSpPr>
        <p:spPr>
          <a:xfrm>
            <a:off x="491814" y="3925093"/>
            <a:ext cx="1352436" cy="2260600"/>
          </a:xfrm>
          <a:prstGeom prst="rect">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t>FDS</a:t>
            </a:r>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22" name="矩形 21">
            <a:extLst>
              <a:ext uri="{FF2B5EF4-FFF2-40B4-BE49-F238E27FC236}">
                <a16:creationId xmlns:a16="http://schemas.microsoft.com/office/drawing/2014/main" id="{99D838CB-6C50-496B-A8A9-6A2C9DBD3EDD}"/>
              </a:ext>
            </a:extLst>
          </p:cNvPr>
          <p:cNvSpPr/>
          <p:nvPr/>
        </p:nvSpPr>
        <p:spPr>
          <a:xfrm>
            <a:off x="2403723" y="3933056"/>
            <a:ext cx="1316013" cy="2260600"/>
          </a:xfrm>
          <a:prstGeom prst="rect">
            <a:avLst/>
          </a:prstGeom>
          <a:solidFill>
            <a:schemeClr val="accent3">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ltLang="zh-CN" sz="1400" b="1" dirty="0">
              <a:latin typeface="微软雅黑" panose="020B0503020204020204" pitchFamily="34" charset="-122"/>
              <a:ea typeface="微软雅黑" panose="020B0503020204020204" pitchFamily="34" charset="-122"/>
            </a:endParaRPr>
          </a:p>
          <a:p>
            <a:pPr algn="ctr"/>
            <a:endParaRPr lang="en-US" altLang="zh-CN" sz="1400" b="1" dirty="0">
              <a:latin typeface="微软雅黑" panose="020B0503020204020204" pitchFamily="34" charset="-122"/>
              <a:ea typeface="微软雅黑" panose="020B0503020204020204" pitchFamily="34" charset="-122"/>
            </a:endParaRPr>
          </a:p>
          <a:p>
            <a:pPr algn="ctr"/>
            <a:r>
              <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时间线性化处理</a:t>
            </a: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zh-CN" altLang="en-US" sz="1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对烟气的密度数据依照时间轴来提取数据关键帧</a:t>
            </a:r>
            <a:endParaRPr lang="en-US" altLang="zh-CN" sz="1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en-US" altLang="zh-CN" sz="1100" b="1" dirty="0"/>
              <a:t> </a:t>
            </a:r>
          </a:p>
          <a:p>
            <a:pPr algn="ctr"/>
            <a:endParaRPr lang="en-US" altLang="zh-CN" sz="1100" b="1" dirty="0"/>
          </a:p>
          <a:p>
            <a:pPr algn="ctr"/>
            <a:endParaRPr lang="en-US" altLang="zh-CN" sz="1100" b="1" dirty="0"/>
          </a:p>
          <a:p>
            <a:pPr algn="ctr"/>
            <a:endParaRPr lang="en-US" altLang="zh-CN" sz="1100" b="1" dirty="0"/>
          </a:p>
          <a:p>
            <a:pPr algn="ctr"/>
            <a:endParaRPr lang="en-US" altLang="zh-CN" sz="1100" b="1" dirty="0"/>
          </a:p>
          <a:p>
            <a:pPr algn="ctr"/>
            <a:endParaRPr lang="en-US" altLang="zh-CN" sz="1100" b="1" dirty="0"/>
          </a:p>
          <a:p>
            <a:pPr algn="ctr"/>
            <a:endParaRPr lang="en-US" altLang="zh-CN" sz="1100" b="1" dirty="0"/>
          </a:p>
          <a:p>
            <a:pPr algn="ctr"/>
            <a:endParaRPr lang="zh-CN" altLang="en-US" sz="1100" b="1" dirty="0"/>
          </a:p>
        </p:txBody>
      </p:sp>
      <p:sp>
        <p:nvSpPr>
          <p:cNvPr id="23" name="矩形 22">
            <a:extLst>
              <a:ext uri="{FF2B5EF4-FFF2-40B4-BE49-F238E27FC236}">
                <a16:creationId xmlns:a16="http://schemas.microsoft.com/office/drawing/2014/main" id="{16889829-E0B0-419E-81A3-64154947859A}"/>
              </a:ext>
            </a:extLst>
          </p:cNvPr>
          <p:cNvSpPr/>
          <p:nvPr/>
        </p:nvSpPr>
        <p:spPr>
          <a:xfrm>
            <a:off x="8495904" y="3921731"/>
            <a:ext cx="1361790" cy="2260600"/>
          </a:xfrm>
          <a:prstGeom prst="rect">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ltLang="zh-CN" sz="1100" b="1" dirty="0"/>
          </a:p>
          <a:p>
            <a:pPr algn="ctr"/>
            <a:endParaRPr lang="en-US" altLang="zh-CN" sz="1400" dirty="0"/>
          </a:p>
          <a:p>
            <a:r>
              <a:rPr lang="zh-CN" altLang="zh-CN" sz="1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a:t>
            </a:r>
            <a:r>
              <a:rPr lang="zh-CN" altLang="en-US" sz="1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精灵纹理粒子</a:t>
            </a:r>
            <a:r>
              <a:rPr lang="zh-CN" altLang="zh-CN" sz="1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的Web3D实时可视化</a:t>
            </a:r>
            <a:r>
              <a:rPr lang="zh-CN" altLang="en-US" sz="1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烟雾</a:t>
            </a:r>
            <a:r>
              <a:rPr lang="zh-CN" altLang="zh-CN" sz="1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体素</a:t>
            </a:r>
            <a:r>
              <a:rPr lang="zh-CN" altLang="en-US" sz="1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虚拟场景</a:t>
            </a:r>
            <a:endParaRPr lang="en-US" altLang="zh-CN" sz="1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endParaRPr lang="en-US" altLang="zh-CN" sz="1100" dirty="0"/>
          </a:p>
          <a:p>
            <a:pPr algn="ctr"/>
            <a:endParaRPr lang="en-US" altLang="zh-CN" sz="1000" b="1" dirty="0"/>
          </a:p>
          <a:p>
            <a:pPr algn="ctr"/>
            <a:endParaRPr lang="en-US" altLang="zh-CN" sz="1000" b="1" dirty="0"/>
          </a:p>
          <a:p>
            <a:pPr algn="ctr"/>
            <a:endParaRPr lang="en-US" altLang="zh-CN" sz="1000" b="1" dirty="0"/>
          </a:p>
          <a:p>
            <a:pPr algn="ctr"/>
            <a:endParaRPr lang="en-US" altLang="zh-CN" sz="1000" b="1" dirty="0"/>
          </a:p>
          <a:p>
            <a:pPr algn="ctr"/>
            <a:endParaRPr lang="en-US" altLang="zh-CN" sz="1000" b="1" dirty="0"/>
          </a:p>
          <a:p>
            <a:pPr algn="ctr"/>
            <a:endParaRPr lang="en-US" altLang="zh-CN" sz="1000" b="1" dirty="0"/>
          </a:p>
          <a:p>
            <a:pPr algn="ctr"/>
            <a:endParaRPr lang="en-US" altLang="zh-CN" sz="1000" b="1" dirty="0"/>
          </a:p>
          <a:p>
            <a:pPr algn="ctr"/>
            <a:endParaRPr lang="zh-CN" altLang="en-US" sz="1000" b="1" dirty="0"/>
          </a:p>
        </p:txBody>
      </p:sp>
      <p:sp>
        <p:nvSpPr>
          <p:cNvPr id="24" name="箭头: 右 32">
            <a:extLst>
              <a:ext uri="{FF2B5EF4-FFF2-40B4-BE49-F238E27FC236}">
                <a16:creationId xmlns:a16="http://schemas.microsoft.com/office/drawing/2014/main" id="{C1F0CC5D-253A-42D3-991D-6919E72074AA}"/>
              </a:ext>
            </a:extLst>
          </p:cNvPr>
          <p:cNvSpPr/>
          <p:nvPr/>
        </p:nvSpPr>
        <p:spPr>
          <a:xfrm>
            <a:off x="1884138" y="4959874"/>
            <a:ext cx="465467" cy="167662"/>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25" name="箭头: 右 33">
            <a:extLst>
              <a:ext uri="{FF2B5EF4-FFF2-40B4-BE49-F238E27FC236}">
                <a16:creationId xmlns:a16="http://schemas.microsoft.com/office/drawing/2014/main" id="{96AA8AE4-D96F-4668-9F51-4BF494276868}"/>
              </a:ext>
            </a:extLst>
          </p:cNvPr>
          <p:cNvSpPr/>
          <p:nvPr/>
        </p:nvSpPr>
        <p:spPr>
          <a:xfrm>
            <a:off x="3791744" y="4950213"/>
            <a:ext cx="558807" cy="16430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26" name="箭头: 右 34">
            <a:extLst>
              <a:ext uri="{FF2B5EF4-FFF2-40B4-BE49-F238E27FC236}">
                <a16:creationId xmlns:a16="http://schemas.microsoft.com/office/drawing/2014/main" id="{F301D5C3-F7AF-446B-BF10-831DB6932505}"/>
              </a:ext>
            </a:extLst>
          </p:cNvPr>
          <p:cNvSpPr/>
          <p:nvPr/>
        </p:nvSpPr>
        <p:spPr>
          <a:xfrm>
            <a:off x="5674099" y="4945313"/>
            <a:ext cx="534634" cy="178861"/>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28" name="箭头: 右 36">
            <a:extLst>
              <a:ext uri="{FF2B5EF4-FFF2-40B4-BE49-F238E27FC236}">
                <a16:creationId xmlns:a16="http://schemas.microsoft.com/office/drawing/2014/main" id="{DE03DB7C-6BDD-4110-B887-BF045F6004FB}"/>
              </a:ext>
            </a:extLst>
          </p:cNvPr>
          <p:cNvSpPr/>
          <p:nvPr/>
        </p:nvSpPr>
        <p:spPr>
          <a:xfrm>
            <a:off x="7610831" y="4959874"/>
            <a:ext cx="872809" cy="164301"/>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29" name="云形 28">
            <a:extLst>
              <a:ext uri="{FF2B5EF4-FFF2-40B4-BE49-F238E27FC236}">
                <a16:creationId xmlns:a16="http://schemas.microsoft.com/office/drawing/2014/main" id="{A6407F62-BEF7-41D4-9D43-8BA488722BAE}"/>
              </a:ext>
            </a:extLst>
          </p:cNvPr>
          <p:cNvSpPr/>
          <p:nvPr/>
        </p:nvSpPr>
        <p:spPr>
          <a:xfrm>
            <a:off x="7702248" y="4302699"/>
            <a:ext cx="647700" cy="609600"/>
          </a:xfrm>
          <a:prstGeom prst="cloud">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pic>
        <p:nvPicPr>
          <p:cNvPr id="30" name="图片 29">
            <a:extLst>
              <a:ext uri="{FF2B5EF4-FFF2-40B4-BE49-F238E27FC236}">
                <a16:creationId xmlns:a16="http://schemas.microsoft.com/office/drawing/2014/main" id="{17F8DB0E-CAAE-467A-ADC4-D1D4252884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3107" y="5063716"/>
            <a:ext cx="1234772" cy="1068275"/>
          </a:xfrm>
          <a:prstGeom prst="rect">
            <a:avLst/>
          </a:prstGeom>
        </p:spPr>
      </p:pic>
      <p:pic>
        <p:nvPicPr>
          <p:cNvPr id="31" name="图片 30">
            <a:extLst>
              <a:ext uri="{FF2B5EF4-FFF2-40B4-BE49-F238E27FC236}">
                <a16:creationId xmlns:a16="http://schemas.microsoft.com/office/drawing/2014/main" id="{89C3BEF9-DCCC-4368-AC04-E848F16749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677" y="4623503"/>
            <a:ext cx="1223202" cy="386511"/>
          </a:xfrm>
          <a:prstGeom prst="rect">
            <a:avLst/>
          </a:prstGeom>
        </p:spPr>
      </p:pic>
      <p:cxnSp>
        <p:nvCxnSpPr>
          <p:cNvPr id="32" name="直接连接符 31">
            <a:extLst>
              <a:ext uri="{FF2B5EF4-FFF2-40B4-BE49-F238E27FC236}">
                <a16:creationId xmlns:a16="http://schemas.microsoft.com/office/drawing/2014/main" id="{BAF6802B-4CF7-47F1-85A0-6C8285D7D803}"/>
              </a:ext>
            </a:extLst>
          </p:cNvPr>
          <p:cNvCxnSpPr/>
          <p:nvPr/>
        </p:nvCxnSpPr>
        <p:spPr>
          <a:xfrm>
            <a:off x="2403723" y="4390258"/>
            <a:ext cx="1316013" cy="0"/>
          </a:xfrm>
          <a:prstGeom prst="line">
            <a:avLst/>
          </a:prstGeom>
        </p:spPr>
        <p:style>
          <a:lnRef idx="1">
            <a:schemeClr val="dk1"/>
          </a:lnRef>
          <a:fillRef idx="0">
            <a:schemeClr val="dk1"/>
          </a:fillRef>
          <a:effectRef idx="0">
            <a:schemeClr val="dk1"/>
          </a:effectRef>
          <a:fontRef idx="minor">
            <a:schemeClr val="tx1"/>
          </a:fontRef>
        </p:style>
      </p:cxnSp>
      <p:pic>
        <p:nvPicPr>
          <p:cNvPr id="33" name="图片 32">
            <a:extLst>
              <a:ext uri="{FF2B5EF4-FFF2-40B4-BE49-F238E27FC236}">
                <a16:creationId xmlns:a16="http://schemas.microsoft.com/office/drawing/2014/main" id="{C84EEE31-1630-4932-A61D-0EC959A282B2}"/>
              </a:ext>
            </a:extLst>
          </p:cNvPr>
          <p:cNvPicPr>
            <a:picLocks noChangeAspect="1"/>
          </p:cNvPicPr>
          <p:nvPr/>
        </p:nvPicPr>
        <p:blipFill>
          <a:blip r:embed="rId5"/>
          <a:stretch>
            <a:fillRect/>
          </a:stretch>
        </p:blipFill>
        <p:spPr>
          <a:xfrm>
            <a:off x="8552454" y="5257122"/>
            <a:ext cx="1248689" cy="871507"/>
          </a:xfrm>
          <a:prstGeom prst="rect">
            <a:avLst/>
          </a:prstGeom>
        </p:spPr>
      </p:pic>
      <p:pic>
        <p:nvPicPr>
          <p:cNvPr id="34" name="图片 33">
            <a:extLst>
              <a:ext uri="{FF2B5EF4-FFF2-40B4-BE49-F238E27FC236}">
                <a16:creationId xmlns:a16="http://schemas.microsoft.com/office/drawing/2014/main" id="{CF1A621D-CC58-499A-944D-36D42B3B8027}"/>
              </a:ext>
            </a:extLst>
          </p:cNvPr>
          <p:cNvPicPr>
            <a:picLocks noChangeAspect="1"/>
          </p:cNvPicPr>
          <p:nvPr/>
        </p:nvPicPr>
        <p:blipFill>
          <a:blip r:embed="rId6"/>
          <a:stretch>
            <a:fillRect/>
          </a:stretch>
        </p:blipFill>
        <p:spPr>
          <a:xfrm>
            <a:off x="7742137" y="4189180"/>
            <a:ext cx="567929" cy="756133"/>
          </a:xfrm>
          <a:prstGeom prst="rect">
            <a:avLst/>
          </a:prstGeom>
        </p:spPr>
      </p:pic>
      <p:sp>
        <p:nvSpPr>
          <p:cNvPr id="35" name="云形 34">
            <a:extLst>
              <a:ext uri="{FF2B5EF4-FFF2-40B4-BE49-F238E27FC236}">
                <a16:creationId xmlns:a16="http://schemas.microsoft.com/office/drawing/2014/main" id="{F12263D6-2BB4-46FC-86C5-0316EC8D239D}"/>
              </a:ext>
            </a:extLst>
          </p:cNvPr>
          <p:cNvSpPr/>
          <p:nvPr/>
        </p:nvSpPr>
        <p:spPr>
          <a:xfrm>
            <a:off x="7702248" y="5220192"/>
            <a:ext cx="647700" cy="609600"/>
          </a:xfrm>
          <a:prstGeom prst="cloud">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pic>
        <p:nvPicPr>
          <p:cNvPr id="36" name="图片 35">
            <a:extLst>
              <a:ext uri="{FF2B5EF4-FFF2-40B4-BE49-F238E27FC236}">
                <a16:creationId xmlns:a16="http://schemas.microsoft.com/office/drawing/2014/main" id="{6FB5001C-3C77-42D3-AB17-EFCEE3ED7775}"/>
              </a:ext>
            </a:extLst>
          </p:cNvPr>
          <p:cNvPicPr>
            <a:picLocks noChangeAspect="1"/>
          </p:cNvPicPr>
          <p:nvPr/>
        </p:nvPicPr>
        <p:blipFill>
          <a:blip r:embed="rId7"/>
          <a:stretch>
            <a:fillRect/>
          </a:stretch>
        </p:blipFill>
        <p:spPr>
          <a:xfrm>
            <a:off x="7767528" y="5112415"/>
            <a:ext cx="358973" cy="663400"/>
          </a:xfrm>
          <a:prstGeom prst="rect">
            <a:avLst/>
          </a:prstGeom>
        </p:spPr>
      </p:pic>
      <p:pic>
        <p:nvPicPr>
          <p:cNvPr id="37" name="图片 36">
            <a:extLst>
              <a:ext uri="{FF2B5EF4-FFF2-40B4-BE49-F238E27FC236}">
                <a16:creationId xmlns:a16="http://schemas.microsoft.com/office/drawing/2014/main" id="{BB868061-6DFC-440E-B841-783D39A22D15}"/>
              </a:ext>
            </a:extLst>
          </p:cNvPr>
          <p:cNvPicPr>
            <a:picLocks noChangeAspect="1"/>
          </p:cNvPicPr>
          <p:nvPr/>
        </p:nvPicPr>
        <p:blipFill>
          <a:blip r:embed="rId8"/>
          <a:stretch>
            <a:fillRect/>
          </a:stretch>
        </p:blipFill>
        <p:spPr>
          <a:xfrm>
            <a:off x="2455002" y="5307653"/>
            <a:ext cx="1246679" cy="824833"/>
          </a:xfrm>
          <a:prstGeom prst="rect">
            <a:avLst/>
          </a:prstGeom>
        </p:spPr>
      </p:pic>
      <p:sp>
        <p:nvSpPr>
          <p:cNvPr id="38" name="矩形 37">
            <a:extLst>
              <a:ext uri="{FF2B5EF4-FFF2-40B4-BE49-F238E27FC236}">
                <a16:creationId xmlns:a16="http://schemas.microsoft.com/office/drawing/2014/main" id="{FC0513FF-315C-411C-B098-24AD94B95C8B}"/>
              </a:ext>
            </a:extLst>
          </p:cNvPr>
          <p:cNvSpPr/>
          <p:nvPr/>
        </p:nvSpPr>
        <p:spPr>
          <a:xfrm>
            <a:off x="6220997" y="3915717"/>
            <a:ext cx="1301759" cy="2260600"/>
          </a:xfrm>
          <a:prstGeom prst="rect">
            <a:avLst/>
          </a:prstGeom>
          <a:solidFill>
            <a:schemeClr val="accent3">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ltLang="zh-CN" sz="1400" b="1" dirty="0">
              <a:latin typeface="微软雅黑" panose="020B0503020204020204" pitchFamily="34" charset="-122"/>
              <a:ea typeface="微软雅黑" panose="020B0503020204020204" pitchFamily="34" charset="-122"/>
            </a:endParaRPr>
          </a:p>
          <a:p>
            <a:pPr algn="ctr"/>
            <a:endParaRPr lang="en-US" altLang="zh-CN" sz="1400" b="1" dirty="0">
              <a:latin typeface="微软雅黑" panose="020B0503020204020204" pitchFamily="34" charset="-122"/>
              <a:ea typeface="微软雅黑" panose="020B0503020204020204" pitchFamily="34" charset="-122"/>
            </a:endParaRPr>
          </a:p>
          <a:p>
            <a:pPr algn="ctr"/>
            <a:r>
              <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数据归一化化处理</a:t>
            </a: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zh-CN" altLang="en-US" sz="1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将所有非零烟气密度归一为</a:t>
            </a:r>
            <a:r>
              <a:rPr lang="en-US" altLang="zh-CN" sz="1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a:t>
            </a:r>
            <a:r>
              <a:rPr lang="zh-CN" altLang="en-US" sz="1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1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255]</a:t>
            </a:r>
            <a:r>
              <a:rPr lang="zh-CN" altLang="en-US" sz="1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区间的灰度值</a:t>
            </a:r>
            <a:endParaRPr lang="en-US" altLang="zh-CN" sz="1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en-US" altLang="zh-CN" sz="1100" b="1" dirty="0"/>
              <a:t> </a:t>
            </a:r>
          </a:p>
          <a:p>
            <a:pPr algn="ctr"/>
            <a:endParaRPr lang="en-US" altLang="zh-CN" sz="1100" b="1" dirty="0"/>
          </a:p>
          <a:p>
            <a:pPr algn="ctr"/>
            <a:endParaRPr lang="en-US" altLang="zh-CN" sz="1100" b="1" dirty="0"/>
          </a:p>
          <a:p>
            <a:pPr algn="ctr"/>
            <a:endParaRPr lang="en-US" altLang="zh-CN" sz="1100" b="1" dirty="0"/>
          </a:p>
          <a:p>
            <a:pPr algn="ctr"/>
            <a:endParaRPr lang="en-US" altLang="zh-CN" sz="1100" b="1" dirty="0"/>
          </a:p>
          <a:p>
            <a:pPr algn="ctr"/>
            <a:endParaRPr lang="en-US" altLang="zh-CN" sz="1100" b="1" dirty="0"/>
          </a:p>
          <a:p>
            <a:pPr algn="ctr"/>
            <a:endParaRPr lang="en-US" altLang="zh-CN" sz="1100" b="1" dirty="0"/>
          </a:p>
          <a:p>
            <a:pPr algn="ctr"/>
            <a:endParaRPr lang="zh-CN" altLang="en-US" sz="1100" b="1" dirty="0"/>
          </a:p>
        </p:txBody>
      </p:sp>
      <p:cxnSp>
        <p:nvCxnSpPr>
          <p:cNvPr id="39" name="直接连接符 38">
            <a:extLst>
              <a:ext uri="{FF2B5EF4-FFF2-40B4-BE49-F238E27FC236}">
                <a16:creationId xmlns:a16="http://schemas.microsoft.com/office/drawing/2014/main" id="{7194EE57-A85E-424F-B5E1-1D5B76510EA0}"/>
              </a:ext>
            </a:extLst>
          </p:cNvPr>
          <p:cNvCxnSpPr>
            <a:cxnSpLocks/>
          </p:cNvCxnSpPr>
          <p:nvPr/>
        </p:nvCxnSpPr>
        <p:spPr>
          <a:xfrm>
            <a:off x="6225565" y="4378933"/>
            <a:ext cx="1296904" cy="0"/>
          </a:xfrm>
          <a:prstGeom prst="line">
            <a:avLst/>
          </a:prstGeom>
        </p:spPr>
        <p:style>
          <a:lnRef idx="1">
            <a:schemeClr val="dk1"/>
          </a:lnRef>
          <a:fillRef idx="0">
            <a:schemeClr val="dk1"/>
          </a:fillRef>
          <a:effectRef idx="0">
            <a:schemeClr val="dk1"/>
          </a:effectRef>
          <a:fontRef idx="minor">
            <a:schemeClr val="tx1"/>
          </a:fontRef>
        </p:style>
      </p:cxnSp>
      <p:pic>
        <p:nvPicPr>
          <p:cNvPr id="40" name="图片 39">
            <a:extLst>
              <a:ext uri="{FF2B5EF4-FFF2-40B4-BE49-F238E27FC236}">
                <a16:creationId xmlns:a16="http://schemas.microsoft.com/office/drawing/2014/main" id="{E1EE5A45-B73F-4301-A590-193E9257CDC3}"/>
              </a:ext>
            </a:extLst>
          </p:cNvPr>
          <p:cNvPicPr>
            <a:picLocks noChangeAspect="1"/>
          </p:cNvPicPr>
          <p:nvPr/>
        </p:nvPicPr>
        <p:blipFill>
          <a:blip r:embed="rId9"/>
          <a:stretch>
            <a:fillRect/>
          </a:stretch>
        </p:blipFill>
        <p:spPr>
          <a:xfrm>
            <a:off x="6244977" y="5416907"/>
            <a:ext cx="1185063" cy="734904"/>
          </a:xfrm>
          <a:prstGeom prst="rect">
            <a:avLst/>
          </a:prstGeom>
        </p:spPr>
      </p:pic>
      <p:sp>
        <p:nvSpPr>
          <p:cNvPr id="44" name="矩形 43">
            <a:extLst>
              <a:ext uri="{FF2B5EF4-FFF2-40B4-BE49-F238E27FC236}">
                <a16:creationId xmlns:a16="http://schemas.microsoft.com/office/drawing/2014/main" id="{057BF943-4E62-4A2B-99D7-E2D89DFB4CC1}"/>
              </a:ext>
            </a:extLst>
          </p:cNvPr>
          <p:cNvSpPr/>
          <p:nvPr/>
        </p:nvSpPr>
        <p:spPr>
          <a:xfrm>
            <a:off x="4411412" y="3934358"/>
            <a:ext cx="1252536" cy="2260600"/>
          </a:xfrm>
          <a:prstGeom prst="rect">
            <a:avLst/>
          </a:prstGeom>
          <a:solidFill>
            <a:schemeClr val="accent3">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ltLang="zh-CN" sz="1400" b="1" dirty="0">
              <a:latin typeface="微软雅黑" panose="020B0503020204020204" pitchFamily="34" charset="-122"/>
              <a:ea typeface="微软雅黑" panose="020B0503020204020204" pitchFamily="34" charset="-122"/>
            </a:endParaRPr>
          </a:p>
          <a:p>
            <a:pPr algn="ctr"/>
            <a:endParaRPr lang="en-US" altLang="zh-CN" sz="1400" b="1" dirty="0">
              <a:latin typeface="微软雅黑" panose="020B0503020204020204" pitchFamily="34" charset="-122"/>
              <a:ea typeface="微软雅黑" panose="020B0503020204020204" pitchFamily="34" charset="-122"/>
            </a:endParaRPr>
          </a:p>
          <a:p>
            <a:pPr algn="ctr"/>
            <a:endParaRPr lang="en-US" altLang="zh-CN" sz="1400" dirty="0">
              <a:latin typeface="微软雅黑" panose="020B0503020204020204" pitchFamily="34" charset="-122"/>
              <a:ea typeface="微软雅黑" panose="020B0503020204020204" pitchFamily="34" charset="-122"/>
            </a:endParaRPr>
          </a:p>
          <a:p>
            <a:pPr algn="ctr"/>
            <a:r>
              <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消除冗余的烟气数据</a:t>
            </a: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zh-CN" altLang="en-US" sz="1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对提取空间中所有非零的烟气体素</a:t>
            </a:r>
            <a:endParaRPr lang="en-US" altLang="zh-CN" sz="1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en-US" altLang="zh-CN" sz="1400" dirty="0"/>
          </a:p>
          <a:p>
            <a:endParaRPr lang="en-US" altLang="zh-CN" sz="1400" b="1" dirty="0"/>
          </a:p>
          <a:p>
            <a:pPr algn="ctr"/>
            <a:r>
              <a:rPr lang="en-US" altLang="zh-CN" sz="1100" b="1" dirty="0"/>
              <a:t> </a:t>
            </a:r>
          </a:p>
          <a:p>
            <a:pPr algn="ctr"/>
            <a:endParaRPr lang="en-US" altLang="zh-CN" sz="1100" b="1" dirty="0"/>
          </a:p>
          <a:p>
            <a:pPr algn="ctr"/>
            <a:endParaRPr lang="en-US" altLang="zh-CN" sz="1100" b="1" dirty="0"/>
          </a:p>
          <a:p>
            <a:pPr algn="ctr"/>
            <a:endParaRPr lang="en-US" altLang="zh-CN" sz="1100" b="1" dirty="0"/>
          </a:p>
          <a:p>
            <a:pPr algn="ctr"/>
            <a:endParaRPr lang="en-US" altLang="zh-CN" sz="1100" b="1" dirty="0"/>
          </a:p>
          <a:p>
            <a:pPr algn="ctr"/>
            <a:endParaRPr lang="en-US" altLang="zh-CN" sz="1100" b="1" dirty="0"/>
          </a:p>
          <a:p>
            <a:pPr algn="ctr"/>
            <a:endParaRPr lang="en-US" altLang="zh-CN" sz="1100" b="1" dirty="0"/>
          </a:p>
          <a:p>
            <a:pPr algn="ctr"/>
            <a:endParaRPr lang="zh-CN" altLang="en-US" sz="1100" b="1" dirty="0"/>
          </a:p>
        </p:txBody>
      </p:sp>
      <p:cxnSp>
        <p:nvCxnSpPr>
          <p:cNvPr id="45" name="直接连接符 44">
            <a:extLst>
              <a:ext uri="{FF2B5EF4-FFF2-40B4-BE49-F238E27FC236}">
                <a16:creationId xmlns:a16="http://schemas.microsoft.com/office/drawing/2014/main" id="{61C58A5B-5BC1-40A8-B3E3-FEED0F6BF7A3}"/>
              </a:ext>
            </a:extLst>
          </p:cNvPr>
          <p:cNvCxnSpPr/>
          <p:nvPr/>
        </p:nvCxnSpPr>
        <p:spPr>
          <a:xfrm>
            <a:off x="4411412" y="4391560"/>
            <a:ext cx="1252536" cy="0"/>
          </a:xfrm>
          <a:prstGeom prst="line">
            <a:avLst/>
          </a:prstGeom>
        </p:spPr>
        <p:style>
          <a:lnRef idx="1">
            <a:schemeClr val="dk1"/>
          </a:lnRef>
          <a:fillRef idx="0">
            <a:schemeClr val="dk1"/>
          </a:fillRef>
          <a:effectRef idx="0">
            <a:schemeClr val="dk1"/>
          </a:effectRef>
          <a:fontRef idx="minor">
            <a:schemeClr val="tx1"/>
          </a:fontRef>
        </p:style>
      </p:cxnSp>
      <p:pic>
        <p:nvPicPr>
          <p:cNvPr id="46" name="图片 45">
            <a:extLst>
              <a:ext uri="{FF2B5EF4-FFF2-40B4-BE49-F238E27FC236}">
                <a16:creationId xmlns:a16="http://schemas.microsoft.com/office/drawing/2014/main" id="{538651A4-E159-40C2-8669-629EFD709CE6}"/>
              </a:ext>
            </a:extLst>
          </p:cNvPr>
          <p:cNvPicPr>
            <a:picLocks noChangeAspect="1"/>
          </p:cNvPicPr>
          <p:nvPr/>
        </p:nvPicPr>
        <p:blipFill>
          <a:blip r:embed="rId10"/>
          <a:stretch>
            <a:fillRect/>
          </a:stretch>
        </p:blipFill>
        <p:spPr>
          <a:xfrm>
            <a:off x="4440586" y="5298948"/>
            <a:ext cx="1223366" cy="842308"/>
          </a:xfrm>
          <a:prstGeom prst="rect">
            <a:avLst/>
          </a:prstGeom>
        </p:spPr>
      </p:pic>
      <p:sp>
        <p:nvSpPr>
          <p:cNvPr id="2" name="竖排标题 1"/>
          <p:cNvSpPr>
            <a:spLocks noGrp="1"/>
          </p:cNvSpPr>
          <p:nvPr>
            <p:ph type="title" orient="vert"/>
          </p:nvPr>
        </p:nvSpPr>
        <p:spPr>
          <a:xfrm>
            <a:off x="10174656" y="591553"/>
            <a:ext cx="1073802" cy="4353760"/>
          </a:xfrm>
        </p:spPr>
        <p:txBody>
          <a:bodyPr>
            <a:normAutofit fontScale="90000"/>
          </a:bodyP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烟气分布数据的轻量化预处理技术路线</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endParaRPr lang="zh-CN" altLang="en-US" dirty="0"/>
          </a:p>
        </p:txBody>
      </p:sp>
    </p:spTree>
    <p:extLst>
      <p:ext uri="{BB962C8B-B14F-4D97-AF65-F5344CB8AC3E}">
        <p14:creationId xmlns:p14="http://schemas.microsoft.com/office/powerpoint/2010/main" val="3161557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 presetClass="entr" presetSubtype="4"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 calcmode="lin" valueType="num">
                                      <p:cBhvr additive="base">
                                        <p:cTn id="10" dur="500" fill="hold"/>
                                        <p:tgtEl>
                                          <p:spTgt spid="21"/>
                                        </p:tgtEl>
                                        <p:attrNameLst>
                                          <p:attrName>ppt_x</p:attrName>
                                        </p:attrNameLst>
                                      </p:cBhvr>
                                      <p:tavLst>
                                        <p:tav tm="0">
                                          <p:val>
                                            <p:strVal val="#ppt_x"/>
                                          </p:val>
                                        </p:tav>
                                        <p:tav tm="100000">
                                          <p:val>
                                            <p:strVal val="#ppt_x"/>
                                          </p:val>
                                        </p:tav>
                                      </p:tavLst>
                                    </p:anim>
                                    <p:anim calcmode="lin" valueType="num">
                                      <p:cBhvr additive="base">
                                        <p:cTn id="11" dur="500" fill="hold"/>
                                        <p:tgtEl>
                                          <p:spTgt spid="21"/>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30"/>
                                        </p:tgtEl>
                                        <p:attrNameLst>
                                          <p:attrName>style.visibility</p:attrName>
                                        </p:attrNameLst>
                                      </p:cBhvr>
                                      <p:to>
                                        <p:strVal val="visible"/>
                                      </p:to>
                                    </p:set>
                                    <p:anim calcmode="lin" valueType="num">
                                      <p:cBhvr additive="base">
                                        <p:cTn id="14" dur="500" fill="hold"/>
                                        <p:tgtEl>
                                          <p:spTgt spid="30"/>
                                        </p:tgtEl>
                                        <p:attrNameLst>
                                          <p:attrName>ppt_x</p:attrName>
                                        </p:attrNameLst>
                                      </p:cBhvr>
                                      <p:tavLst>
                                        <p:tav tm="0">
                                          <p:val>
                                            <p:strVal val="#ppt_x"/>
                                          </p:val>
                                        </p:tav>
                                        <p:tav tm="100000">
                                          <p:val>
                                            <p:strVal val="#ppt_x"/>
                                          </p:val>
                                        </p:tav>
                                      </p:tavLst>
                                    </p:anim>
                                    <p:anim calcmode="lin" valueType="num">
                                      <p:cBhvr additive="base">
                                        <p:cTn id="15" dur="500" fill="hold"/>
                                        <p:tgtEl>
                                          <p:spTgt spid="30"/>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 calcmode="lin" valueType="num">
                                      <p:cBhvr additive="base">
                                        <p:cTn id="18" dur="500" fill="hold"/>
                                        <p:tgtEl>
                                          <p:spTgt spid="31"/>
                                        </p:tgtEl>
                                        <p:attrNameLst>
                                          <p:attrName>ppt_x</p:attrName>
                                        </p:attrNameLst>
                                      </p:cBhvr>
                                      <p:tavLst>
                                        <p:tav tm="0">
                                          <p:val>
                                            <p:strVal val="#ppt_x"/>
                                          </p:val>
                                        </p:tav>
                                        <p:tav tm="100000">
                                          <p:val>
                                            <p:strVal val="#ppt_x"/>
                                          </p:val>
                                        </p:tav>
                                      </p:tavLst>
                                    </p:anim>
                                    <p:anim calcmode="lin" valueType="num">
                                      <p:cBhvr additive="base">
                                        <p:cTn id="19"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2" presetClass="entr" presetSubtype="4"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fill="hold"/>
                                        <p:tgtEl>
                                          <p:spTgt spid="24"/>
                                        </p:tgtEl>
                                        <p:attrNameLst>
                                          <p:attrName>ppt_x</p:attrName>
                                        </p:attrNameLst>
                                      </p:cBhvr>
                                      <p:tavLst>
                                        <p:tav tm="0">
                                          <p:val>
                                            <p:strVal val="#ppt_x"/>
                                          </p:val>
                                        </p:tav>
                                        <p:tav tm="100000">
                                          <p:val>
                                            <p:strVal val="#ppt_x"/>
                                          </p:val>
                                        </p:tav>
                                      </p:tavLst>
                                    </p:anim>
                                    <p:anim calcmode="lin" valueType="num">
                                      <p:cBhvr additive="base">
                                        <p:cTn id="28" dur="500" fill="hold"/>
                                        <p:tgtEl>
                                          <p:spTgt spid="2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ppt_x"/>
                                          </p:val>
                                        </p:tav>
                                        <p:tav tm="100000">
                                          <p:val>
                                            <p:strVal val="#ppt_x"/>
                                          </p:val>
                                        </p:tav>
                                      </p:tavLst>
                                    </p:anim>
                                    <p:anim calcmode="lin" valueType="num">
                                      <p:cBhvr additive="base">
                                        <p:cTn id="32" dur="500" fill="hold"/>
                                        <p:tgtEl>
                                          <p:spTgt spid="22"/>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500" fill="hold"/>
                                        <p:tgtEl>
                                          <p:spTgt spid="32"/>
                                        </p:tgtEl>
                                        <p:attrNameLst>
                                          <p:attrName>ppt_x</p:attrName>
                                        </p:attrNameLst>
                                      </p:cBhvr>
                                      <p:tavLst>
                                        <p:tav tm="0">
                                          <p:val>
                                            <p:strVal val="#ppt_x"/>
                                          </p:val>
                                        </p:tav>
                                        <p:tav tm="100000">
                                          <p:val>
                                            <p:strVal val="#ppt_x"/>
                                          </p:val>
                                        </p:tav>
                                      </p:tavLst>
                                    </p:anim>
                                    <p:anim calcmode="lin" valueType="num">
                                      <p:cBhvr additive="base">
                                        <p:cTn id="36" dur="500" fill="hold"/>
                                        <p:tgtEl>
                                          <p:spTgt spid="32"/>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500" fill="hold"/>
                                        <p:tgtEl>
                                          <p:spTgt spid="37"/>
                                        </p:tgtEl>
                                        <p:attrNameLst>
                                          <p:attrName>ppt_x</p:attrName>
                                        </p:attrNameLst>
                                      </p:cBhvr>
                                      <p:tavLst>
                                        <p:tav tm="0">
                                          <p:val>
                                            <p:strVal val="#ppt_x"/>
                                          </p:val>
                                        </p:tav>
                                        <p:tav tm="100000">
                                          <p:val>
                                            <p:strVal val="#ppt_x"/>
                                          </p:val>
                                        </p:tav>
                                      </p:tavLst>
                                    </p:anim>
                                    <p:anim calcmode="lin" valueType="num">
                                      <p:cBhvr additive="base">
                                        <p:cTn id="4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2" presetClass="entr" presetSubtype="4"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 calcmode="lin" valueType="num">
                                      <p:cBhvr additive="base">
                                        <p:cTn id="48" dur="500" fill="hold"/>
                                        <p:tgtEl>
                                          <p:spTgt spid="44"/>
                                        </p:tgtEl>
                                        <p:attrNameLst>
                                          <p:attrName>ppt_x</p:attrName>
                                        </p:attrNameLst>
                                      </p:cBhvr>
                                      <p:tavLst>
                                        <p:tav tm="0">
                                          <p:val>
                                            <p:strVal val="#ppt_x"/>
                                          </p:val>
                                        </p:tav>
                                        <p:tav tm="100000">
                                          <p:val>
                                            <p:strVal val="#ppt_x"/>
                                          </p:val>
                                        </p:tav>
                                      </p:tavLst>
                                    </p:anim>
                                    <p:anim calcmode="lin" valueType="num">
                                      <p:cBhvr additive="base">
                                        <p:cTn id="49" dur="500" fill="hold"/>
                                        <p:tgtEl>
                                          <p:spTgt spid="44"/>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 calcmode="lin" valueType="num">
                                      <p:cBhvr additive="base">
                                        <p:cTn id="52" dur="500" fill="hold"/>
                                        <p:tgtEl>
                                          <p:spTgt spid="25"/>
                                        </p:tgtEl>
                                        <p:attrNameLst>
                                          <p:attrName>ppt_x</p:attrName>
                                        </p:attrNameLst>
                                      </p:cBhvr>
                                      <p:tavLst>
                                        <p:tav tm="0">
                                          <p:val>
                                            <p:strVal val="#ppt_x"/>
                                          </p:val>
                                        </p:tav>
                                        <p:tav tm="100000">
                                          <p:val>
                                            <p:strVal val="#ppt_x"/>
                                          </p:val>
                                        </p:tav>
                                      </p:tavLst>
                                    </p:anim>
                                    <p:anim calcmode="lin" valueType="num">
                                      <p:cBhvr additive="base">
                                        <p:cTn id="53" dur="500" fill="hold"/>
                                        <p:tgtEl>
                                          <p:spTgt spid="25"/>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46"/>
                                        </p:tgtEl>
                                        <p:attrNameLst>
                                          <p:attrName>style.visibility</p:attrName>
                                        </p:attrNameLst>
                                      </p:cBhvr>
                                      <p:to>
                                        <p:strVal val="visible"/>
                                      </p:to>
                                    </p:set>
                                    <p:anim calcmode="lin" valueType="num">
                                      <p:cBhvr additive="base">
                                        <p:cTn id="56" dur="500" fill="hold"/>
                                        <p:tgtEl>
                                          <p:spTgt spid="46"/>
                                        </p:tgtEl>
                                        <p:attrNameLst>
                                          <p:attrName>ppt_x</p:attrName>
                                        </p:attrNameLst>
                                      </p:cBhvr>
                                      <p:tavLst>
                                        <p:tav tm="0">
                                          <p:val>
                                            <p:strVal val="#ppt_x"/>
                                          </p:val>
                                        </p:tav>
                                        <p:tav tm="100000">
                                          <p:val>
                                            <p:strVal val="#ppt_x"/>
                                          </p:val>
                                        </p:tav>
                                      </p:tavLst>
                                    </p:anim>
                                    <p:anim calcmode="lin" valueType="num">
                                      <p:cBhvr additive="base">
                                        <p:cTn id="57" dur="500" fill="hold"/>
                                        <p:tgtEl>
                                          <p:spTgt spid="46"/>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45"/>
                                        </p:tgtEl>
                                        <p:attrNameLst>
                                          <p:attrName>style.visibility</p:attrName>
                                        </p:attrNameLst>
                                      </p:cBhvr>
                                      <p:to>
                                        <p:strVal val="visible"/>
                                      </p:to>
                                    </p:set>
                                    <p:anim calcmode="lin" valueType="num">
                                      <p:cBhvr additive="base">
                                        <p:cTn id="60" dur="500" fill="hold"/>
                                        <p:tgtEl>
                                          <p:spTgt spid="45"/>
                                        </p:tgtEl>
                                        <p:attrNameLst>
                                          <p:attrName>ppt_x</p:attrName>
                                        </p:attrNameLst>
                                      </p:cBhvr>
                                      <p:tavLst>
                                        <p:tav tm="0">
                                          <p:val>
                                            <p:strVal val="#ppt_x"/>
                                          </p:val>
                                        </p:tav>
                                        <p:tav tm="100000">
                                          <p:val>
                                            <p:strVal val="#ppt_x"/>
                                          </p:val>
                                        </p:tav>
                                      </p:tavLst>
                                    </p:anim>
                                    <p:anim calcmode="lin" valueType="num">
                                      <p:cBhvr additive="base">
                                        <p:cTn id="61"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fade">
                                      <p:cBhvr>
                                        <p:cTn id="66" dur="500"/>
                                        <p:tgtEl>
                                          <p:spTgt spid="19"/>
                                        </p:tgtEl>
                                      </p:cBhvr>
                                    </p:animEffect>
                                  </p:childTnLst>
                                </p:cTn>
                              </p:par>
                              <p:par>
                                <p:cTn id="67" presetID="2" presetClass="entr" presetSubtype="4" fill="hold" grpId="0" nodeType="withEffect">
                                  <p:stCondLst>
                                    <p:cond delay="0"/>
                                  </p:stCondLst>
                                  <p:childTnLst>
                                    <p:set>
                                      <p:cBhvr>
                                        <p:cTn id="68" dur="1" fill="hold">
                                          <p:stCondLst>
                                            <p:cond delay="0"/>
                                          </p:stCondLst>
                                        </p:cTn>
                                        <p:tgtEl>
                                          <p:spTgt spid="38"/>
                                        </p:tgtEl>
                                        <p:attrNameLst>
                                          <p:attrName>style.visibility</p:attrName>
                                        </p:attrNameLst>
                                      </p:cBhvr>
                                      <p:to>
                                        <p:strVal val="visible"/>
                                      </p:to>
                                    </p:set>
                                    <p:anim calcmode="lin" valueType="num">
                                      <p:cBhvr additive="base">
                                        <p:cTn id="69" dur="500" fill="hold"/>
                                        <p:tgtEl>
                                          <p:spTgt spid="38"/>
                                        </p:tgtEl>
                                        <p:attrNameLst>
                                          <p:attrName>ppt_x</p:attrName>
                                        </p:attrNameLst>
                                      </p:cBhvr>
                                      <p:tavLst>
                                        <p:tav tm="0">
                                          <p:val>
                                            <p:strVal val="#ppt_x"/>
                                          </p:val>
                                        </p:tav>
                                        <p:tav tm="100000">
                                          <p:val>
                                            <p:strVal val="#ppt_x"/>
                                          </p:val>
                                        </p:tav>
                                      </p:tavLst>
                                    </p:anim>
                                    <p:anim calcmode="lin" valueType="num">
                                      <p:cBhvr additive="base">
                                        <p:cTn id="70" dur="500" fill="hold"/>
                                        <p:tgtEl>
                                          <p:spTgt spid="38"/>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39"/>
                                        </p:tgtEl>
                                        <p:attrNameLst>
                                          <p:attrName>style.visibility</p:attrName>
                                        </p:attrNameLst>
                                      </p:cBhvr>
                                      <p:to>
                                        <p:strVal val="visible"/>
                                      </p:to>
                                    </p:set>
                                    <p:anim calcmode="lin" valueType="num">
                                      <p:cBhvr additive="base">
                                        <p:cTn id="73" dur="500" fill="hold"/>
                                        <p:tgtEl>
                                          <p:spTgt spid="39"/>
                                        </p:tgtEl>
                                        <p:attrNameLst>
                                          <p:attrName>ppt_x</p:attrName>
                                        </p:attrNameLst>
                                      </p:cBhvr>
                                      <p:tavLst>
                                        <p:tav tm="0">
                                          <p:val>
                                            <p:strVal val="#ppt_x"/>
                                          </p:val>
                                        </p:tav>
                                        <p:tav tm="100000">
                                          <p:val>
                                            <p:strVal val="#ppt_x"/>
                                          </p:val>
                                        </p:tav>
                                      </p:tavLst>
                                    </p:anim>
                                    <p:anim calcmode="lin" valueType="num">
                                      <p:cBhvr additive="base">
                                        <p:cTn id="74" dur="500" fill="hold"/>
                                        <p:tgtEl>
                                          <p:spTgt spid="39"/>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40"/>
                                        </p:tgtEl>
                                        <p:attrNameLst>
                                          <p:attrName>style.visibility</p:attrName>
                                        </p:attrNameLst>
                                      </p:cBhvr>
                                      <p:to>
                                        <p:strVal val="visible"/>
                                      </p:to>
                                    </p:set>
                                    <p:anim calcmode="lin" valueType="num">
                                      <p:cBhvr additive="base">
                                        <p:cTn id="77" dur="500" fill="hold"/>
                                        <p:tgtEl>
                                          <p:spTgt spid="40"/>
                                        </p:tgtEl>
                                        <p:attrNameLst>
                                          <p:attrName>ppt_x</p:attrName>
                                        </p:attrNameLst>
                                      </p:cBhvr>
                                      <p:tavLst>
                                        <p:tav tm="0">
                                          <p:val>
                                            <p:strVal val="#ppt_x"/>
                                          </p:val>
                                        </p:tav>
                                        <p:tav tm="100000">
                                          <p:val>
                                            <p:strVal val="#ppt_x"/>
                                          </p:val>
                                        </p:tav>
                                      </p:tavLst>
                                    </p:anim>
                                    <p:anim calcmode="lin" valueType="num">
                                      <p:cBhvr additive="base">
                                        <p:cTn id="78" dur="500" fill="hold"/>
                                        <p:tgtEl>
                                          <p:spTgt spid="40"/>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26"/>
                                        </p:tgtEl>
                                        <p:attrNameLst>
                                          <p:attrName>style.visibility</p:attrName>
                                        </p:attrNameLst>
                                      </p:cBhvr>
                                      <p:to>
                                        <p:strVal val="visible"/>
                                      </p:to>
                                    </p:set>
                                    <p:anim calcmode="lin" valueType="num">
                                      <p:cBhvr additive="base">
                                        <p:cTn id="81" dur="500" fill="hold"/>
                                        <p:tgtEl>
                                          <p:spTgt spid="26"/>
                                        </p:tgtEl>
                                        <p:attrNameLst>
                                          <p:attrName>ppt_x</p:attrName>
                                        </p:attrNameLst>
                                      </p:cBhvr>
                                      <p:tavLst>
                                        <p:tav tm="0">
                                          <p:val>
                                            <p:strVal val="#ppt_x"/>
                                          </p:val>
                                        </p:tav>
                                        <p:tav tm="100000">
                                          <p:val>
                                            <p:strVal val="#ppt_x"/>
                                          </p:val>
                                        </p:tav>
                                      </p:tavLst>
                                    </p:anim>
                                    <p:anim calcmode="lin" valueType="num">
                                      <p:cBhvr additive="base">
                                        <p:cTn id="8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23"/>
                                        </p:tgtEl>
                                        <p:attrNameLst>
                                          <p:attrName>style.visibility</p:attrName>
                                        </p:attrNameLst>
                                      </p:cBhvr>
                                      <p:to>
                                        <p:strVal val="visible"/>
                                      </p:to>
                                    </p:set>
                                    <p:anim calcmode="lin" valueType="num">
                                      <p:cBhvr additive="base">
                                        <p:cTn id="87" dur="500" fill="hold"/>
                                        <p:tgtEl>
                                          <p:spTgt spid="23"/>
                                        </p:tgtEl>
                                        <p:attrNameLst>
                                          <p:attrName>ppt_x</p:attrName>
                                        </p:attrNameLst>
                                      </p:cBhvr>
                                      <p:tavLst>
                                        <p:tav tm="0">
                                          <p:val>
                                            <p:strVal val="#ppt_x"/>
                                          </p:val>
                                        </p:tav>
                                        <p:tav tm="100000">
                                          <p:val>
                                            <p:strVal val="#ppt_x"/>
                                          </p:val>
                                        </p:tav>
                                      </p:tavLst>
                                    </p:anim>
                                    <p:anim calcmode="lin" valueType="num">
                                      <p:cBhvr additive="base">
                                        <p:cTn id="88" dur="500" fill="hold"/>
                                        <p:tgtEl>
                                          <p:spTgt spid="23"/>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29"/>
                                        </p:tgtEl>
                                        <p:attrNameLst>
                                          <p:attrName>style.visibility</p:attrName>
                                        </p:attrNameLst>
                                      </p:cBhvr>
                                      <p:to>
                                        <p:strVal val="visible"/>
                                      </p:to>
                                    </p:set>
                                    <p:anim calcmode="lin" valueType="num">
                                      <p:cBhvr additive="base">
                                        <p:cTn id="91" dur="500" fill="hold"/>
                                        <p:tgtEl>
                                          <p:spTgt spid="29"/>
                                        </p:tgtEl>
                                        <p:attrNameLst>
                                          <p:attrName>ppt_x</p:attrName>
                                        </p:attrNameLst>
                                      </p:cBhvr>
                                      <p:tavLst>
                                        <p:tav tm="0">
                                          <p:val>
                                            <p:strVal val="#ppt_x"/>
                                          </p:val>
                                        </p:tav>
                                        <p:tav tm="100000">
                                          <p:val>
                                            <p:strVal val="#ppt_x"/>
                                          </p:val>
                                        </p:tav>
                                      </p:tavLst>
                                    </p:anim>
                                    <p:anim calcmode="lin" valueType="num">
                                      <p:cBhvr additive="base">
                                        <p:cTn id="92" dur="500" fill="hold"/>
                                        <p:tgtEl>
                                          <p:spTgt spid="29"/>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33"/>
                                        </p:tgtEl>
                                        <p:attrNameLst>
                                          <p:attrName>style.visibility</p:attrName>
                                        </p:attrNameLst>
                                      </p:cBhvr>
                                      <p:to>
                                        <p:strVal val="visible"/>
                                      </p:to>
                                    </p:set>
                                    <p:anim calcmode="lin" valueType="num">
                                      <p:cBhvr additive="base">
                                        <p:cTn id="95" dur="500" fill="hold"/>
                                        <p:tgtEl>
                                          <p:spTgt spid="33"/>
                                        </p:tgtEl>
                                        <p:attrNameLst>
                                          <p:attrName>ppt_x</p:attrName>
                                        </p:attrNameLst>
                                      </p:cBhvr>
                                      <p:tavLst>
                                        <p:tav tm="0">
                                          <p:val>
                                            <p:strVal val="#ppt_x"/>
                                          </p:val>
                                        </p:tav>
                                        <p:tav tm="100000">
                                          <p:val>
                                            <p:strVal val="#ppt_x"/>
                                          </p:val>
                                        </p:tav>
                                      </p:tavLst>
                                    </p:anim>
                                    <p:anim calcmode="lin" valueType="num">
                                      <p:cBhvr additive="base">
                                        <p:cTn id="96" dur="500" fill="hold"/>
                                        <p:tgtEl>
                                          <p:spTgt spid="33"/>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34"/>
                                        </p:tgtEl>
                                        <p:attrNameLst>
                                          <p:attrName>style.visibility</p:attrName>
                                        </p:attrNameLst>
                                      </p:cBhvr>
                                      <p:to>
                                        <p:strVal val="visible"/>
                                      </p:to>
                                    </p:set>
                                    <p:anim calcmode="lin" valueType="num">
                                      <p:cBhvr additive="base">
                                        <p:cTn id="99" dur="500" fill="hold"/>
                                        <p:tgtEl>
                                          <p:spTgt spid="34"/>
                                        </p:tgtEl>
                                        <p:attrNameLst>
                                          <p:attrName>ppt_x</p:attrName>
                                        </p:attrNameLst>
                                      </p:cBhvr>
                                      <p:tavLst>
                                        <p:tav tm="0">
                                          <p:val>
                                            <p:strVal val="#ppt_x"/>
                                          </p:val>
                                        </p:tav>
                                        <p:tav tm="100000">
                                          <p:val>
                                            <p:strVal val="#ppt_x"/>
                                          </p:val>
                                        </p:tav>
                                      </p:tavLst>
                                    </p:anim>
                                    <p:anim calcmode="lin" valueType="num">
                                      <p:cBhvr additive="base">
                                        <p:cTn id="100" dur="500" fill="hold"/>
                                        <p:tgtEl>
                                          <p:spTgt spid="34"/>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35"/>
                                        </p:tgtEl>
                                        <p:attrNameLst>
                                          <p:attrName>style.visibility</p:attrName>
                                        </p:attrNameLst>
                                      </p:cBhvr>
                                      <p:to>
                                        <p:strVal val="visible"/>
                                      </p:to>
                                    </p:set>
                                    <p:anim calcmode="lin" valueType="num">
                                      <p:cBhvr additive="base">
                                        <p:cTn id="103" dur="500" fill="hold"/>
                                        <p:tgtEl>
                                          <p:spTgt spid="35"/>
                                        </p:tgtEl>
                                        <p:attrNameLst>
                                          <p:attrName>ppt_x</p:attrName>
                                        </p:attrNameLst>
                                      </p:cBhvr>
                                      <p:tavLst>
                                        <p:tav tm="0">
                                          <p:val>
                                            <p:strVal val="#ppt_x"/>
                                          </p:val>
                                        </p:tav>
                                        <p:tav tm="100000">
                                          <p:val>
                                            <p:strVal val="#ppt_x"/>
                                          </p:val>
                                        </p:tav>
                                      </p:tavLst>
                                    </p:anim>
                                    <p:anim calcmode="lin" valueType="num">
                                      <p:cBhvr additive="base">
                                        <p:cTn id="104" dur="500" fill="hold"/>
                                        <p:tgtEl>
                                          <p:spTgt spid="35"/>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36"/>
                                        </p:tgtEl>
                                        <p:attrNameLst>
                                          <p:attrName>style.visibility</p:attrName>
                                        </p:attrNameLst>
                                      </p:cBhvr>
                                      <p:to>
                                        <p:strVal val="visible"/>
                                      </p:to>
                                    </p:set>
                                    <p:anim calcmode="lin" valueType="num">
                                      <p:cBhvr additive="base">
                                        <p:cTn id="107" dur="500" fill="hold"/>
                                        <p:tgtEl>
                                          <p:spTgt spid="36"/>
                                        </p:tgtEl>
                                        <p:attrNameLst>
                                          <p:attrName>ppt_x</p:attrName>
                                        </p:attrNameLst>
                                      </p:cBhvr>
                                      <p:tavLst>
                                        <p:tav tm="0">
                                          <p:val>
                                            <p:strVal val="#ppt_x"/>
                                          </p:val>
                                        </p:tav>
                                        <p:tav tm="100000">
                                          <p:val>
                                            <p:strVal val="#ppt_x"/>
                                          </p:val>
                                        </p:tav>
                                      </p:tavLst>
                                    </p:anim>
                                    <p:anim calcmode="lin" valueType="num">
                                      <p:cBhvr additive="base">
                                        <p:cTn id="108" dur="500" fill="hold"/>
                                        <p:tgtEl>
                                          <p:spTgt spid="36"/>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28"/>
                                        </p:tgtEl>
                                        <p:attrNameLst>
                                          <p:attrName>style.visibility</p:attrName>
                                        </p:attrNameLst>
                                      </p:cBhvr>
                                      <p:to>
                                        <p:strVal val="visible"/>
                                      </p:to>
                                    </p:set>
                                    <p:anim calcmode="lin" valueType="num">
                                      <p:cBhvr additive="base">
                                        <p:cTn id="111" dur="500" fill="hold"/>
                                        <p:tgtEl>
                                          <p:spTgt spid="28"/>
                                        </p:tgtEl>
                                        <p:attrNameLst>
                                          <p:attrName>ppt_x</p:attrName>
                                        </p:attrNameLst>
                                      </p:cBhvr>
                                      <p:tavLst>
                                        <p:tav tm="0">
                                          <p:val>
                                            <p:strVal val="#ppt_x"/>
                                          </p:val>
                                        </p:tav>
                                        <p:tav tm="100000">
                                          <p:val>
                                            <p:strVal val="#ppt_x"/>
                                          </p:val>
                                        </p:tav>
                                      </p:tavLst>
                                    </p:anim>
                                    <p:anim calcmode="lin" valueType="num">
                                      <p:cBhvr additive="base">
                                        <p:cTn id="112" dur="500" fill="hold"/>
                                        <p:tgtEl>
                                          <p:spTgt spid="28"/>
                                        </p:tgtEl>
                                        <p:attrNameLst>
                                          <p:attrName>ppt_y</p:attrName>
                                        </p:attrNameLst>
                                      </p:cBhvr>
                                      <p:tavLst>
                                        <p:tav tm="0">
                                          <p:val>
                                            <p:strVal val="1+#ppt_h/2"/>
                                          </p:val>
                                        </p:tav>
                                        <p:tav tm="100000">
                                          <p:val>
                                            <p:strVal val="#ppt_y"/>
                                          </p:val>
                                        </p:tav>
                                      </p:tavLst>
                                    </p:anim>
                                  </p:childTnLst>
                                </p:cTn>
                              </p:par>
                              <p:par>
                                <p:cTn id="113" presetID="10" presetClass="entr" presetSubtype="0" fill="hold" grpId="0" nodeType="withEffect">
                                  <p:stCondLst>
                                    <p:cond delay="0"/>
                                  </p:stCondLst>
                                  <p:childTnLst>
                                    <p:set>
                                      <p:cBhvr>
                                        <p:cTn id="114" dur="1" fill="hold">
                                          <p:stCondLst>
                                            <p:cond delay="0"/>
                                          </p:stCondLst>
                                        </p:cTn>
                                        <p:tgtEl>
                                          <p:spTgt spid="13"/>
                                        </p:tgtEl>
                                        <p:attrNameLst>
                                          <p:attrName>style.visibility</p:attrName>
                                        </p:attrNameLst>
                                      </p:cBhvr>
                                      <p:to>
                                        <p:strVal val="visible"/>
                                      </p:to>
                                    </p:set>
                                    <p:animEffect transition="in" filter="fade">
                                      <p:cBhvr>
                                        <p:cTn id="1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17" grpId="0"/>
      <p:bldP spid="18" grpId="0"/>
      <p:bldP spid="19" grpId="0"/>
      <p:bldP spid="21" grpId="0" animBg="1"/>
      <p:bldP spid="22" grpId="0" animBg="1"/>
      <p:bldP spid="23" grpId="0" animBg="1"/>
      <p:bldP spid="24" grpId="0" animBg="1"/>
      <p:bldP spid="25" grpId="0" animBg="1"/>
      <p:bldP spid="26" grpId="0" animBg="1"/>
      <p:bldP spid="28" grpId="0" animBg="1"/>
      <p:bldP spid="29" grpId="0" animBg="1"/>
      <p:bldP spid="35" grpId="0" animBg="1"/>
      <p:bldP spid="38" grpId="0" animBg="1"/>
      <p:bldP spid="4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722057" y="3208207"/>
            <a:ext cx="8178117" cy="707886"/>
          </a:xfrm>
          <a:prstGeom prst="rect">
            <a:avLst/>
          </a:prstGeom>
        </p:spPr>
        <p:txBody>
          <a:bodyPr wrap="square">
            <a:spAutoFit/>
          </a:bodyPr>
          <a:lstStyle/>
          <a:p>
            <a:pPr marL="285744" indent="-285744" algn="just" hangingPunct="0">
              <a:buFont typeface="Wingdings" pitchFamily="2" charset="2"/>
              <a:buChar char="l"/>
            </a:pP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通过将轻量级烟雾数据中的烟气密度划分为</a:t>
            </a: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r>
              <a:rPr lang="en-US" altLang="zh-CN" sz="2000" b="1" baseline="30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8</a:t>
            </a: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 256</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级别，使之与烟气精灵纹理粒子的贴图透明度相对应，级别划分效果如下所示：</a:t>
            </a:r>
            <a:endParaRPr lang="zh-CN"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6" name="矩形 15"/>
          <p:cNvSpPr/>
          <p:nvPr/>
        </p:nvSpPr>
        <p:spPr>
          <a:xfrm>
            <a:off x="722057" y="2380472"/>
            <a:ext cx="8621216" cy="400110"/>
          </a:xfrm>
          <a:prstGeom prst="rect">
            <a:avLst/>
          </a:prstGeom>
        </p:spPr>
        <p:txBody>
          <a:bodyPr wrap="square">
            <a:spAutoFit/>
          </a:bodyPr>
          <a:lstStyle/>
          <a:p>
            <a:pPr marL="285744" indent="-285744" algn="just" hangingPunct="0">
              <a:buFont typeface="Wingdings" pitchFamily="2" charset="2"/>
              <a:buChar char="l"/>
            </a:pP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通过去除冗余烟气数据，使得原始版本数</a:t>
            </a: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GB</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的数据文件精简为数十</a:t>
            </a: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KB</a:t>
            </a:r>
          </a:p>
        </p:txBody>
      </p:sp>
      <p:sp>
        <p:nvSpPr>
          <p:cNvPr id="17" name="矩形 16"/>
          <p:cNvSpPr/>
          <p:nvPr/>
        </p:nvSpPr>
        <p:spPr>
          <a:xfrm>
            <a:off x="722057" y="1607650"/>
            <a:ext cx="8172655" cy="400110"/>
          </a:xfrm>
          <a:prstGeom prst="rect">
            <a:avLst/>
          </a:prstGeom>
        </p:spPr>
        <p:txBody>
          <a:bodyPr wrap="square">
            <a:spAutoFit/>
          </a:bodyPr>
          <a:lstStyle/>
          <a:p>
            <a:pPr marL="285744" indent="-285744" algn="just" hangingPunct="0">
              <a:buFont typeface="Wingdings" pitchFamily="2" charset="2"/>
              <a:buChar char="l"/>
            </a:pP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通过时间线性化处理，使得烟气数据精简为原始数据的五分之一</a:t>
            </a:r>
            <a:endParaRPr lang="zh-CN"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 name="竖排标题 1"/>
          <p:cNvSpPr>
            <a:spLocks noGrp="1"/>
          </p:cNvSpPr>
          <p:nvPr>
            <p:ph type="title" orient="vert" idx="4294967295"/>
          </p:nvPr>
        </p:nvSpPr>
        <p:spPr>
          <a:xfrm>
            <a:off x="1322957" y="181761"/>
            <a:ext cx="9145959" cy="1146994"/>
          </a:xfrm>
        </p:spPr>
        <p:txBody>
          <a:bodyPr>
            <a:normAutofit/>
          </a:bodyPr>
          <a:lstStyle/>
          <a:p>
            <a:r>
              <a:rPr lang="zh-CN" altLang="en-US"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用于</a:t>
            </a:r>
            <a:r>
              <a:rPr lang="en-US" altLang="zh-CN"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Web</a:t>
            </a:r>
            <a:r>
              <a:rPr lang="zh-CN" altLang="en-US"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浏览器端烟气数据的轻量化处理</a:t>
            </a:r>
            <a:endParaRPr lang="zh-CN" altLang="en-US" dirty="0">
              <a:solidFill>
                <a:srgbClr val="FFC000"/>
              </a:solidFill>
            </a:endParaRPr>
          </a:p>
        </p:txBody>
      </p:sp>
      <p:cxnSp>
        <p:nvCxnSpPr>
          <p:cNvPr id="8" name="直接箭头连接符 7">
            <a:extLst>
              <a:ext uri="{FF2B5EF4-FFF2-40B4-BE49-F238E27FC236}">
                <a16:creationId xmlns:a16="http://schemas.microsoft.com/office/drawing/2014/main" id="{E4DE5EBA-A410-43A8-BE8C-CDAA41965098}"/>
              </a:ext>
            </a:extLst>
          </p:cNvPr>
          <p:cNvCxnSpPr/>
          <p:nvPr/>
        </p:nvCxnSpPr>
        <p:spPr>
          <a:xfrm>
            <a:off x="2877376" y="4758320"/>
            <a:ext cx="0" cy="121920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cxnSp>
        <p:nvCxnSpPr>
          <p:cNvPr id="9" name="直接箭头连接符 8">
            <a:extLst>
              <a:ext uri="{FF2B5EF4-FFF2-40B4-BE49-F238E27FC236}">
                <a16:creationId xmlns:a16="http://schemas.microsoft.com/office/drawing/2014/main" id="{51D3A3A0-C9C3-4753-82A0-56F9592AEEDB}"/>
              </a:ext>
            </a:extLst>
          </p:cNvPr>
          <p:cNvCxnSpPr/>
          <p:nvPr/>
        </p:nvCxnSpPr>
        <p:spPr>
          <a:xfrm>
            <a:off x="11377575" y="4726579"/>
            <a:ext cx="0" cy="121920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10" name="文本框 9">
            <a:extLst>
              <a:ext uri="{FF2B5EF4-FFF2-40B4-BE49-F238E27FC236}">
                <a16:creationId xmlns:a16="http://schemas.microsoft.com/office/drawing/2014/main" id="{05378F9D-413C-4E2F-B2F1-BB2BDC8F1F5D}"/>
              </a:ext>
            </a:extLst>
          </p:cNvPr>
          <p:cNvSpPr txBox="1"/>
          <p:nvPr/>
        </p:nvSpPr>
        <p:spPr>
          <a:xfrm>
            <a:off x="680276" y="4388988"/>
            <a:ext cx="1869423" cy="369332"/>
          </a:xfrm>
          <a:prstGeom prst="rect">
            <a:avLst/>
          </a:prstGeom>
          <a:noFill/>
        </p:spPr>
        <p:txBody>
          <a:bodyPr wrap="none" rtlCol="0">
            <a:spAutoFit/>
          </a:bodyPr>
          <a:lstStyle/>
          <a:p>
            <a:r>
              <a:rPr lang="en-US" altLang="zh-CN" b="1" i="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Smog Density:</a:t>
            </a:r>
            <a:endParaRPr lang="zh-CN" altLang="en-US" b="1" i="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25EDFFC7-CC8B-4E34-89F5-A3FDF421CDE9}"/>
              </a:ext>
            </a:extLst>
          </p:cNvPr>
          <p:cNvSpPr txBox="1"/>
          <p:nvPr/>
        </p:nvSpPr>
        <p:spPr>
          <a:xfrm>
            <a:off x="1249339" y="6019885"/>
            <a:ext cx="1140569" cy="369332"/>
          </a:xfrm>
          <a:prstGeom prst="rect">
            <a:avLst/>
          </a:prstGeom>
          <a:noFill/>
        </p:spPr>
        <p:txBody>
          <a:bodyPr wrap="none" rtlCol="0">
            <a:spAutoFit/>
          </a:bodyPr>
          <a:lstStyle/>
          <a:p>
            <a:r>
              <a:rPr lang="en-US" altLang="zh-CN" b="1" i="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Opacity:</a:t>
            </a:r>
            <a:endParaRPr lang="zh-CN" altLang="en-US" b="1" i="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6AF73FE8-583C-4DFF-BC27-B1F33063B84A}"/>
              </a:ext>
            </a:extLst>
          </p:cNvPr>
          <p:cNvSpPr txBox="1"/>
          <p:nvPr/>
        </p:nvSpPr>
        <p:spPr>
          <a:xfrm>
            <a:off x="2549699" y="4388988"/>
            <a:ext cx="777777" cy="369332"/>
          </a:xfrm>
          <a:prstGeom prst="rect">
            <a:avLst/>
          </a:prstGeom>
          <a:noFill/>
        </p:spPr>
        <p:txBody>
          <a:bodyPr wrap="none" rtlCol="0">
            <a:spAutoFit/>
          </a:bodyPr>
          <a:lstStyle/>
          <a:p>
            <a:r>
              <a:rPr lang="en-US" altLang="zh-CN" b="1" i="1" dirty="0" err="1">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SD</a:t>
            </a:r>
            <a:r>
              <a:rPr lang="en-US" altLang="zh-CN" sz="1100" b="1" i="1" dirty="0" err="1">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min</a:t>
            </a:r>
            <a:endParaRPr lang="zh-CN" altLang="en-US" sz="1100" b="1" i="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C24F8992-7E0B-4316-A14A-D22AA239C761}"/>
              </a:ext>
            </a:extLst>
          </p:cNvPr>
          <p:cNvSpPr txBox="1"/>
          <p:nvPr/>
        </p:nvSpPr>
        <p:spPr>
          <a:xfrm>
            <a:off x="2713709" y="5977520"/>
            <a:ext cx="327334" cy="369332"/>
          </a:xfrm>
          <a:prstGeom prst="rect">
            <a:avLst/>
          </a:prstGeom>
          <a:noFill/>
        </p:spPr>
        <p:txBody>
          <a:bodyPr wrap="none" rtlCol="0">
            <a:spAutoFit/>
          </a:bodyPr>
          <a:lstStyle/>
          <a:p>
            <a:r>
              <a:rPr lang="en-US" altLang="zh-CN" b="1" i="1" dirty="0">
                <a:solidFill>
                  <a:srgbClr val="92D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a:t>
            </a:r>
            <a:endParaRPr lang="zh-CN" altLang="en-US" sz="1100" b="1" i="1" dirty="0">
              <a:solidFill>
                <a:srgbClr val="92D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19" name="直接箭头连接符 18">
            <a:extLst>
              <a:ext uri="{FF2B5EF4-FFF2-40B4-BE49-F238E27FC236}">
                <a16:creationId xmlns:a16="http://schemas.microsoft.com/office/drawing/2014/main" id="{30E217EC-1E92-447C-8340-BF7C8472ECB8}"/>
              </a:ext>
            </a:extLst>
          </p:cNvPr>
          <p:cNvCxnSpPr/>
          <p:nvPr/>
        </p:nvCxnSpPr>
        <p:spPr>
          <a:xfrm>
            <a:off x="6805159" y="4746125"/>
            <a:ext cx="0" cy="121920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6B61BD02-48F9-40F5-896A-27F8D59CD77E}"/>
              </a:ext>
            </a:extLst>
          </p:cNvPr>
          <p:cNvCxnSpPr/>
          <p:nvPr/>
        </p:nvCxnSpPr>
        <p:spPr>
          <a:xfrm>
            <a:off x="2877376" y="5367920"/>
            <a:ext cx="8500199" cy="0"/>
          </a:xfrm>
          <a:prstGeom prst="line">
            <a:avLst/>
          </a:prstGeom>
          <a:ln w="57150"/>
        </p:spPr>
        <p:style>
          <a:lnRef idx="1">
            <a:schemeClr val="dk1"/>
          </a:lnRef>
          <a:fillRef idx="0">
            <a:schemeClr val="dk1"/>
          </a:fillRef>
          <a:effectRef idx="0">
            <a:schemeClr val="dk1"/>
          </a:effectRef>
          <a:fontRef idx="minor">
            <a:schemeClr val="tx1"/>
          </a:fontRef>
        </p:style>
      </p:cxnSp>
      <p:sp>
        <p:nvSpPr>
          <p:cNvPr id="21" name="文本框 20">
            <a:extLst>
              <a:ext uri="{FF2B5EF4-FFF2-40B4-BE49-F238E27FC236}">
                <a16:creationId xmlns:a16="http://schemas.microsoft.com/office/drawing/2014/main" id="{9B548DEE-5B30-43FB-8B24-FC02B7D8FA30}"/>
              </a:ext>
            </a:extLst>
          </p:cNvPr>
          <p:cNvSpPr txBox="1"/>
          <p:nvPr/>
        </p:nvSpPr>
        <p:spPr>
          <a:xfrm>
            <a:off x="10902627" y="4376793"/>
            <a:ext cx="808235" cy="369332"/>
          </a:xfrm>
          <a:prstGeom prst="rect">
            <a:avLst/>
          </a:prstGeom>
          <a:noFill/>
        </p:spPr>
        <p:txBody>
          <a:bodyPr wrap="none" rtlCol="0">
            <a:spAutoFit/>
          </a:bodyPr>
          <a:lstStyle/>
          <a:p>
            <a:r>
              <a:rPr lang="en-US" altLang="zh-CN" b="1" i="1" dirty="0" err="1">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SD</a:t>
            </a:r>
            <a:r>
              <a:rPr lang="en-US" altLang="zh-CN" sz="1100" b="1" i="1" dirty="0" err="1">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max</a:t>
            </a:r>
            <a:endParaRPr lang="zh-CN" altLang="en-US" sz="1100" b="1" i="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612D2D94-BCA6-44EC-96A8-EA7A2F2DA170}"/>
              </a:ext>
            </a:extLst>
          </p:cNvPr>
          <p:cNvSpPr txBox="1"/>
          <p:nvPr/>
        </p:nvSpPr>
        <p:spPr>
          <a:xfrm>
            <a:off x="11137047" y="5967263"/>
            <a:ext cx="612668" cy="369332"/>
          </a:xfrm>
          <a:prstGeom prst="rect">
            <a:avLst/>
          </a:prstGeom>
          <a:noFill/>
        </p:spPr>
        <p:txBody>
          <a:bodyPr wrap="none" rtlCol="0">
            <a:spAutoFit/>
          </a:bodyPr>
          <a:lstStyle/>
          <a:p>
            <a:r>
              <a:rPr lang="en-US" altLang="zh-CN" b="1" i="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255</a:t>
            </a:r>
            <a:endParaRPr lang="zh-CN" altLang="en-US" b="1" i="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3" name="立方体 22">
            <a:extLst>
              <a:ext uri="{FF2B5EF4-FFF2-40B4-BE49-F238E27FC236}">
                <a16:creationId xmlns:a16="http://schemas.microsoft.com/office/drawing/2014/main" id="{7AFA2EA8-C5FA-41FE-92DE-DA4564BD88EC}"/>
              </a:ext>
            </a:extLst>
          </p:cNvPr>
          <p:cNvSpPr/>
          <p:nvPr/>
        </p:nvSpPr>
        <p:spPr>
          <a:xfrm>
            <a:off x="10287619" y="4721070"/>
            <a:ext cx="469892" cy="469892"/>
          </a:xfrm>
          <a:prstGeom prst="cub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立方体 23">
            <a:extLst>
              <a:ext uri="{FF2B5EF4-FFF2-40B4-BE49-F238E27FC236}">
                <a16:creationId xmlns:a16="http://schemas.microsoft.com/office/drawing/2014/main" id="{0E82A4CF-B827-42A7-98E6-E95087DE73F7}"/>
              </a:ext>
            </a:extLst>
          </p:cNvPr>
          <p:cNvSpPr/>
          <p:nvPr/>
        </p:nvSpPr>
        <p:spPr>
          <a:xfrm>
            <a:off x="9343273" y="4714242"/>
            <a:ext cx="469892" cy="469892"/>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立方体 24">
            <a:extLst>
              <a:ext uri="{FF2B5EF4-FFF2-40B4-BE49-F238E27FC236}">
                <a16:creationId xmlns:a16="http://schemas.microsoft.com/office/drawing/2014/main" id="{BFEEC93E-A884-4DD2-9117-6D32EF5D5BCE}"/>
              </a:ext>
            </a:extLst>
          </p:cNvPr>
          <p:cNvSpPr/>
          <p:nvPr/>
        </p:nvSpPr>
        <p:spPr>
          <a:xfrm>
            <a:off x="7468197" y="4721070"/>
            <a:ext cx="469892" cy="469892"/>
          </a:xfrm>
          <a:prstGeom prst="cub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立方体 25">
            <a:extLst>
              <a:ext uri="{FF2B5EF4-FFF2-40B4-BE49-F238E27FC236}">
                <a16:creationId xmlns:a16="http://schemas.microsoft.com/office/drawing/2014/main" id="{EA30EBEC-205E-4141-9CEB-D0F44A222533}"/>
              </a:ext>
            </a:extLst>
          </p:cNvPr>
          <p:cNvSpPr/>
          <p:nvPr/>
        </p:nvSpPr>
        <p:spPr>
          <a:xfrm>
            <a:off x="8423805" y="4721902"/>
            <a:ext cx="469892" cy="469892"/>
          </a:xfrm>
          <a:prstGeom prst="cub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7572BC9A-7024-48E8-84BE-0A9DDA70154B}"/>
              </a:ext>
            </a:extLst>
          </p:cNvPr>
          <p:cNvSpPr txBox="1"/>
          <p:nvPr/>
        </p:nvSpPr>
        <p:spPr>
          <a:xfrm>
            <a:off x="6564100" y="4388988"/>
            <a:ext cx="579005" cy="369332"/>
          </a:xfrm>
          <a:prstGeom prst="rect">
            <a:avLst/>
          </a:prstGeom>
          <a:noFill/>
        </p:spPr>
        <p:txBody>
          <a:bodyPr wrap="none" rtlCol="0">
            <a:spAutoFit/>
          </a:bodyPr>
          <a:lstStyle/>
          <a:p>
            <a:r>
              <a:rPr lang="en-US" altLang="zh-CN" b="1" i="1" dirty="0" err="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SD</a:t>
            </a:r>
            <a:r>
              <a:rPr lang="en-US" altLang="zh-CN" sz="1100" b="1" i="1" dirty="0" err="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a:t>
            </a:r>
            <a:endParaRPr lang="zh-CN" altLang="en-US" sz="1100" b="1" i="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 name="立方体 27">
            <a:extLst>
              <a:ext uri="{FF2B5EF4-FFF2-40B4-BE49-F238E27FC236}">
                <a16:creationId xmlns:a16="http://schemas.microsoft.com/office/drawing/2014/main" id="{AB87906D-D49D-48D3-AB4C-43A389995E49}"/>
              </a:ext>
            </a:extLst>
          </p:cNvPr>
          <p:cNvSpPr/>
          <p:nvPr/>
        </p:nvSpPr>
        <p:spPr>
          <a:xfrm>
            <a:off x="5839329" y="4746125"/>
            <a:ext cx="469892" cy="469892"/>
          </a:xfrm>
          <a:prstGeom prst="cub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立方体 28">
            <a:extLst>
              <a:ext uri="{FF2B5EF4-FFF2-40B4-BE49-F238E27FC236}">
                <a16:creationId xmlns:a16="http://schemas.microsoft.com/office/drawing/2014/main" id="{ABF3A4EB-E989-4FCC-84BE-0565B896F093}"/>
              </a:ext>
            </a:extLst>
          </p:cNvPr>
          <p:cNvSpPr/>
          <p:nvPr/>
        </p:nvSpPr>
        <p:spPr>
          <a:xfrm>
            <a:off x="4989057" y="4746125"/>
            <a:ext cx="469892" cy="469892"/>
          </a:xfrm>
          <a:prstGeom prst="cub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立方体 29">
            <a:extLst>
              <a:ext uri="{FF2B5EF4-FFF2-40B4-BE49-F238E27FC236}">
                <a16:creationId xmlns:a16="http://schemas.microsoft.com/office/drawing/2014/main" id="{26AF1B64-62D9-4D4C-8781-E2B6062A6327}"/>
              </a:ext>
            </a:extLst>
          </p:cNvPr>
          <p:cNvSpPr/>
          <p:nvPr/>
        </p:nvSpPr>
        <p:spPr>
          <a:xfrm>
            <a:off x="3243421" y="4753997"/>
            <a:ext cx="469892" cy="469892"/>
          </a:xfrm>
          <a:prstGeom prst="cub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立方体 30">
            <a:extLst>
              <a:ext uri="{FF2B5EF4-FFF2-40B4-BE49-F238E27FC236}">
                <a16:creationId xmlns:a16="http://schemas.microsoft.com/office/drawing/2014/main" id="{EEF4FC5E-C4CC-4165-ABE7-8266D5241588}"/>
              </a:ext>
            </a:extLst>
          </p:cNvPr>
          <p:cNvSpPr/>
          <p:nvPr/>
        </p:nvSpPr>
        <p:spPr>
          <a:xfrm>
            <a:off x="4090017" y="4746125"/>
            <a:ext cx="469892" cy="469892"/>
          </a:xfrm>
          <a:prstGeom prst="cube">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a:extLst>
              <a:ext uri="{FF2B5EF4-FFF2-40B4-BE49-F238E27FC236}">
                <a16:creationId xmlns:a16="http://schemas.microsoft.com/office/drawing/2014/main" id="{21DB3A2E-657F-46B8-ACF7-FF01811F21A8}"/>
              </a:ext>
            </a:extLst>
          </p:cNvPr>
          <p:cNvCxnSpPr/>
          <p:nvPr/>
        </p:nvCxnSpPr>
        <p:spPr>
          <a:xfrm>
            <a:off x="3434759" y="5228212"/>
            <a:ext cx="0" cy="609600"/>
          </a:xfrm>
          <a:prstGeom prst="line">
            <a:avLst/>
          </a:prstGeom>
          <a:ln w="57150"/>
        </p:spPr>
        <p:style>
          <a:lnRef idx="1">
            <a:schemeClr val="dk1"/>
          </a:lnRef>
          <a:fillRef idx="0">
            <a:schemeClr val="dk1"/>
          </a:fillRef>
          <a:effectRef idx="0">
            <a:schemeClr val="dk1"/>
          </a:effectRef>
          <a:fontRef idx="minor">
            <a:schemeClr val="tx1"/>
          </a:fontRef>
        </p:style>
      </p:cxnSp>
      <p:cxnSp>
        <p:nvCxnSpPr>
          <p:cNvPr id="33" name="直接连接符 32">
            <a:extLst>
              <a:ext uri="{FF2B5EF4-FFF2-40B4-BE49-F238E27FC236}">
                <a16:creationId xmlns:a16="http://schemas.microsoft.com/office/drawing/2014/main" id="{EB7356B4-6A5F-436F-8057-478431B97029}"/>
              </a:ext>
            </a:extLst>
          </p:cNvPr>
          <p:cNvCxnSpPr/>
          <p:nvPr/>
        </p:nvCxnSpPr>
        <p:spPr>
          <a:xfrm>
            <a:off x="4277891" y="5228212"/>
            <a:ext cx="0" cy="609600"/>
          </a:xfrm>
          <a:prstGeom prst="line">
            <a:avLst/>
          </a:prstGeom>
          <a:ln w="57150"/>
        </p:spPr>
        <p:style>
          <a:lnRef idx="1">
            <a:schemeClr val="dk1"/>
          </a:lnRef>
          <a:fillRef idx="0">
            <a:schemeClr val="dk1"/>
          </a:fillRef>
          <a:effectRef idx="0">
            <a:schemeClr val="dk1"/>
          </a:effectRef>
          <a:fontRef idx="minor">
            <a:schemeClr val="tx1"/>
          </a:fontRef>
        </p:style>
      </p:cxnSp>
      <p:cxnSp>
        <p:nvCxnSpPr>
          <p:cNvPr id="34" name="直接连接符 33">
            <a:extLst>
              <a:ext uri="{FF2B5EF4-FFF2-40B4-BE49-F238E27FC236}">
                <a16:creationId xmlns:a16="http://schemas.microsoft.com/office/drawing/2014/main" id="{C001C5BB-BC26-40CB-AD94-7581B9A6F50E}"/>
              </a:ext>
            </a:extLst>
          </p:cNvPr>
          <p:cNvCxnSpPr/>
          <p:nvPr/>
        </p:nvCxnSpPr>
        <p:spPr>
          <a:xfrm>
            <a:off x="5165476" y="5216017"/>
            <a:ext cx="0" cy="609600"/>
          </a:xfrm>
          <a:prstGeom prst="line">
            <a:avLst/>
          </a:prstGeom>
          <a:ln w="57150"/>
        </p:spPr>
        <p:style>
          <a:lnRef idx="1">
            <a:schemeClr val="dk1"/>
          </a:lnRef>
          <a:fillRef idx="0">
            <a:schemeClr val="dk1"/>
          </a:fillRef>
          <a:effectRef idx="0">
            <a:schemeClr val="dk1"/>
          </a:effectRef>
          <a:fontRef idx="minor">
            <a:schemeClr val="tx1"/>
          </a:fontRef>
        </p:style>
      </p:cxnSp>
      <p:cxnSp>
        <p:nvCxnSpPr>
          <p:cNvPr id="35" name="直接连接符 34">
            <a:extLst>
              <a:ext uri="{FF2B5EF4-FFF2-40B4-BE49-F238E27FC236}">
                <a16:creationId xmlns:a16="http://schemas.microsoft.com/office/drawing/2014/main" id="{745FF070-E608-42FB-919F-2D6037E1B971}"/>
              </a:ext>
            </a:extLst>
          </p:cNvPr>
          <p:cNvCxnSpPr/>
          <p:nvPr/>
        </p:nvCxnSpPr>
        <p:spPr>
          <a:xfrm>
            <a:off x="6052557" y="5216017"/>
            <a:ext cx="0" cy="609600"/>
          </a:xfrm>
          <a:prstGeom prst="line">
            <a:avLst/>
          </a:prstGeom>
          <a:ln w="57150"/>
        </p:spPr>
        <p:style>
          <a:lnRef idx="1">
            <a:schemeClr val="dk1"/>
          </a:lnRef>
          <a:fillRef idx="0">
            <a:schemeClr val="dk1"/>
          </a:fillRef>
          <a:effectRef idx="0">
            <a:schemeClr val="dk1"/>
          </a:effectRef>
          <a:fontRef idx="minor">
            <a:schemeClr val="tx1"/>
          </a:fontRef>
        </p:style>
      </p:cxnSp>
      <p:cxnSp>
        <p:nvCxnSpPr>
          <p:cNvPr id="36" name="直接连接符 35">
            <a:extLst>
              <a:ext uri="{FF2B5EF4-FFF2-40B4-BE49-F238E27FC236}">
                <a16:creationId xmlns:a16="http://schemas.microsoft.com/office/drawing/2014/main" id="{832EFAD8-9EB5-4220-A365-84B593AC9A30}"/>
              </a:ext>
            </a:extLst>
          </p:cNvPr>
          <p:cNvCxnSpPr/>
          <p:nvPr/>
        </p:nvCxnSpPr>
        <p:spPr>
          <a:xfrm>
            <a:off x="7677569" y="5196471"/>
            <a:ext cx="0" cy="609600"/>
          </a:xfrm>
          <a:prstGeom prst="line">
            <a:avLst/>
          </a:prstGeom>
          <a:ln w="57150"/>
        </p:spPr>
        <p:style>
          <a:lnRef idx="1">
            <a:schemeClr val="dk1"/>
          </a:lnRef>
          <a:fillRef idx="0">
            <a:schemeClr val="dk1"/>
          </a:fillRef>
          <a:effectRef idx="0">
            <a:schemeClr val="dk1"/>
          </a:effectRef>
          <a:fontRef idx="minor">
            <a:schemeClr val="tx1"/>
          </a:fontRef>
        </p:style>
      </p:cxnSp>
      <p:cxnSp>
        <p:nvCxnSpPr>
          <p:cNvPr id="37" name="直接连接符 36">
            <a:extLst>
              <a:ext uri="{FF2B5EF4-FFF2-40B4-BE49-F238E27FC236}">
                <a16:creationId xmlns:a16="http://schemas.microsoft.com/office/drawing/2014/main" id="{A7501A6C-90F4-4B7A-8041-ACF2F709C434}"/>
              </a:ext>
            </a:extLst>
          </p:cNvPr>
          <p:cNvCxnSpPr/>
          <p:nvPr/>
        </p:nvCxnSpPr>
        <p:spPr>
          <a:xfrm>
            <a:off x="8651853" y="5196471"/>
            <a:ext cx="0" cy="609600"/>
          </a:xfrm>
          <a:prstGeom prst="line">
            <a:avLst/>
          </a:prstGeom>
          <a:ln w="57150"/>
        </p:spPr>
        <p:style>
          <a:lnRef idx="1">
            <a:schemeClr val="dk1"/>
          </a:lnRef>
          <a:fillRef idx="0">
            <a:schemeClr val="dk1"/>
          </a:fillRef>
          <a:effectRef idx="0">
            <a:schemeClr val="dk1"/>
          </a:effectRef>
          <a:fontRef idx="minor">
            <a:schemeClr val="tx1"/>
          </a:fontRef>
        </p:style>
      </p:cxnSp>
      <p:cxnSp>
        <p:nvCxnSpPr>
          <p:cNvPr id="38" name="直接连接符 37">
            <a:extLst>
              <a:ext uri="{FF2B5EF4-FFF2-40B4-BE49-F238E27FC236}">
                <a16:creationId xmlns:a16="http://schemas.microsoft.com/office/drawing/2014/main" id="{262AB70A-607E-4435-A89F-53235496EA9A}"/>
              </a:ext>
            </a:extLst>
          </p:cNvPr>
          <p:cNvCxnSpPr/>
          <p:nvPr/>
        </p:nvCxnSpPr>
        <p:spPr>
          <a:xfrm>
            <a:off x="9583497" y="5188973"/>
            <a:ext cx="0" cy="609600"/>
          </a:xfrm>
          <a:prstGeom prst="line">
            <a:avLst/>
          </a:prstGeom>
          <a:ln w="57150"/>
        </p:spPr>
        <p:style>
          <a:lnRef idx="1">
            <a:schemeClr val="dk1"/>
          </a:lnRef>
          <a:fillRef idx="0">
            <a:schemeClr val="dk1"/>
          </a:fillRef>
          <a:effectRef idx="0">
            <a:schemeClr val="dk1"/>
          </a:effectRef>
          <a:fontRef idx="minor">
            <a:schemeClr val="tx1"/>
          </a:fontRef>
        </p:style>
      </p:cxnSp>
      <p:cxnSp>
        <p:nvCxnSpPr>
          <p:cNvPr id="39" name="直接连接符 38">
            <a:extLst>
              <a:ext uri="{FF2B5EF4-FFF2-40B4-BE49-F238E27FC236}">
                <a16:creationId xmlns:a16="http://schemas.microsoft.com/office/drawing/2014/main" id="{1C4B547A-09DC-417B-9D69-811142CDE93B}"/>
              </a:ext>
            </a:extLst>
          </p:cNvPr>
          <p:cNvCxnSpPr/>
          <p:nvPr/>
        </p:nvCxnSpPr>
        <p:spPr>
          <a:xfrm>
            <a:off x="10492118" y="5196471"/>
            <a:ext cx="0" cy="609600"/>
          </a:xfrm>
          <a:prstGeom prst="line">
            <a:avLst/>
          </a:prstGeom>
          <a:ln w="57150"/>
        </p:spPr>
        <p:style>
          <a:lnRef idx="1">
            <a:schemeClr val="dk1"/>
          </a:lnRef>
          <a:fillRef idx="0">
            <a:schemeClr val="dk1"/>
          </a:fillRef>
          <a:effectRef idx="0">
            <a:schemeClr val="dk1"/>
          </a:effectRef>
          <a:fontRef idx="minor">
            <a:schemeClr val="tx1"/>
          </a:fontRef>
        </p:style>
      </p:cxnSp>
      <p:sp>
        <p:nvSpPr>
          <p:cNvPr id="40" name="文本框 39">
            <a:extLst>
              <a:ext uri="{FF2B5EF4-FFF2-40B4-BE49-F238E27FC236}">
                <a16:creationId xmlns:a16="http://schemas.microsoft.com/office/drawing/2014/main" id="{76E6D3CD-4C01-4659-A39F-9241DC14EDC9}"/>
              </a:ext>
            </a:extLst>
          </p:cNvPr>
          <p:cNvSpPr txBox="1"/>
          <p:nvPr/>
        </p:nvSpPr>
        <p:spPr>
          <a:xfrm>
            <a:off x="3191890" y="5971328"/>
            <a:ext cx="470000" cy="369332"/>
          </a:xfrm>
          <a:prstGeom prst="rect">
            <a:avLst/>
          </a:prstGeom>
          <a:noFill/>
        </p:spPr>
        <p:txBody>
          <a:bodyPr wrap="none" rtlCol="0">
            <a:spAutoFit/>
          </a:bodyPr>
          <a:lstStyle/>
          <a:p>
            <a:r>
              <a:rPr lang="en-US" altLang="zh-CN" b="1" i="1" dirty="0">
                <a:solidFill>
                  <a:srgbClr val="92D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30</a:t>
            </a:r>
            <a:endParaRPr lang="zh-CN" altLang="en-US" sz="1100" b="1" i="1" dirty="0">
              <a:solidFill>
                <a:srgbClr val="92D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30AC013D-B925-462C-AD1C-BC758BD31A1E}"/>
              </a:ext>
            </a:extLst>
          </p:cNvPr>
          <p:cNvSpPr txBox="1"/>
          <p:nvPr/>
        </p:nvSpPr>
        <p:spPr>
          <a:xfrm>
            <a:off x="3998683" y="5971328"/>
            <a:ext cx="470000" cy="369332"/>
          </a:xfrm>
          <a:prstGeom prst="rect">
            <a:avLst/>
          </a:prstGeom>
          <a:noFill/>
        </p:spPr>
        <p:txBody>
          <a:bodyPr wrap="none" rtlCol="0">
            <a:spAutoFit/>
          </a:bodyPr>
          <a:lstStyle/>
          <a:p>
            <a:r>
              <a:rPr lang="en-US" altLang="zh-CN" b="1" i="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56</a:t>
            </a:r>
            <a:endParaRPr lang="zh-CN" altLang="en-US" sz="1100" b="1" i="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8261F63D-D965-4041-B2DB-42DCA86F1A86}"/>
              </a:ext>
            </a:extLst>
          </p:cNvPr>
          <p:cNvSpPr txBox="1"/>
          <p:nvPr/>
        </p:nvSpPr>
        <p:spPr>
          <a:xfrm>
            <a:off x="4862164" y="5971328"/>
            <a:ext cx="470000" cy="369332"/>
          </a:xfrm>
          <a:prstGeom prst="rect">
            <a:avLst/>
          </a:prstGeom>
          <a:noFill/>
        </p:spPr>
        <p:txBody>
          <a:bodyPr wrap="none" rtlCol="0">
            <a:spAutoFit/>
          </a:bodyPr>
          <a:lstStyle/>
          <a:p>
            <a:r>
              <a:rPr lang="en-US" altLang="zh-CN" b="1" i="1" dirty="0">
                <a:solidFill>
                  <a:srgbClr val="3E9FB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90</a:t>
            </a:r>
            <a:endParaRPr lang="zh-CN" altLang="en-US" sz="1100" b="1" i="1" dirty="0">
              <a:solidFill>
                <a:srgbClr val="3E9FB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9D8F66E3-4861-4127-AB52-830507AAB4AD}"/>
              </a:ext>
            </a:extLst>
          </p:cNvPr>
          <p:cNvSpPr txBox="1"/>
          <p:nvPr/>
        </p:nvSpPr>
        <p:spPr>
          <a:xfrm>
            <a:off x="5656075" y="5977520"/>
            <a:ext cx="612668" cy="369332"/>
          </a:xfrm>
          <a:prstGeom prst="rect">
            <a:avLst/>
          </a:prstGeom>
          <a:noFill/>
        </p:spPr>
        <p:txBody>
          <a:bodyPr wrap="none" rtlCol="0">
            <a:spAutoFit/>
          </a:bodyPr>
          <a:lstStyle/>
          <a:p>
            <a:r>
              <a:rPr lang="en-US" altLang="zh-CN" b="1" i="1"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125</a:t>
            </a:r>
            <a:endParaRPr lang="zh-CN" altLang="en-US" sz="1100" b="1" i="1"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00BEBBA7-E7BA-446E-9229-DA60852C4F55}"/>
              </a:ext>
            </a:extLst>
          </p:cNvPr>
          <p:cNvSpPr txBox="1"/>
          <p:nvPr/>
        </p:nvSpPr>
        <p:spPr>
          <a:xfrm>
            <a:off x="7334528" y="5981844"/>
            <a:ext cx="612668" cy="369332"/>
          </a:xfrm>
          <a:prstGeom prst="rect">
            <a:avLst/>
          </a:prstGeom>
          <a:noFill/>
        </p:spPr>
        <p:txBody>
          <a:bodyPr wrap="none" rtlCol="0">
            <a:spAutoFit/>
          </a:bodyPr>
          <a:lstStyle/>
          <a:p>
            <a:r>
              <a:rPr lang="en-US" altLang="zh-CN" b="1" i="1" dirty="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150</a:t>
            </a:r>
            <a:endParaRPr lang="zh-CN" altLang="en-US" sz="1100" b="1" i="1" dirty="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5" name="文本框 44">
            <a:extLst>
              <a:ext uri="{FF2B5EF4-FFF2-40B4-BE49-F238E27FC236}">
                <a16:creationId xmlns:a16="http://schemas.microsoft.com/office/drawing/2014/main" id="{97985036-E9BE-4B83-A8FD-293DAE6E127F}"/>
              </a:ext>
            </a:extLst>
          </p:cNvPr>
          <p:cNvSpPr txBox="1"/>
          <p:nvPr/>
        </p:nvSpPr>
        <p:spPr>
          <a:xfrm>
            <a:off x="8263174" y="5977520"/>
            <a:ext cx="612668" cy="369332"/>
          </a:xfrm>
          <a:prstGeom prst="rect">
            <a:avLst/>
          </a:prstGeom>
          <a:noFill/>
        </p:spPr>
        <p:txBody>
          <a:bodyPr wrap="none" rtlCol="0">
            <a:spAutoFit/>
          </a:bodyPr>
          <a:lstStyle/>
          <a:p>
            <a:r>
              <a:rPr lang="en-US" altLang="zh-CN" b="1" i="1" dirty="0">
                <a:solidFill>
                  <a:srgbClr val="7030A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185</a:t>
            </a:r>
            <a:endParaRPr lang="zh-CN" altLang="en-US" sz="1100" b="1" i="1" dirty="0">
              <a:solidFill>
                <a:srgbClr val="7030A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6ABE9AFD-CE1C-4622-86A0-43798D786608}"/>
              </a:ext>
            </a:extLst>
          </p:cNvPr>
          <p:cNvSpPr txBox="1"/>
          <p:nvPr/>
        </p:nvSpPr>
        <p:spPr>
          <a:xfrm>
            <a:off x="9280565" y="5977520"/>
            <a:ext cx="612668" cy="369332"/>
          </a:xfrm>
          <a:prstGeom prst="rect">
            <a:avLst/>
          </a:prstGeom>
          <a:noFill/>
        </p:spPr>
        <p:txBody>
          <a:bodyPr wrap="none" rtlCol="0">
            <a:spAutoFit/>
          </a:bodyPr>
          <a:lstStyle/>
          <a:p>
            <a:r>
              <a:rPr lang="en-US" altLang="zh-CN" b="1" i="1" dirty="0">
                <a:solidFill>
                  <a:srgbClr val="C413E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220</a:t>
            </a:r>
            <a:endParaRPr lang="zh-CN" altLang="en-US" sz="1100" b="1" i="1" dirty="0">
              <a:solidFill>
                <a:srgbClr val="C413E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7" name="文本框 46">
            <a:extLst>
              <a:ext uri="{FF2B5EF4-FFF2-40B4-BE49-F238E27FC236}">
                <a16:creationId xmlns:a16="http://schemas.microsoft.com/office/drawing/2014/main" id="{E58E2C5A-590D-4834-B6DE-293E9A152E88}"/>
              </a:ext>
            </a:extLst>
          </p:cNvPr>
          <p:cNvSpPr txBox="1"/>
          <p:nvPr/>
        </p:nvSpPr>
        <p:spPr>
          <a:xfrm>
            <a:off x="10208806" y="5967263"/>
            <a:ext cx="612668" cy="369332"/>
          </a:xfrm>
          <a:prstGeom prst="rect">
            <a:avLst/>
          </a:prstGeom>
          <a:noFill/>
        </p:spPr>
        <p:txBody>
          <a:bodyPr wrap="none" rtlCol="0">
            <a:spAutoFit/>
          </a:bodyPr>
          <a:lstStyle/>
          <a:p>
            <a:r>
              <a:rPr lang="en-US" altLang="zh-CN" b="1" i="1" dirty="0">
                <a:solidFill>
                  <a:srgbClr val="E90B4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246</a:t>
            </a:r>
            <a:endParaRPr lang="zh-CN" altLang="en-US" sz="1100" b="1" i="1" dirty="0">
              <a:solidFill>
                <a:srgbClr val="E90B4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48" name="直接连接符 47">
            <a:extLst>
              <a:ext uri="{FF2B5EF4-FFF2-40B4-BE49-F238E27FC236}">
                <a16:creationId xmlns:a16="http://schemas.microsoft.com/office/drawing/2014/main" id="{B0C1E9C9-76C4-4CB0-A18F-192B57889EC5}"/>
              </a:ext>
            </a:extLst>
          </p:cNvPr>
          <p:cNvCxnSpPr>
            <a:cxnSpLocks/>
          </p:cNvCxnSpPr>
          <p:nvPr/>
        </p:nvCxnSpPr>
        <p:spPr>
          <a:xfrm>
            <a:off x="2930069" y="5025020"/>
            <a:ext cx="327334"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14E911EF-34D1-45A6-916D-9828675CBBB2}"/>
              </a:ext>
            </a:extLst>
          </p:cNvPr>
          <p:cNvCxnSpPr>
            <a:cxnSpLocks/>
          </p:cNvCxnSpPr>
          <p:nvPr/>
        </p:nvCxnSpPr>
        <p:spPr>
          <a:xfrm>
            <a:off x="3776275" y="5025020"/>
            <a:ext cx="327334"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78945EB2-34F5-4D98-BDD3-AAD60F62C90C}"/>
              </a:ext>
            </a:extLst>
          </p:cNvPr>
          <p:cNvCxnSpPr>
            <a:cxnSpLocks/>
          </p:cNvCxnSpPr>
          <p:nvPr/>
        </p:nvCxnSpPr>
        <p:spPr>
          <a:xfrm>
            <a:off x="4654008" y="5025020"/>
            <a:ext cx="327334"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22794801-1980-4C70-B603-F8984C052C05}"/>
              </a:ext>
            </a:extLst>
          </p:cNvPr>
          <p:cNvCxnSpPr>
            <a:cxnSpLocks/>
          </p:cNvCxnSpPr>
          <p:nvPr/>
        </p:nvCxnSpPr>
        <p:spPr>
          <a:xfrm>
            <a:off x="5502027" y="5025020"/>
            <a:ext cx="327334"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92AB2EE0-F52E-4727-9A98-FDAC3D60A0CB}"/>
              </a:ext>
            </a:extLst>
          </p:cNvPr>
          <p:cNvCxnSpPr>
            <a:cxnSpLocks/>
          </p:cNvCxnSpPr>
          <p:nvPr/>
        </p:nvCxnSpPr>
        <p:spPr>
          <a:xfrm>
            <a:off x="6366123" y="5025020"/>
            <a:ext cx="327334"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E6FB4D42-0BDB-4C64-A7D4-8BC2CC35345E}"/>
              </a:ext>
            </a:extLst>
          </p:cNvPr>
          <p:cNvCxnSpPr>
            <a:cxnSpLocks/>
          </p:cNvCxnSpPr>
          <p:nvPr/>
        </p:nvCxnSpPr>
        <p:spPr>
          <a:xfrm>
            <a:off x="7109342" y="5025020"/>
            <a:ext cx="327334"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C2CBD2BB-2CB3-47BD-9BB5-C24EB67EB056}"/>
              </a:ext>
            </a:extLst>
          </p:cNvPr>
          <p:cNvCxnSpPr>
            <a:cxnSpLocks/>
          </p:cNvCxnSpPr>
          <p:nvPr/>
        </p:nvCxnSpPr>
        <p:spPr>
          <a:xfrm>
            <a:off x="8075738" y="5025020"/>
            <a:ext cx="327334"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3D2CCC9F-C0EC-4140-B111-91E4AB2A9B65}"/>
              </a:ext>
            </a:extLst>
          </p:cNvPr>
          <p:cNvCxnSpPr>
            <a:cxnSpLocks/>
          </p:cNvCxnSpPr>
          <p:nvPr/>
        </p:nvCxnSpPr>
        <p:spPr>
          <a:xfrm>
            <a:off x="9017469" y="5025020"/>
            <a:ext cx="327334"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9C77BF30-D2A3-4546-8741-F592E1F9E392}"/>
              </a:ext>
            </a:extLst>
          </p:cNvPr>
          <p:cNvCxnSpPr>
            <a:cxnSpLocks/>
          </p:cNvCxnSpPr>
          <p:nvPr/>
        </p:nvCxnSpPr>
        <p:spPr>
          <a:xfrm>
            <a:off x="9893233" y="5025020"/>
            <a:ext cx="327334"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BF862CBD-75B1-493D-A78B-1D147D10C813}"/>
              </a:ext>
            </a:extLst>
          </p:cNvPr>
          <p:cNvCxnSpPr>
            <a:cxnSpLocks/>
          </p:cNvCxnSpPr>
          <p:nvPr/>
        </p:nvCxnSpPr>
        <p:spPr>
          <a:xfrm>
            <a:off x="10902627" y="5025020"/>
            <a:ext cx="327334"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BCD17F71-7D78-4312-86A8-52D61FEB7F40}"/>
              </a:ext>
            </a:extLst>
          </p:cNvPr>
          <p:cNvCxnSpPr>
            <a:cxnSpLocks/>
          </p:cNvCxnSpPr>
          <p:nvPr/>
        </p:nvCxnSpPr>
        <p:spPr>
          <a:xfrm>
            <a:off x="2930069" y="5750131"/>
            <a:ext cx="327334"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4666BAC0-EE82-47B5-8D47-1592AB521857}"/>
              </a:ext>
            </a:extLst>
          </p:cNvPr>
          <p:cNvCxnSpPr>
            <a:cxnSpLocks/>
          </p:cNvCxnSpPr>
          <p:nvPr/>
        </p:nvCxnSpPr>
        <p:spPr>
          <a:xfrm>
            <a:off x="3776275" y="5750131"/>
            <a:ext cx="327334"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52BF80D5-774E-4EE8-8A90-084A5B366EA8}"/>
              </a:ext>
            </a:extLst>
          </p:cNvPr>
          <p:cNvCxnSpPr>
            <a:cxnSpLocks/>
          </p:cNvCxnSpPr>
          <p:nvPr/>
        </p:nvCxnSpPr>
        <p:spPr>
          <a:xfrm>
            <a:off x="4625319" y="5734942"/>
            <a:ext cx="327334"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02742207-8856-4A10-83FF-E803A81AC5BE}"/>
              </a:ext>
            </a:extLst>
          </p:cNvPr>
          <p:cNvCxnSpPr>
            <a:cxnSpLocks/>
          </p:cNvCxnSpPr>
          <p:nvPr/>
        </p:nvCxnSpPr>
        <p:spPr>
          <a:xfrm>
            <a:off x="5533210" y="5728360"/>
            <a:ext cx="327334"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DDD79CA6-B98C-4978-A881-0F356E17F246}"/>
              </a:ext>
            </a:extLst>
          </p:cNvPr>
          <p:cNvCxnSpPr>
            <a:cxnSpLocks/>
          </p:cNvCxnSpPr>
          <p:nvPr/>
        </p:nvCxnSpPr>
        <p:spPr>
          <a:xfrm>
            <a:off x="6366123" y="5728360"/>
            <a:ext cx="327334"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DD800FA4-3713-420A-9A62-06650EEC0F30}"/>
              </a:ext>
            </a:extLst>
          </p:cNvPr>
          <p:cNvCxnSpPr>
            <a:cxnSpLocks/>
          </p:cNvCxnSpPr>
          <p:nvPr/>
        </p:nvCxnSpPr>
        <p:spPr>
          <a:xfrm>
            <a:off x="7109342" y="5728360"/>
            <a:ext cx="327334"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DEB4A571-211A-466D-83B8-8A9ACE1F690E}"/>
              </a:ext>
            </a:extLst>
          </p:cNvPr>
          <p:cNvCxnSpPr>
            <a:cxnSpLocks/>
          </p:cNvCxnSpPr>
          <p:nvPr/>
        </p:nvCxnSpPr>
        <p:spPr>
          <a:xfrm>
            <a:off x="8072436" y="5750131"/>
            <a:ext cx="327334"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43DBE1A4-7834-4805-9709-BDF579CE1DE2}"/>
              </a:ext>
            </a:extLst>
          </p:cNvPr>
          <p:cNvCxnSpPr>
            <a:cxnSpLocks/>
          </p:cNvCxnSpPr>
          <p:nvPr/>
        </p:nvCxnSpPr>
        <p:spPr>
          <a:xfrm>
            <a:off x="9017469" y="5743549"/>
            <a:ext cx="327334"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E9A93730-2437-49F3-8174-420DD9E44C10}"/>
              </a:ext>
            </a:extLst>
          </p:cNvPr>
          <p:cNvCxnSpPr>
            <a:cxnSpLocks/>
          </p:cNvCxnSpPr>
          <p:nvPr/>
        </p:nvCxnSpPr>
        <p:spPr>
          <a:xfrm>
            <a:off x="9893233" y="5750131"/>
            <a:ext cx="327334"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4AACFD72-4C99-411C-BF3A-01A07997DD86}"/>
              </a:ext>
            </a:extLst>
          </p:cNvPr>
          <p:cNvCxnSpPr>
            <a:cxnSpLocks/>
          </p:cNvCxnSpPr>
          <p:nvPr/>
        </p:nvCxnSpPr>
        <p:spPr>
          <a:xfrm>
            <a:off x="10902627" y="5736967"/>
            <a:ext cx="327334"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sp>
        <p:nvSpPr>
          <p:cNvPr id="68" name="箭头: 下 69">
            <a:extLst>
              <a:ext uri="{FF2B5EF4-FFF2-40B4-BE49-F238E27FC236}">
                <a16:creationId xmlns:a16="http://schemas.microsoft.com/office/drawing/2014/main" id="{68065453-93D7-460D-A427-3286513F8EE4}"/>
              </a:ext>
            </a:extLst>
          </p:cNvPr>
          <p:cNvSpPr/>
          <p:nvPr/>
        </p:nvSpPr>
        <p:spPr>
          <a:xfrm>
            <a:off x="1760092" y="4746125"/>
            <a:ext cx="174599" cy="284943"/>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69" name="箭头: 下 70">
            <a:extLst>
              <a:ext uri="{FF2B5EF4-FFF2-40B4-BE49-F238E27FC236}">
                <a16:creationId xmlns:a16="http://schemas.microsoft.com/office/drawing/2014/main" id="{0A19F23F-00DD-4889-BFDE-EA7767B38A6A}"/>
              </a:ext>
            </a:extLst>
          </p:cNvPr>
          <p:cNvSpPr/>
          <p:nvPr/>
        </p:nvSpPr>
        <p:spPr>
          <a:xfrm>
            <a:off x="1760092" y="5734942"/>
            <a:ext cx="174599" cy="284943"/>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5B6FC28E-497D-4A4D-A627-45E57520FFBC}"/>
                  </a:ext>
                </a:extLst>
              </p:cNvPr>
              <p:cNvSpPr txBox="1"/>
              <p:nvPr/>
            </p:nvSpPr>
            <p:spPr>
              <a:xfrm>
                <a:off x="68486" y="5050962"/>
                <a:ext cx="2840752" cy="60952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0" smtClean="0">
                          <a:solidFill>
                            <a:srgbClr val="FFFF00"/>
                          </a:solidFill>
                          <a:effectLst>
                            <a:outerShdw blurRad="38100" dist="38100" dir="2700000" algn="tl">
                              <a:srgbClr val="000000">
                                <a:alpha val="43137"/>
                              </a:srgbClr>
                            </a:outerShdw>
                          </a:effectLst>
                          <a:latin typeface="Cambria Math" panose="02040503050406030204" pitchFamily="18" charset="0"/>
                        </a:rPr>
                        <m:t>𝐎𝐩𝐚𝐜𝐢𝐭𝐲</m:t>
                      </m:r>
                      <m:r>
                        <a:rPr lang="en-US" altLang="zh-CN" b="1" i="0" smtClean="0">
                          <a:solidFill>
                            <a:srgbClr val="FFFF00"/>
                          </a:solidFill>
                          <a:effectLst>
                            <a:outerShdw blurRad="38100" dist="38100" dir="2700000" algn="tl">
                              <a:srgbClr val="000000">
                                <a:alpha val="43137"/>
                              </a:srgbClr>
                            </a:outerShdw>
                          </a:effectLst>
                          <a:latin typeface="Cambria Math" panose="02040503050406030204" pitchFamily="18" charset="0"/>
                        </a:rPr>
                        <m:t>=</m:t>
                      </m:r>
                      <m:f>
                        <m:fPr>
                          <m:ctrlPr>
                            <a:rPr lang="en-US" altLang="zh-CN" b="1" i="1" smtClean="0">
                              <a:solidFill>
                                <a:srgbClr val="FFFF00"/>
                              </a:solidFill>
                              <a:effectLst>
                                <a:outerShdw blurRad="38100" dist="38100" dir="2700000" algn="tl">
                                  <a:srgbClr val="000000">
                                    <a:alpha val="43137"/>
                                  </a:srgbClr>
                                </a:outerShdw>
                              </a:effectLst>
                              <a:latin typeface="Cambria Math" panose="02040503050406030204" pitchFamily="18" charset="0"/>
                            </a:rPr>
                          </m:ctrlPr>
                        </m:fPr>
                        <m:num>
                          <m:sSup>
                            <m:sSupPr>
                              <m:ctrlPr>
                                <a:rPr lang="en-US" altLang="zh-CN" b="1" i="1">
                                  <a:solidFill>
                                    <a:srgbClr val="FFFF00"/>
                                  </a:solidFill>
                                  <a:effectLst>
                                    <a:outerShdw blurRad="38100" dist="38100" dir="2700000" algn="tl">
                                      <a:srgbClr val="000000">
                                        <a:alpha val="43137"/>
                                      </a:srgbClr>
                                    </a:outerShdw>
                                  </a:effectLst>
                                  <a:latin typeface="Cambria Math" panose="02040503050406030204" pitchFamily="18" charset="0"/>
                                </a:rPr>
                              </m:ctrlPr>
                            </m:sSupPr>
                            <m:e>
                              <m:r>
                                <a:rPr lang="en-US" altLang="zh-CN" b="1" i="0" smtClean="0">
                                  <a:solidFill>
                                    <a:srgbClr val="FFFF00"/>
                                  </a:solidFill>
                                  <a:effectLst>
                                    <a:outerShdw blurRad="38100" dist="38100" dir="2700000" algn="tl">
                                      <a:srgbClr val="000000">
                                        <a:alpha val="43137"/>
                                      </a:srgbClr>
                                    </a:outerShdw>
                                  </a:effectLst>
                                  <a:latin typeface="Cambria Math" panose="02040503050406030204" pitchFamily="18" charset="0"/>
                                </a:rPr>
                                <m:t>𝟐</m:t>
                              </m:r>
                            </m:e>
                            <m:sup>
                              <m:r>
                                <a:rPr lang="en-US" altLang="zh-CN" b="1" i="0" smtClean="0">
                                  <a:solidFill>
                                    <a:srgbClr val="FFFF00"/>
                                  </a:solidFill>
                                  <a:effectLst>
                                    <a:outerShdw blurRad="38100" dist="38100" dir="2700000" algn="tl">
                                      <a:srgbClr val="000000">
                                        <a:alpha val="43137"/>
                                      </a:srgbClr>
                                    </a:outerShdw>
                                  </a:effectLst>
                                  <a:latin typeface="Cambria Math" panose="02040503050406030204" pitchFamily="18" charset="0"/>
                                </a:rPr>
                                <m:t>𝟖</m:t>
                              </m:r>
                            </m:sup>
                          </m:sSup>
                          <m:r>
                            <a:rPr lang="en-US" altLang="zh-CN" b="1" i="0" smtClean="0">
                              <a:solidFill>
                                <a:srgbClr val="FFFF00"/>
                              </a:solidFill>
                              <a:effectLst>
                                <a:outerShdw blurRad="38100" dist="38100" dir="2700000" algn="tl">
                                  <a:srgbClr val="000000">
                                    <a:alpha val="43137"/>
                                  </a:srgbClr>
                                </a:outerShdw>
                              </a:effectLst>
                              <a:latin typeface="Cambria Math" panose="02040503050406030204" pitchFamily="18" charset="0"/>
                            </a:rPr>
                            <m:t>(</m:t>
                          </m:r>
                          <m:sSub>
                            <m:sSubPr>
                              <m:ctrlPr>
                                <a:rPr lang="en-US" altLang="zh-CN" b="1" i="1" smtClean="0">
                                  <a:solidFill>
                                    <a:srgbClr val="FFFF00"/>
                                  </a:solidFill>
                                  <a:effectLst>
                                    <a:outerShdw blurRad="38100" dist="38100" dir="2700000" algn="tl">
                                      <a:srgbClr val="000000">
                                        <a:alpha val="43137"/>
                                      </a:srgbClr>
                                    </a:outerShdw>
                                  </a:effectLst>
                                  <a:latin typeface="Cambria Math" panose="02040503050406030204" pitchFamily="18" charset="0"/>
                                </a:rPr>
                              </m:ctrlPr>
                            </m:sSubPr>
                            <m:e>
                              <m:r>
                                <a:rPr lang="en-US" altLang="zh-CN" b="1" i="0" smtClean="0">
                                  <a:solidFill>
                                    <a:srgbClr val="FFFF00"/>
                                  </a:solidFill>
                                  <a:effectLst>
                                    <a:outerShdw blurRad="38100" dist="38100" dir="2700000" algn="tl">
                                      <a:srgbClr val="000000">
                                        <a:alpha val="43137"/>
                                      </a:srgbClr>
                                    </a:outerShdw>
                                  </a:effectLst>
                                  <a:latin typeface="Cambria Math" panose="02040503050406030204" pitchFamily="18" charset="0"/>
                                </a:rPr>
                                <m:t>𝐒𝐃</m:t>
                              </m:r>
                            </m:e>
                            <m:sub>
                              <m:r>
                                <a:rPr lang="en-US" altLang="zh-CN" b="1" i="0" smtClean="0">
                                  <a:solidFill>
                                    <a:srgbClr val="FFFF00"/>
                                  </a:solidFill>
                                  <a:effectLst>
                                    <a:outerShdw blurRad="38100" dist="38100" dir="2700000" algn="tl">
                                      <a:srgbClr val="000000">
                                        <a:alpha val="43137"/>
                                      </a:srgbClr>
                                    </a:outerShdw>
                                  </a:effectLst>
                                  <a:latin typeface="Cambria Math" panose="02040503050406030204" pitchFamily="18" charset="0"/>
                                </a:rPr>
                                <m:t>𝐜</m:t>
                              </m:r>
                            </m:sub>
                          </m:sSub>
                          <m:r>
                            <a:rPr lang="en-US" altLang="zh-CN" b="1" i="0" smtClean="0">
                              <a:solidFill>
                                <a:srgbClr val="FFFF00"/>
                              </a:solidFill>
                              <a:effectLst>
                                <a:outerShdw blurRad="38100" dist="38100" dir="2700000" algn="tl">
                                  <a:srgbClr val="000000">
                                    <a:alpha val="43137"/>
                                  </a:srgbClr>
                                </a:outerShdw>
                              </a:effectLst>
                              <a:latin typeface="Cambria Math" panose="02040503050406030204" pitchFamily="18" charset="0"/>
                            </a:rPr>
                            <m:t>−</m:t>
                          </m:r>
                          <m:sSub>
                            <m:sSubPr>
                              <m:ctrlPr>
                                <a:rPr lang="en-US" altLang="zh-CN" b="1" i="1" smtClean="0">
                                  <a:solidFill>
                                    <a:srgbClr val="FFFF00"/>
                                  </a:solidFill>
                                  <a:effectLst>
                                    <a:outerShdw blurRad="38100" dist="38100" dir="2700000" algn="tl">
                                      <a:srgbClr val="000000">
                                        <a:alpha val="43137"/>
                                      </a:srgbClr>
                                    </a:outerShdw>
                                  </a:effectLst>
                                  <a:latin typeface="Cambria Math" panose="02040503050406030204" pitchFamily="18" charset="0"/>
                                </a:rPr>
                              </m:ctrlPr>
                            </m:sSubPr>
                            <m:e>
                              <m:r>
                                <a:rPr lang="en-US" altLang="zh-CN" b="1" i="0" smtClean="0">
                                  <a:solidFill>
                                    <a:srgbClr val="FFFF00"/>
                                  </a:solidFill>
                                  <a:effectLst>
                                    <a:outerShdw blurRad="38100" dist="38100" dir="2700000" algn="tl">
                                      <a:srgbClr val="000000">
                                        <a:alpha val="43137"/>
                                      </a:srgbClr>
                                    </a:outerShdw>
                                  </a:effectLst>
                                  <a:latin typeface="Cambria Math" panose="02040503050406030204" pitchFamily="18" charset="0"/>
                                </a:rPr>
                                <m:t>𝐒𝐃</m:t>
                              </m:r>
                            </m:e>
                            <m:sub>
                              <m:r>
                                <a:rPr lang="en-US" altLang="zh-CN" b="1" i="0" smtClean="0">
                                  <a:solidFill>
                                    <a:srgbClr val="FFFF00"/>
                                  </a:solidFill>
                                  <a:effectLst>
                                    <a:outerShdw blurRad="38100" dist="38100" dir="2700000" algn="tl">
                                      <a:srgbClr val="000000">
                                        <a:alpha val="43137"/>
                                      </a:srgbClr>
                                    </a:outerShdw>
                                  </a:effectLst>
                                  <a:latin typeface="Cambria Math" panose="02040503050406030204" pitchFamily="18" charset="0"/>
                                </a:rPr>
                                <m:t>𝐦𝐢𝐧</m:t>
                              </m:r>
                            </m:sub>
                          </m:sSub>
                          <m:r>
                            <a:rPr lang="en-US" altLang="zh-CN" b="1" i="0" smtClean="0">
                              <a:solidFill>
                                <a:srgbClr val="FFFF00"/>
                              </a:solidFill>
                              <a:effectLst>
                                <a:outerShdw blurRad="38100" dist="38100" dir="2700000" algn="tl">
                                  <a:srgbClr val="000000">
                                    <a:alpha val="43137"/>
                                  </a:srgbClr>
                                </a:outerShdw>
                              </a:effectLst>
                              <a:latin typeface="Cambria Math" panose="02040503050406030204" pitchFamily="18" charset="0"/>
                            </a:rPr>
                            <m:t>)</m:t>
                          </m:r>
                        </m:num>
                        <m:den>
                          <m:sSub>
                            <m:sSubPr>
                              <m:ctrlPr>
                                <a:rPr lang="en-US" altLang="zh-CN" b="1" i="1" smtClean="0">
                                  <a:solidFill>
                                    <a:srgbClr val="FFFF00"/>
                                  </a:solidFill>
                                  <a:effectLst>
                                    <a:outerShdw blurRad="38100" dist="38100" dir="2700000" algn="tl">
                                      <a:srgbClr val="000000">
                                        <a:alpha val="43137"/>
                                      </a:srgbClr>
                                    </a:outerShdw>
                                  </a:effectLst>
                                  <a:latin typeface="Cambria Math" panose="02040503050406030204" pitchFamily="18" charset="0"/>
                                </a:rPr>
                              </m:ctrlPr>
                            </m:sSubPr>
                            <m:e>
                              <m:r>
                                <a:rPr lang="en-US" altLang="zh-CN" b="1" i="0" smtClean="0">
                                  <a:solidFill>
                                    <a:srgbClr val="FFFF00"/>
                                  </a:solidFill>
                                  <a:effectLst>
                                    <a:outerShdw blurRad="38100" dist="38100" dir="2700000" algn="tl">
                                      <a:srgbClr val="000000">
                                        <a:alpha val="43137"/>
                                      </a:srgbClr>
                                    </a:outerShdw>
                                  </a:effectLst>
                                  <a:latin typeface="Cambria Math" panose="02040503050406030204" pitchFamily="18" charset="0"/>
                                </a:rPr>
                                <m:t>𝐒𝐃</m:t>
                              </m:r>
                            </m:e>
                            <m:sub>
                              <m:r>
                                <a:rPr lang="en-US" altLang="zh-CN" b="1" i="0" smtClean="0">
                                  <a:solidFill>
                                    <a:srgbClr val="FFFF00"/>
                                  </a:solidFill>
                                  <a:effectLst>
                                    <a:outerShdw blurRad="38100" dist="38100" dir="2700000" algn="tl">
                                      <a:srgbClr val="000000">
                                        <a:alpha val="43137"/>
                                      </a:srgbClr>
                                    </a:outerShdw>
                                  </a:effectLst>
                                  <a:latin typeface="Cambria Math" panose="02040503050406030204" pitchFamily="18" charset="0"/>
                                </a:rPr>
                                <m:t>𝐦𝐚𝐱</m:t>
                              </m:r>
                            </m:sub>
                          </m:sSub>
                          <m:r>
                            <a:rPr lang="en-US" altLang="zh-CN" b="1" i="0" smtClean="0">
                              <a:solidFill>
                                <a:srgbClr val="FFFF00"/>
                              </a:solidFill>
                              <a:effectLst>
                                <a:outerShdw blurRad="38100" dist="38100" dir="2700000" algn="tl">
                                  <a:srgbClr val="000000">
                                    <a:alpha val="43137"/>
                                  </a:srgbClr>
                                </a:outerShdw>
                              </a:effectLst>
                              <a:latin typeface="Cambria Math" panose="02040503050406030204" pitchFamily="18" charset="0"/>
                            </a:rPr>
                            <m:t>−</m:t>
                          </m:r>
                          <m:sSub>
                            <m:sSubPr>
                              <m:ctrlPr>
                                <a:rPr lang="en-US" altLang="zh-CN" b="1" i="1" smtClean="0">
                                  <a:solidFill>
                                    <a:srgbClr val="FFFF00"/>
                                  </a:solidFill>
                                  <a:effectLst>
                                    <a:outerShdw blurRad="38100" dist="38100" dir="2700000" algn="tl">
                                      <a:srgbClr val="000000">
                                        <a:alpha val="43137"/>
                                      </a:srgbClr>
                                    </a:outerShdw>
                                  </a:effectLst>
                                  <a:latin typeface="Cambria Math" panose="02040503050406030204" pitchFamily="18" charset="0"/>
                                </a:rPr>
                              </m:ctrlPr>
                            </m:sSubPr>
                            <m:e>
                              <m:r>
                                <a:rPr lang="en-US" altLang="zh-CN" b="1" i="0" smtClean="0">
                                  <a:solidFill>
                                    <a:srgbClr val="FFFF00"/>
                                  </a:solidFill>
                                  <a:effectLst>
                                    <a:outerShdw blurRad="38100" dist="38100" dir="2700000" algn="tl">
                                      <a:srgbClr val="000000">
                                        <a:alpha val="43137"/>
                                      </a:srgbClr>
                                    </a:outerShdw>
                                  </a:effectLst>
                                  <a:latin typeface="Cambria Math" panose="02040503050406030204" pitchFamily="18" charset="0"/>
                                </a:rPr>
                                <m:t>𝐒𝐃</m:t>
                              </m:r>
                            </m:e>
                            <m:sub>
                              <m:r>
                                <a:rPr lang="en-US" altLang="zh-CN" b="1" i="0" smtClean="0">
                                  <a:solidFill>
                                    <a:srgbClr val="FFFF00"/>
                                  </a:solidFill>
                                  <a:effectLst>
                                    <a:outerShdw blurRad="38100" dist="38100" dir="2700000" algn="tl">
                                      <a:srgbClr val="000000">
                                        <a:alpha val="43137"/>
                                      </a:srgbClr>
                                    </a:outerShdw>
                                  </a:effectLst>
                                  <a:latin typeface="Cambria Math" panose="02040503050406030204" pitchFamily="18" charset="0"/>
                                </a:rPr>
                                <m:t>𝐦𝐢𝐧</m:t>
                              </m:r>
                            </m:sub>
                          </m:sSub>
                        </m:den>
                      </m:f>
                    </m:oMath>
                  </m:oMathPara>
                </a14:m>
                <a:endParaRPr lang="zh-CN" altLang="en-US" b="1" dirty="0">
                  <a:solidFill>
                    <a:srgbClr val="FFFF00"/>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mc:Choice>
        <mc:Fallback xmlns="">
          <p:sp>
            <p:nvSpPr>
              <p:cNvPr id="70" name="文本框 69">
                <a:extLst>
                  <a:ext uri="{FF2B5EF4-FFF2-40B4-BE49-F238E27FC236}">
                    <a16:creationId xmlns="" xmlns:a16="http://schemas.microsoft.com/office/drawing/2014/main" xmlns:a14="http://schemas.microsoft.com/office/drawing/2010/main" id="{5B6FC28E-497D-4A4D-A627-45E57520FFBC}"/>
                  </a:ext>
                </a:extLst>
              </p:cNvPr>
              <p:cNvSpPr txBox="1">
                <a:spLocks noRot="1" noChangeAspect="1" noMove="1" noResize="1" noEditPoints="1" noAdjustHandles="1" noChangeArrowheads="1" noChangeShapeType="1" noTextEdit="1"/>
              </p:cNvSpPr>
              <p:nvPr/>
            </p:nvSpPr>
            <p:spPr>
              <a:xfrm>
                <a:off x="68486" y="5050962"/>
                <a:ext cx="2840752" cy="609526"/>
              </a:xfrm>
              <a:prstGeom prst="rect">
                <a:avLst/>
              </a:prstGeom>
              <a:blipFill rotWithShape="0">
                <a:blip r:embed="rId3"/>
                <a:stretch>
                  <a:fillRect r="-1288" b="-7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886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fade">
                                      <p:cBhvr>
                                        <p:cTn id="12" dur="500"/>
                                        <p:tgtEl>
                                          <p:spTgt spid="1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fade">
                                      <p:cBhvr>
                                        <p:cTn id="17" dur="500"/>
                                        <p:tgtEl>
                                          <p:spTgt spid="1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1000"/>
                                        <p:tgtEl>
                                          <p:spTgt spid="15"/>
                                        </p:tgtEl>
                                      </p:cBhvr>
                                    </p:animEffect>
                                    <p:anim calcmode="lin" valueType="num">
                                      <p:cBhvr>
                                        <p:cTn id="48" dur="1000" fill="hold"/>
                                        <p:tgtEl>
                                          <p:spTgt spid="15"/>
                                        </p:tgtEl>
                                        <p:attrNameLst>
                                          <p:attrName>ppt_x</p:attrName>
                                        </p:attrNameLst>
                                      </p:cBhvr>
                                      <p:tavLst>
                                        <p:tav tm="0">
                                          <p:val>
                                            <p:strVal val="#ppt_x"/>
                                          </p:val>
                                        </p:tav>
                                        <p:tav tm="100000">
                                          <p:val>
                                            <p:strVal val="#ppt_x"/>
                                          </p:val>
                                        </p:tav>
                                      </p:tavLst>
                                    </p:anim>
                                    <p:anim calcmode="lin" valueType="num">
                                      <p:cBhvr>
                                        <p:cTn id="49" dur="1000" fill="hold"/>
                                        <p:tgtEl>
                                          <p:spTgt spid="15"/>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1000"/>
                                        <p:tgtEl>
                                          <p:spTgt spid="19"/>
                                        </p:tgtEl>
                                      </p:cBhvr>
                                    </p:animEffect>
                                    <p:anim calcmode="lin" valueType="num">
                                      <p:cBhvr>
                                        <p:cTn id="53" dur="1000" fill="hold"/>
                                        <p:tgtEl>
                                          <p:spTgt spid="19"/>
                                        </p:tgtEl>
                                        <p:attrNameLst>
                                          <p:attrName>ppt_x</p:attrName>
                                        </p:attrNameLst>
                                      </p:cBhvr>
                                      <p:tavLst>
                                        <p:tav tm="0">
                                          <p:val>
                                            <p:strVal val="#ppt_x"/>
                                          </p:val>
                                        </p:tav>
                                        <p:tav tm="100000">
                                          <p:val>
                                            <p:strVal val="#ppt_x"/>
                                          </p:val>
                                        </p:tav>
                                      </p:tavLst>
                                    </p:anim>
                                    <p:anim calcmode="lin" valueType="num">
                                      <p:cBhvr>
                                        <p:cTn id="54" dur="1000" fill="hold"/>
                                        <p:tgtEl>
                                          <p:spTgt spid="19"/>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1000"/>
                                        <p:tgtEl>
                                          <p:spTgt spid="20"/>
                                        </p:tgtEl>
                                      </p:cBhvr>
                                    </p:animEffect>
                                    <p:anim calcmode="lin" valueType="num">
                                      <p:cBhvr>
                                        <p:cTn id="58" dur="1000" fill="hold"/>
                                        <p:tgtEl>
                                          <p:spTgt spid="20"/>
                                        </p:tgtEl>
                                        <p:attrNameLst>
                                          <p:attrName>ppt_x</p:attrName>
                                        </p:attrNameLst>
                                      </p:cBhvr>
                                      <p:tavLst>
                                        <p:tav tm="0">
                                          <p:val>
                                            <p:strVal val="#ppt_x"/>
                                          </p:val>
                                        </p:tav>
                                        <p:tav tm="100000">
                                          <p:val>
                                            <p:strVal val="#ppt_x"/>
                                          </p:val>
                                        </p:tav>
                                      </p:tavLst>
                                    </p:anim>
                                    <p:anim calcmode="lin" valueType="num">
                                      <p:cBhvr>
                                        <p:cTn id="59" dur="1000" fill="hold"/>
                                        <p:tgtEl>
                                          <p:spTgt spid="20"/>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1000"/>
                                        <p:tgtEl>
                                          <p:spTgt spid="21"/>
                                        </p:tgtEl>
                                      </p:cBhvr>
                                    </p:animEffect>
                                    <p:anim calcmode="lin" valueType="num">
                                      <p:cBhvr>
                                        <p:cTn id="63" dur="1000" fill="hold"/>
                                        <p:tgtEl>
                                          <p:spTgt spid="21"/>
                                        </p:tgtEl>
                                        <p:attrNameLst>
                                          <p:attrName>ppt_x</p:attrName>
                                        </p:attrNameLst>
                                      </p:cBhvr>
                                      <p:tavLst>
                                        <p:tav tm="0">
                                          <p:val>
                                            <p:strVal val="#ppt_x"/>
                                          </p:val>
                                        </p:tav>
                                        <p:tav tm="100000">
                                          <p:val>
                                            <p:strVal val="#ppt_x"/>
                                          </p:val>
                                        </p:tav>
                                      </p:tavLst>
                                    </p:anim>
                                    <p:anim calcmode="lin" valueType="num">
                                      <p:cBhvr>
                                        <p:cTn id="64" dur="1000" fill="hold"/>
                                        <p:tgtEl>
                                          <p:spTgt spid="21"/>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1000"/>
                                        <p:tgtEl>
                                          <p:spTgt spid="22"/>
                                        </p:tgtEl>
                                      </p:cBhvr>
                                    </p:animEffect>
                                    <p:anim calcmode="lin" valueType="num">
                                      <p:cBhvr>
                                        <p:cTn id="68" dur="1000" fill="hold"/>
                                        <p:tgtEl>
                                          <p:spTgt spid="22"/>
                                        </p:tgtEl>
                                        <p:attrNameLst>
                                          <p:attrName>ppt_x</p:attrName>
                                        </p:attrNameLst>
                                      </p:cBhvr>
                                      <p:tavLst>
                                        <p:tav tm="0">
                                          <p:val>
                                            <p:strVal val="#ppt_x"/>
                                          </p:val>
                                        </p:tav>
                                        <p:tav tm="100000">
                                          <p:val>
                                            <p:strVal val="#ppt_x"/>
                                          </p:val>
                                        </p:tav>
                                      </p:tavLst>
                                    </p:anim>
                                    <p:anim calcmode="lin" valueType="num">
                                      <p:cBhvr>
                                        <p:cTn id="69" dur="1000" fill="hold"/>
                                        <p:tgtEl>
                                          <p:spTgt spid="22"/>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1000"/>
                                        <p:tgtEl>
                                          <p:spTgt spid="23"/>
                                        </p:tgtEl>
                                      </p:cBhvr>
                                    </p:animEffect>
                                    <p:anim calcmode="lin" valueType="num">
                                      <p:cBhvr>
                                        <p:cTn id="73" dur="1000" fill="hold"/>
                                        <p:tgtEl>
                                          <p:spTgt spid="23"/>
                                        </p:tgtEl>
                                        <p:attrNameLst>
                                          <p:attrName>ppt_x</p:attrName>
                                        </p:attrNameLst>
                                      </p:cBhvr>
                                      <p:tavLst>
                                        <p:tav tm="0">
                                          <p:val>
                                            <p:strVal val="#ppt_x"/>
                                          </p:val>
                                        </p:tav>
                                        <p:tav tm="100000">
                                          <p:val>
                                            <p:strVal val="#ppt_x"/>
                                          </p:val>
                                        </p:tav>
                                      </p:tavLst>
                                    </p:anim>
                                    <p:anim calcmode="lin" valueType="num">
                                      <p:cBhvr>
                                        <p:cTn id="74" dur="1000" fill="hold"/>
                                        <p:tgtEl>
                                          <p:spTgt spid="23"/>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anim calcmode="lin" valueType="num">
                                      <p:cBhvr>
                                        <p:cTn id="78" dur="1000" fill="hold"/>
                                        <p:tgtEl>
                                          <p:spTgt spid="24"/>
                                        </p:tgtEl>
                                        <p:attrNameLst>
                                          <p:attrName>ppt_x</p:attrName>
                                        </p:attrNameLst>
                                      </p:cBhvr>
                                      <p:tavLst>
                                        <p:tav tm="0">
                                          <p:val>
                                            <p:strVal val="#ppt_x"/>
                                          </p:val>
                                        </p:tav>
                                        <p:tav tm="100000">
                                          <p:val>
                                            <p:strVal val="#ppt_x"/>
                                          </p:val>
                                        </p:tav>
                                      </p:tavLst>
                                    </p:anim>
                                    <p:anim calcmode="lin" valueType="num">
                                      <p:cBhvr>
                                        <p:cTn id="79" dur="1000" fill="hold"/>
                                        <p:tgtEl>
                                          <p:spTgt spid="24"/>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fade">
                                      <p:cBhvr>
                                        <p:cTn id="82" dur="1000"/>
                                        <p:tgtEl>
                                          <p:spTgt spid="25"/>
                                        </p:tgtEl>
                                      </p:cBhvr>
                                    </p:animEffect>
                                    <p:anim calcmode="lin" valueType="num">
                                      <p:cBhvr>
                                        <p:cTn id="83" dur="1000" fill="hold"/>
                                        <p:tgtEl>
                                          <p:spTgt spid="25"/>
                                        </p:tgtEl>
                                        <p:attrNameLst>
                                          <p:attrName>ppt_x</p:attrName>
                                        </p:attrNameLst>
                                      </p:cBhvr>
                                      <p:tavLst>
                                        <p:tav tm="0">
                                          <p:val>
                                            <p:strVal val="#ppt_x"/>
                                          </p:val>
                                        </p:tav>
                                        <p:tav tm="100000">
                                          <p:val>
                                            <p:strVal val="#ppt_x"/>
                                          </p:val>
                                        </p:tav>
                                      </p:tavLst>
                                    </p:anim>
                                    <p:anim calcmode="lin" valueType="num">
                                      <p:cBhvr>
                                        <p:cTn id="84" dur="1000" fill="hold"/>
                                        <p:tgtEl>
                                          <p:spTgt spid="25"/>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fade">
                                      <p:cBhvr>
                                        <p:cTn id="87" dur="1000"/>
                                        <p:tgtEl>
                                          <p:spTgt spid="26"/>
                                        </p:tgtEl>
                                      </p:cBhvr>
                                    </p:animEffect>
                                    <p:anim calcmode="lin" valueType="num">
                                      <p:cBhvr>
                                        <p:cTn id="88" dur="1000" fill="hold"/>
                                        <p:tgtEl>
                                          <p:spTgt spid="26"/>
                                        </p:tgtEl>
                                        <p:attrNameLst>
                                          <p:attrName>ppt_x</p:attrName>
                                        </p:attrNameLst>
                                      </p:cBhvr>
                                      <p:tavLst>
                                        <p:tav tm="0">
                                          <p:val>
                                            <p:strVal val="#ppt_x"/>
                                          </p:val>
                                        </p:tav>
                                        <p:tav tm="100000">
                                          <p:val>
                                            <p:strVal val="#ppt_x"/>
                                          </p:val>
                                        </p:tav>
                                      </p:tavLst>
                                    </p:anim>
                                    <p:anim calcmode="lin" valueType="num">
                                      <p:cBhvr>
                                        <p:cTn id="89" dur="1000" fill="hold"/>
                                        <p:tgtEl>
                                          <p:spTgt spid="26"/>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fade">
                                      <p:cBhvr>
                                        <p:cTn id="92" dur="1000"/>
                                        <p:tgtEl>
                                          <p:spTgt spid="27"/>
                                        </p:tgtEl>
                                      </p:cBhvr>
                                    </p:animEffect>
                                    <p:anim calcmode="lin" valueType="num">
                                      <p:cBhvr>
                                        <p:cTn id="93" dur="1000" fill="hold"/>
                                        <p:tgtEl>
                                          <p:spTgt spid="27"/>
                                        </p:tgtEl>
                                        <p:attrNameLst>
                                          <p:attrName>ppt_x</p:attrName>
                                        </p:attrNameLst>
                                      </p:cBhvr>
                                      <p:tavLst>
                                        <p:tav tm="0">
                                          <p:val>
                                            <p:strVal val="#ppt_x"/>
                                          </p:val>
                                        </p:tav>
                                        <p:tav tm="100000">
                                          <p:val>
                                            <p:strVal val="#ppt_x"/>
                                          </p:val>
                                        </p:tav>
                                      </p:tavLst>
                                    </p:anim>
                                    <p:anim calcmode="lin" valueType="num">
                                      <p:cBhvr>
                                        <p:cTn id="94" dur="1000" fill="hold"/>
                                        <p:tgtEl>
                                          <p:spTgt spid="27"/>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fade">
                                      <p:cBhvr>
                                        <p:cTn id="97" dur="1000"/>
                                        <p:tgtEl>
                                          <p:spTgt spid="28"/>
                                        </p:tgtEl>
                                      </p:cBhvr>
                                    </p:animEffect>
                                    <p:anim calcmode="lin" valueType="num">
                                      <p:cBhvr>
                                        <p:cTn id="98" dur="1000" fill="hold"/>
                                        <p:tgtEl>
                                          <p:spTgt spid="28"/>
                                        </p:tgtEl>
                                        <p:attrNameLst>
                                          <p:attrName>ppt_x</p:attrName>
                                        </p:attrNameLst>
                                      </p:cBhvr>
                                      <p:tavLst>
                                        <p:tav tm="0">
                                          <p:val>
                                            <p:strVal val="#ppt_x"/>
                                          </p:val>
                                        </p:tav>
                                        <p:tav tm="100000">
                                          <p:val>
                                            <p:strVal val="#ppt_x"/>
                                          </p:val>
                                        </p:tav>
                                      </p:tavLst>
                                    </p:anim>
                                    <p:anim calcmode="lin" valueType="num">
                                      <p:cBhvr>
                                        <p:cTn id="99" dur="1000" fill="hold"/>
                                        <p:tgtEl>
                                          <p:spTgt spid="28"/>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29"/>
                                        </p:tgtEl>
                                        <p:attrNameLst>
                                          <p:attrName>style.visibility</p:attrName>
                                        </p:attrNameLst>
                                      </p:cBhvr>
                                      <p:to>
                                        <p:strVal val="visible"/>
                                      </p:to>
                                    </p:set>
                                    <p:animEffect transition="in" filter="fade">
                                      <p:cBhvr>
                                        <p:cTn id="102" dur="1000"/>
                                        <p:tgtEl>
                                          <p:spTgt spid="29"/>
                                        </p:tgtEl>
                                      </p:cBhvr>
                                    </p:animEffect>
                                    <p:anim calcmode="lin" valueType="num">
                                      <p:cBhvr>
                                        <p:cTn id="103" dur="1000" fill="hold"/>
                                        <p:tgtEl>
                                          <p:spTgt spid="29"/>
                                        </p:tgtEl>
                                        <p:attrNameLst>
                                          <p:attrName>ppt_x</p:attrName>
                                        </p:attrNameLst>
                                      </p:cBhvr>
                                      <p:tavLst>
                                        <p:tav tm="0">
                                          <p:val>
                                            <p:strVal val="#ppt_x"/>
                                          </p:val>
                                        </p:tav>
                                        <p:tav tm="100000">
                                          <p:val>
                                            <p:strVal val="#ppt_x"/>
                                          </p:val>
                                        </p:tav>
                                      </p:tavLst>
                                    </p:anim>
                                    <p:anim calcmode="lin" valueType="num">
                                      <p:cBhvr>
                                        <p:cTn id="104" dur="1000" fill="hold"/>
                                        <p:tgtEl>
                                          <p:spTgt spid="29"/>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30"/>
                                        </p:tgtEl>
                                        <p:attrNameLst>
                                          <p:attrName>style.visibility</p:attrName>
                                        </p:attrNameLst>
                                      </p:cBhvr>
                                      <p:to>
                                        <p:strVal val="visible"/>
                                      </p:to>
                                    </p:set>
                                    <p:animEffect transition="in" filter="fade">
                                      <p:cBhvr>
                                        <p:cTn id="107" dur="1000"/>
                                        <p:tgtEl>
                                          <p:spTgt spid="30"/>
                                        </p:tgtEl>
                                      </p:cBhvr>
                                    </p:animEffect>
                                    <p:anim calcmode="lin" valueType="num">
                                      <p:cBhvr>
                                        <p:cTn id="108" dur="1000" fill="hold"/>
                                        <p:tgtEl>
                                          <p:spTgt spid="30"/>
                                        </p:tgtEl>
                                        <p:attrNameLst>
                                          <p:attrName>ppt_x</p:attrName>
                                        </p:attrNameLst>
                                      </p:cBhvr>
                                      <p:tavLst>
                                        <p:tav tm="0">
                                          <p:val>
                                            <p:strVal val="#ppt_x"/>
                                          </p:val>
                                        </p:tav>
                                        <p:tav tm="100000">
                                          <p:val>
                                            <p:strVal val="#ppt_x"/>
                                          </p:val>
                                        </p:tav>
                                      </p:tavLst>
                                    </p:anim>
                                    <p:anim calcmode="lin" valueType="num">
                                      <p:cBhvr>
                                        <p:cTn id="109" dur="1000" fill="hold"/>
                                        <p:tgtEl>
                                          <p:spTgt spid="30"/>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31"/>
                                        </p:tgtEl>
                                        <p:attrNameLst>
                                          <p:attrName>style.visibility</p:attrName>
                                        </p:attrNameLst>
                                      </p:cBhvr>
                                      <p:to>
                                        <p:strVal val="visible"/>
                                      </p:to>
                                    </p:set>
                                    <p:animEffect transition="in" filter="fade">
                                      <p:cBhvr>
                                        <p:cTn id="112" dur="1000"/>
                                        <p:tgtEl>
                                          <p:spTgt spid="31"/>
                                        </p:tgtEl>
                                      </p:cBhvr>
                                    </p:animEffect>
                                    <p:anim calcmode="lin" valueType="num">
                                      <p:cBhvr>
                                        <p:cTn id="113" dur="1000" fill="hold"/>
                                        <p:tgtEl>
                                          <p:spTgt spid="31"/>
                                        </p:tgtEl>
                                        <p:attrNameLst>
                                          <p:attrName>ppt_x</p:attrName>
                                        </p:attrNameLst>
                                      </p:cBhvr>
                                      <p:tavLst>
                                        <p:tav tm="0">
                                          <p:val>
                                            <p:strVal val="#ppt_x"/>
                                          </p:val>
                                        </p:tav>
                                        <p:tav tm="100000">
                                          <p:val>
                                            <p:strVal val="#ppt_x"/>
                                          </p:val>
                                        </p:tav>
                                      </p:tavLst>
                                    </p:anim>
                                    <p:anim calcmode="lin" valueType="num">
                                      <p:cBhvr>
                                        <p:cTn id="114" dur="1000" fill="hold"/>
                                        <p:tgtEl>
                                          <p:spTgt spid="31"/>
                                        </p:tgtEl>
                                        <p:attrNameLst>
                                          <p:attrName>ppt_y</p:attrName>
                                        </p:attrNameLst>
                                      </p:cBhvr>
                                      <p:tavLst>
                                        <p:tav tm="0">
                                          <p:val>
                                            <p:strVal val="#ppt_y+.1"/>
                                          </p:val>
                                        </p:tav>
                                        <p:tav tm="100000">
                                          <p:val>
                                            <p:strVal val="#ppt_y"/>
                                          </p:val>
                                        </p:tav>
                                      </p:tavLst>
                                    </p:anim>
                                  </p:childTnLst>
                                </p:cTn>
                              </p:par>
                              <p:par>
                                <p:cTn id="115" presetID="42" presetClass="entr" presetSubtype="0" fill="hold" nodeType="withEffect">
                                  <p:stCondLst>
                                    <p:cond delay="0"/>
                                  </p:stCondLst>
                                  <p:childTnLst>
                                    <p:set>
                                      <p:cBhvr>
                                        <p:cTn id="116" dur="1" fill="hold">
                                          <p:stCondLst>
                                            <p:cond delay="0"/>
                                          </p:stCondLst>
                                        </p:cTn>
                                        <p:tgtEl>
                                          <p:spTgt spid="32"/>
                                        </p:tgtEl>
                                        <p:attrNameLst>
                                          <p:attrName>style.visibility</p:attrName>
                                        </p:attrNameLst>
                                      </p:cBhvr>
                                      <p:to>
                                        <p:strVal val="visible"/>
                                      </p:to>
                                    </p:set>
                                    <p:animEffect transition="in" filter="fade">
                                      <p:cBhvr>
                                        <p:cTn id="117" dur="1000"/>
                                        <p:tgtEl>
                                          <p:spTgt spid="32"/>
                                        </p:tgtEl>
                                      </p:cBhvr>
                                    </p:animEffect>
                                    <p:anim calcmode="lin" valueType="num">
                                      <p:cBhvr>
                                        <p:cTn id="118" dur="1000" fill="hold"/>
                                        <p:tgtEl>
                                          <p:spTgt spid="32"/>
                                        </p:tgtEl>
                                        <p:attrNameLst>
                                          <p:attrName>ppt_x</p:attrName>
                                        </p:attrNameLst>
                                      </p:cBhvr>
                                      <p:tavLst>
                                        <p:tav tm="0">
                                          <p:val>
                                            <p:strVal val="#ppt_x"/>
                                          </p:val>
                                        </p:tav>
                                        <p:tav tm="100000">
                                          <p:val>
                                            <p:strVal val="#ppt_x"/>
                                          </p:val>
                                        </p:tav>
                                      </p:tavLst>
                                    </p:anim>
                                    <p:anim calcmode="lin" valueType="num">
                                      <p:cBhvr>
                                        <p:cTn id="119" dur="1000" fill="hold"/>
                                        <p:tgtEl>
                                          <p:spTgt spid="32"/>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0"/>
                                  </p:stCondLst>
                                  <p:childTnLst>
                                    <p:set>
                                      <p:cBhvr>
                                        <p:cTn id="121" dur="1" fill="hold">
                                          <p:stCondLst>
                                            <p:cond delay="0"/>
                                          </p:stCondLst>
                                        </p:cTn>
                                        <p:tgtEl>
                                          <p:spTgt spid="33"/>
                                        </p:tgtEl>
                                        <p:attrNameLst>
                                          <p:attrName>style.visibility</p:attrName>
                                        </p:attrNameLst>
                                      </p:cBhvr>
                                      <p:to>
                                        <p:strVal val="visible"/>
                                      </p:to>
                                    </p:set>
                                    <p:animEffect transition="in" filter="fade">
                                      <p:cBhvr>
                                        <p:cTn id="122" dur="1000"/>
                                        <p:tgtEl>
                                          <p:spTgt spid="33"/>
                                        </p:tgtEl>
                                      </p:cBhvr>
                                    </p:animEffect>
                                    <p:anim calcmode="lin" valueType="num">
                                      <p:cBhvr>
                                        <p:cTn id="123" dur="1000" fill="hold"/>
                                        <p:tgtEl>
                                          <p:spTgt spid="33"/>
                                        </p:tgtEl>
                                        <p:attrNameLst>
                                          <p:attrName>ppt_x</p:attrName>
                                        </p:attrNameLst>
                                      </p:cBhvr>
                                      <p:tavLst>
                                        <p:tav tm="0">
                                          <p:val>
                                            <p:strVal val="#ppt_x"/>
                                          </p:val>
                                        </p:tav>
                                        <p:tav tm="100000">
                                          <p:val>
                                            <p:strVal val="#ppt_x"/>
                                          </p:val>
                                        </p:tav>
                                      </p:tavLst>
                                    </p:anim>
                                    <p:anim calcmode="lin" valueType="num">
                                      <p:cBhvr>
                                        <p:cTn id="124" dur="1000" fill="hold"/>
                                        <p:tgtEl>
                                          <p:spTgt spid="33"/>
                                        </p:tgtEl>
                                        <p:attrNameLst>
                                          <p:attrName>ppt_y</p:attrName>
                                        </p:attrNameLst>
                                      </p:cBhvr>
                                      <p:tavLst>
                                        <p:tav tm="0">
                                          <p:val>
                                            <p:strVal val="#ppt_y+.1"/>
                                          </p:val>
                                        </p:tav>
                                        <p:tav tm="100000">
                                          <p:val>
                                            <p:strVal val="#ppt_y"/>
                                          </p:val>
                                        </p:tav>
                                      </p:tavLst>
                                    </p:anim>
                                  </p:childTnLst>
                                </p:cTn>
                              </p:par>
                              <p:par>
                                <p:cTn id="125" presetID="42" presetClass="entr" presetSubtype="0" fill="hold" nodeType="withEffect">
                                  <p:stCondLst>
                                    <p:cond delay="0"/>
                                  </p:stCondLst>
                                  <p:childTnLst>
                                    <p:set>
                                      <p:cBhvr>
                                        <p:cTn id="126" dur="1" fill="hold">
                                          <p:stCondLst>
                                            <p:cond delay="0"/>
                                          </p:stCondLst>
                                        </p:cTn>
                                        <p:tgtEl>
                                          <p:spTgt spid="34"/>
                                        </p:tgtEl>
                                        <p:attrNameLst>
                                          <p:attrName>style.visibility</p:attrName>
                                        </p:attrNameLst>
                                      </p:cBhvr>
                                      <p:to>
                                        <p:strVal val="visible"/>
                                      </p:to>
                                    </p:set>
                                    <p:animEffect transition="in" filter="fade">
                                      <p:cBhvr>
                                        <p:cTn id="127" dur="1000"/>
                                        <p:tgtEl>
                                          <p:spTgt spid="34"/>
                                        </p:tgtEl>
                                      </p:cBhvr>
                                    </p:animEffect>
                                    <p:anim calcmode="lin" valueType="num">
                                      <p:cBhvr>
                                        <p:cTn id="128" dur="1000" fill="hold"/>
                                        <p:tgtEl>
                                          <p:spTgt spid="34"/>
                                        </p:tgtEl>
                                        <p:attrNameLst>
                                          <p:attrName>ppt_x</p:attrName>
                                        </p:attrNameLst>
                                      </p:cBhvr>
                                      <p:tavLst>
                                        <p:tav tm="0">
                                          <p:val>
                                            <p:strVal val="#ppt_x"/>
                                          </p:val>
                                        </p:tav>
                                        <p:tav tm="100000">
                                          <p:val>
                                            <p:strVal val="#ppt_x"/>
                                          </p:val>
                                        </p:tav>
                                      </p:tavLst>
                                    </p:anim>
                                    <p:anim calcmode="lin" valueType="num">
                                      <p:cBhvr>
                                        <p:cTn id="129" dur="1000" fill="hold"/>
                                        <p:tgtEl>
                                          <p:spTgt spid="34"/>
                                        </p:tgtEl>
                                        <p:attrNameLst>
                                          <p:attrName>ppt_y</p:attrName>
                                        </p:attrNameLst>
                                      </p:cBhvr>
                                      <p:tavLst>
                                        <p:tav tm="0">
                                          <p:val>
                                            <p:strVal val="#ppt_y+.1"/>
                                          </p:val>
                                        </p:tav>
                                        <p:tav tm="100000">
                                          <p:val>
                                            <p:strVal val="#ppt_y"/>
                                          </p:val>
                                        </p:tav>
                                      </p:tavLst>
                                    </p:anim>
                                  </p:childTnLst>
                                </p:cTn>
                              </p:par>
                              <p:par>
                                <p:cTn id="130" presetID="42" presetClass="entr" presetSubtype="0" fill="hold" nodeType="withEffect">
                                  <p:stCondLst>
                                    <p:cond delay="0"/>
                                  </p:stCondLst>
                                  <p:childTnLst>
                                    <p:set>
                                      <p:cBhvr>
                                        <p:cTn id="131" dur="1" fill="hold">
                                          <p:stCondLst>
                                            <p:cond delay="0"/>
                                          </p:stCondLst>
                                        </p:cTn>
                                        <p:tgtEl>
                                          <p:spTgt spid="35"/>
                                        </p:tgtEl>
                                        <p:attrNameLst>
                                          <p:attrName>style.visibility</p:attrName>
                                        </p:attrNameLst>
                                      </p:cBhvr>
                                      <p:to>
                                        <p:strVal val="visible"/>
                                      </p:to>
                                    </p:set>
                                    <p:animEffect transition="in" filter="fade">
                                      <p:cBhvr>
                                        <p:cTn id="132" dur="1000"/>
                                        <p:tgtEl>
                                          <p:spTgt spid="35"/>
                                        </p:tgtEl>
                                      </p:cBhvr>
                                    </p:animEffect>
                                    <p:anim calcmode="lin" valueType="num">
                                      <p:cBhvr>
                                        <p:cTn id="133" dur="1000" fill="hold"/>
                                        <p:tgtEl>
                                          <p:spTgt spid="35"/>
                                        </p:tgtEl>
                                        <p:attrNameLst>
                                          <p:attrName>ppt_x</p:attrName>
                                        </p:attrNameLst>
                                      </p:cBhvr>
                                      <p:tavLst>
                                        <p:tav tm="0">
                                          <p:val>
                                            <p:strVal val="#ppt_x"/>
                                          </p:val>
                                        </p:tav>
                                        <p:tav tm="100000">
                                          <p:val>
                                            <p:strVal val="#ppt_x"/>
                                          </p:val>
                                        </p:tav>
                                      </p:tavLst>
                                    </p:anim>
                                    <p:anim calcmode="lin" valueType="num">
                                      <p:cBhvr>
                                        <p:cTn id="134" dur="1000" fill="hold"/>
                                        <p:tgtEl>
                                          <p:spTgt spid="35"/>
                                        </p:tgtEl>
                                        <p:attrNameLst>
                                          <p:attrName>ppt_y</p:attrName>
                                        </p:attrNameLst>
                                      </p:cBhvr>
                                      <p:tavLst>
                                        <p:tav tm="0">
                                          <p:val>
                                            <p:strVal val="#ppt_y+.1"/>
                                          </p:val>
                                        </p:tav>
                                        <p:tav tm="100000">
                                          <p:val>
                                            <p:strVal val="#ppt_y"/>
                                          </p:val>
                                        </p:tav>
                                      </p:tavLst>
                                    </p:anim>
                                  </p:childTnLst>
                                </p:cTn>
                              </p:par>
                              <p:par>
                                <p:cTn id="135" presetID="42" presetClass="entr" presetSubtype="0" fill="hold" nodeType="withEffect">
                                  <p:stCondLst>
                                    <p:cond delay="0"/>
                                  </p:stCondLst>
                                  <p:childTnLst>
                                    <p:set>
                                      <p:cBhvr>
                                        <p:cTn id="136" dur="1" fill="hold">
                                          <p:stCondLst>
                                            <p:cond delay="0"/>
                                          </p:stCondLst>
                                        </p:cTn>
                                        <p:tgtEl>
                                          <p:spTgt spid="36"/>
                                        </p:tgtEl>
                                        <p:attrNameLst>
                                          <p:attrName>style.visibility</p:attrName>
                                        </p:attrNameLst>
                                      </p:cBhvr>
                                      <p:to>
                                        <p:strVal val="visible"/>
                                      </p:to>
                                    </p:set>
                                    <p:animEffect transition="in" filter="fade">
                                      <p:cBhvr>
                                        <p:cTn id="137" dur="1000"/>
                                        <p:tgtEl>
                                          <p:spTgt spid="36"/>
                                        </p:tgtEl>
                                      </p:cBhvr>
                                    </p:animEffect>
                                    <p:anim calcmode="lin" valueType="num">
                                      <p:cBhvr>
                                        <p:cTn id="138" dur="1000" fill="hold"/>
                                        <p:tgtEl>
                                          <p:spTgt spid="36"/>
                                        </p:tgtEl>
                                        <p:attrNameLst>
                                          <p:attrName>ppt_x</p:attrName>
                                        </p:attrNameLst>
                                      </p:cBhvr>
                                      <p:tavLst>
                                        <p:tav tm="0">
                                          <p:val>
                                            <p:strVal val="#ppt_x"/>
                                          </p:val>
                                        </p:tav>
                                        <p:tav tm="100000">
                                          <p:val>
                                            <p:strVal val="#ppt_x"/>
                                          </p:val>
                                        </p:tav>
                                      </p:tavLst>
                                    </p:anim>
                                    <p:anim calcmode="lin" valueType="num">
                                      <p:cBhvr>
                                        <p:cTn id="139" dur="1000" fill="hold"/>
                                        <p:tgtEl>
                                          <p:spTgt spid="36"/>
                                        </p:tgtEl>
                                        <p:attrNameLst>
                                          <p:attrName>ppt_y</p:attrName>
                                        </p:attrNameLst>
                                      </p:cBhvr>
                                      <p:tavLst>
                                        <p:tav tm="0">
                                          <p:val>
                                            <p:strVal val="#ppt_y+.1"/>
                                          </p:val>
                                        </p:tav>
                                        <p:tav tm="100000">
                                          <p:val>
                                            <p:strVal val="#ppt_y"/>
                                          </p:val>
                                        </p:tav>
                                      </p:tavLst>
                                    </p:anim>
                                  </p:childTnLst>
                                </p:cTn>
                              </p:par>
                              <p:par>
                                <p:cTn id="140" presetID="42" presetClass="entr" presetSubtype="0" fill="hold" nodeType="withEffect">
                                  <p:stCondLst>
                                    <p:cond delay="0"/>
                                  </p:stCondLst>
                                  <p:childTnLst>
                                    <p:set>
                                      <p:cBhvr>
                                        <p:cTn id="141" dur="1" fill="hold">
                                          <p:stCondLst>
                                            <p:cond delay="0"/>
                                          </p:stCondLst>
                                        </p:cTn>
                                        <p:tgtEl>
                                          <p:spTgt spid="37"/>
                                        </p:tgtEl>
                                        <p:attrNameLst>
                                          <p:attrName>style.visibility</p:attrName>
                                        </p:attrNameLst>
                                      </p:cBhvr>
                                      <p:to>
                                        <p:strVal val="visible"/>
                                      </p:to>
                                    </p:set>
                                    <p:animEffect transition="in" filter="fade">
                                      <p:cBhvr>
                                        <p:cTn id="142" dur="1000"/>
                                        <p:tgtEl>
                                          <p:spTgt spid="37"/>
                                        </p:tgtEl>
                                      </p:cBhvr>
                                    </p:animEffect>
                                    <p:anim calcmode="lin" valueType="num">
                                      <p:cBhvr>
                                        <p:cTn id="143" dur="1000" fill="hold"/>
                                        <p:tgtEl>
                                          <p:spTgt spid="37"/>
                                        </p:tgtEl>
                                        <p:attrNameLst>
                                          <p:attrName>ppt_x</p:attrName>
                                        </p:attrNameLst>
                                      </p:cBhvr>
                                      <p:tavLst>
                                        <p:tav tm="0">
                                          <p:val>
                                            <p:strVal val="#ppt_x"/>
                                          </p:val>
                                        </p:tav>
                                        <p:tav tm="100000">
                                          <p:val>
                                            <p:strVal val="#ppt_x"/>
                                          </p:val>
                                        </p:tav>
                                      </p:tavLst>
                                    </p:anim>
                                    <p:anim calcmode="lin" valueType="num">
                                      <p:cBhvr>
                                        <p:cTn id="144" dur="1000" fill="hold"/>
                                        <p:tgtEl>
                                          <p:spTgt spid="37"/>
                                        </p:tgtEl>
                                        <p:attrNameLst>
                                          <p:attrName>ppt_y</p:attrName>
                                        </p:attrNameLst>
                                      </p:cBhvr>
                                      <p:tavLst>
                                        <p:tav tm="0">
                                          <p:val>
                                            <p:strVal val="#ppt_y+.1"/>
                                          </p:val>
                                        </p:tav>
                                        <p:tav tm="100000">
                                          <p:val>
                                            <p:strVal val="#ppt_y"/>
                                          </p:val>
                                        </p:tav>
                                      </p:tavLst>
                                    </p:anim>
                                  </p:childTnLst>
                                </p:cTn>
                              </p:par>
                              <p:par>
                                <p:cTn id="145" presetID="42" presetClass="entr" presetSubtype="0" fill="hold" nodeType="withEffect">
                                  <p:stCondLst>
                                    <p:cond delay="0"/>
                                  </p:stCondLst>
                                  <p:childTnLst>
                                    <p:set>
                                      <p:cBhvr>
                                        <p:cTn id="146" dur="1" fill="hold">
                                          <p:stCondLst>
                                            <p:cond delay="0"/>
                                          </p:stCondLst>
                                        </p:cTn>
                                        <p:tgtEl>
                                          <p:spTgt spid="38"/>
                                        </p:tgtEl>
                                        <p:attrNameLst>
                                          <p:attrName>style.visibility</p:attrName>
                                        </p:attrNameLst>
                                      </p:cBhvr>
                                      <p:to>
                                        <p:strVal val="visible"/>
                                      </p:to>
                                    </p:set>
                                    <p:animEffect transition="in" filter="fade">
                                      <p:cBhvr>
                                        <p:cTn id="147" dur="1000"/>
                                        <p:tgtEl>
                                          <p:spTgt spid="38"/>
                                        </p:tgtEl>
                                      </p:cBhvr>
                                    </p:animEffect>
                                    <p:anim calcmode="lin" valueType="num">
                                      <p:cBhvr>
                                        <p:cTn id="148" dur="1000" fill="hold"/>
                                        <p:tgtEl>
                                          <p:spTgt spid="38"/>
                                        </p:tgtEl>
                                        <p:attrNameLst>
                                          <p:attrName>ppt_x</p:attrName>
                                        </p:attrNameLst>
                                      </p:cBhvr>
                                      <p:tavLst>
                                        <p:tav tm="0">
                                          <p:val>
                                            <p:strVal val="#ppt_x"/>
                                          </p:val>
                                        </p:tav>
                                        <p:tav tm="100000">
                                          <p:val>
                                            <p:strVal val="#ppt_x"/>
                                          </p:val>
                                        </p:tav>
                                      </p:tavLst>
                                    </p:anim>
                                    <p:anim calcmode="lin" valueType="num">
                                      <p:cBhvr>
                                        <p:cTn id="149" dur="1000" fill="hold"/>
                                        <p:tgtEl>
                                          <p:spTgt spid="38"/>
                                        </p:tgtEl>
                                        <p:attrNameLst>
                                          <p:attrName>ppt_y</p:attrName>
                                        </p:attrNameLst>
                                      </p:cBhvr>
                                      <p:tavLst>
                                        <p:tav tm="0">
                                          <p:val>
                                            <p:strVal val="#ppt_y+.1"/>
                                          </p:val>
                                        </p:tav>
                                        <p:tav tm="100000">
                                          <p:val>
                                            <p:strVal val="#ppt_y"/>
                                          </p:val>
                                        </p:tav>
                                      </p:tavLst>
                                    </p:anim>
                                  </p:childTnLst>
                                </p:cTn>
                              </p:par>
                              <p:par>
                                <p:cTn id="150" presetID="42" presetClass="entr" presetSubtype="0" fill="hold" nodeType="withEffect">
                                  <p:stCondLst>
                                    <p:cond delay="0"/>
                                  </p:stCondLst>
                                  <p:childTnLst>
                                    <p:set>
                                      <p:cBhvr>
                                        <p:cTn id="151" dur="1" fill="hold">
                                          <p:stCondLst>
                                            <p:cond delay="0"/>
                                          </p:stCondLst>
                                        </p:cTn>
                                        <p:tgtEl>
                                          <p:spTgt spid="39"/>
                                        </p:tgtEl>
                                        <p:attrNameLst>
                                          <p:attrName>style.visibility</p:attrName>
                                        </p:attrNameLst>
                                      </p:cBhvr>
                                      <p:to>
                                        <p:strVal val="visible"/>
                                      </p:to>
                                    </p:set>
                                    <p:animEffect transition="in" filter="fade">
                                      <p:cBhvr>
                                        <p:cTn id="152" dur="1000"/>
                                        <p:tgtEl>
                                          <p:spTgt spid="39"/>
                                        </p:tgtEl>
                                      </p:cBhvr>
                                    </p:animEffect>
                                    <p:anim calcmode="lin" valueType="num">
                                      <p:cBhvr>
                                        <p:cTn id="153" dur="1000" fill="hold"/>
                                        <p:tgtEl>
                                          <p:spTgt spid="39"/>
                                        </p:tgtEl>
                                        <p:attrNameLst>
                                          <p:attrName>ppt_x</p:attrName>
                                        </p:attrNameLst>
                                      </p:cBhvr>
                                      <p:tavLst>
                                        <p:tav tm="0">
                                          <p:val>
                                            <p:strVal val="#ppt_x"/>
                                          </p:val>
                                        </p:tav>
                                        <p:tav tm="100000">
                                          <p:val>
                                            <p:strVal val="#ppt_x"/>
                                          </p:val>
                                        </p:tav>
                                      </p:tavLst>
                                    </p:anim>
                                    <p:anim calcmode="lin" valueType="num">
                                      <p:cBhvr>
                                        <p:cTn id="154" dur="1000" fill="hold"/>
                                        <p:tgtEl>
                                          <p:spTgt spid="39"/>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40"/>
                                        </p:tgtEl>
                                        <p:attrNameLst>
                                          <p:attrName>style.visibility</p:attrName>
                                        </p:attrNameLst>
                                      </p:cBhvr>
                                      <p:to>
                                        <p:strVal val="visible"/>
                                      </p:to>
                                    </p:set>
                                    <p:animEffect transition="in" filter="fade">
                                      <p:cBhvr>
                                        <p:cTn id="157" dur="1000"/>
                                        <p:tgtEl>
                                          <p:spTgt spid="40"/>
                                        </p:tgtEl>
                                      </p:cBhvr>
                                    </p:animEffect>
                                    <p:anim calcmode="lin" valueType="num">
                                      <p:cBhvr>
                                        <p:cTn id="158" dur="1000" fill="hold"/>
                                        <p:tgtEl>
                                          <p:spTgt spid="40"/>
                                        </p:tgtEl>
                                        <p:attrNameLst>
                                          <p:attrName>ppt_x</p:attrName>
                                        </p:attrNameLst>
                                      </p:cBhvr>
                                      <p:tavLst>
                                        <p:tav tm="0">
                                          <p:val>
                                            <p:strVal val="#ppt_x"/>
                                          </p:val>
                                        </p:tav>
                                        <p:tav tm="100000">
                                          <p:val>
                                            <p:strVal val="#ppt_x"/>
                                          </p:val>
                                        </p:tav>
                                      </p:tavLst>
                                    </p:anim>
                                    <p:anim calcmode="lin" valueType="num">
                                      <p:cBhvr>
                                        <p:cTn id="159" dur="1000" fill="hold"/>
                                        <p:tgtEl>
                                          <p:spTgt spid="40"/>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0"/>
                                  </p:stCondLst>
                                  <p:childTnLst>
                                    <p:set>
                                      <p:cBhvr>
                                        <p:cTn id="161" dur="1" fill="hold">
                                          <p:stCondLst>
                                            <p:cond delay="0"/>
                                          </p:stCondLst>
                                        </p:cTn>
                                        <p:tgtEl>
                                          <p:spTgt spid="41"/>
                                        </p:tgtEl>
                                        <p:attrNameLst>
                                          <p:attrName>style.visibility</p:attrName>
                                        </p:attrNameLst>
                                      </p:cBhvr>
                                      <p:to>
                                        <p:strVal val="visible"/>
                                      </p:to>
                                    </p:set>
                                    <p:animEffect transition="in" filter="fade">
                                      <p:cBhvr>
                                        <p:cTn id="162" dur="1000"/>
                                        <p:tgtEl>
                                          <p:spTgt spid="41"/>
                                        </p:tgtEl>
                                      </p:cBhvr>
                                    </p:animEffect>
                                    <p:anim calcmode="lin" valueType="num">
                                      <p:cBhvr>
                                        <p:cTn id="163" dur="1000" fill="hold"/>
                                        <p:tgtEl>
                                          <p:spTgt spid="41"/>
                                        </p:tgtEl>
                                        <p:attrNameLst>
                                          <p:attrName>ppt_x</p:attrName>
                                        </p:attrNameLst>
                                      </p:cBhvr>
                                      <p:tavLst>
                                        <p:tav tm="0">
                                          <p:val>
                                            <p:strVal val="#ppt_x"/>
                                          </p:val>
                                        </p:tav>
                                        <p:tav tm="100000">
                                          <p:val>
                                            <p:strVal val="#ppt_x"/>
                                          </p:val>
                                        </p:tav>
                                      </p:tavLst>
                                    </p:anim>
                                    <p:anim calcmode="lin" valueType="num">
                                      <p:cBhvr>
                                        <p:cTn id="164" dur="1000" fill="hold"/>
                                        <p:tgtEl>
                                          <p:spTgt spid="41"/>
                                        </p:tgtEl>
                                        <p:attrNameLst>
                                          <p:attrName>ppt_y</p:attrName>
                                        </p:attrNameLst>
                                      </p:cBhvr>
                                      <p:tavLst>
                                        <p:tav tm="0">
                                          <p:val>
                                            <p:strVal val="#ppt_y+.1"/>
                                          </p:val>
                                        </p:tav>
                                        <p:tav tm="100000">
                                          <p:val>
                                            <p:strVal val="#ppt_y"/>
                                          </p:val>
                                        </p:tav>
                                      </p:tavLst>
                                    </p:anim>
                                  </p:childTnLst>
                                </p:cTn>
                              </p:par>
                              <p:par>
                                <p:cTn id="165" presetID="42" presetClass="entr" presetSubtype="0" fill="hold" grpId="0" nodeType="withEffect">
                                  <p:stCondLst>
                                    <p:cond delay="0"/>
                                  </p:stCondLst>
                                  <p:childTnLst>
                                    <p:set>
                                      <p:cBhvr>
                                        <p:cTn id="166" dur="1" fill="hold">
                                          <p:stCondLst>
                                            <p:cond delay="0"/>
                                          </p:stCondLst>
                                        </p:cTn>
                                        <p:tgtEl>
                                          <p:spTgt spid="42"/>
                                        </p:tgtEl>
                                        <p:attrNameLst>
                                          <p:attrName>style.visibility</p:attrName>
                                        </p:attrNameLst>
                                      </p:cBhvr>
                                      <p:to>
                                        <p:strVal val="visible"/>
                                      </p:to>
                                    </p:set>
                                    <p:animEffect transition="in" filter="fade">
                                      <p:cBhvr>
                                        <p:cTn id="167" dur="1000"/>
                                        <p:tgtEl>
                                          <p:spTgt spid="42"/>
                                        </p:tgtEl>
                                      </p:cBhvr>
                                    </p:animEffect>
                                    <p:anim calcmode="lin" valueType="num">
                                      <p:cBhvr>
                                        <p:cTn id="168" dur="1000" fill="hold"/>
                                        <p:tgtEl>
                                          <p:spTgt spid="42"/>
                                        </p:tgtEl>
                                        <p:attrNameLst>
                                          <p:attrName>ppt_x</p:attrName>
                                        </p:attrNameLst>
                                      </p:cBhvr>
                                      <p:tavLst>
                                        <p:tav tm="0">
                                          <p:val>
                                            <p:strVal val="#ppt_x"/>
                                          </p:val>
                                        </p:tav>
                                        <p:tav tm="100000">
                                          <p:val>
                                            <p:strVal val="#ppt_x"/>
                                          </p:val>
                                        </p:tav>
                                      </p:tavLst>
                                    </p:anim>
                                    <p:anim calcmode="lin" valueType="num">
                                      <p:cBhvr>
                                        <p:cTn id="169" dur="1000" fill="hold"/>
                                        <p:tgtEl>
                                          <p:spTgt spid="42"/>
                                        </p:tgtEl>
                                        <p:attrNameLst>
                                          <p:attrName>ppt_y</p:attrName>
                                        </p:attrNameLst>
                                      </p:cBhvr>
                                      <p:tavLst>
                                        <p:tav tm="0">
                                          <p:val>
                                            <p:strVal val="#ppt_y+.1"/>
                                          </p:val>
                                        </p:tav>
                                        <p:tav tm="100000">
                                          <p:val>
                                            <p:strVal val="#ppt_y"/>
                                          </p:val>
                                        </p:tav>
                                      </p:tavLst>
                                    </p:anim>
                                  </p:childTnLst>
                                </p:cTn>
                              </p:par>
                              <p:par>
                                <p:cTn id="170" presetID="42" presetClass="entr" presetSubtype="0" fill="hold" grpId="0" nodeType="withEffect">
                                  <p:stCondLst>
                                    <p:cond delay="0"/>
                                  </p:stCondLst>
                                  <p:childTnLst>
                                    <p:set>
                                      <p:cBhvr>
                                        <p:cTn id="171" dur="1" fill="hold">
                                          <p:stCondLst>
                                            <p:cond delay="0"/>
                                          </p:stCondLst>
                                        </p:cTn>
                                        <p:tgtEl>
                                          <p:spTgt spid="43"/>
                                        </p:tgtEl>
                                        <p:attrNameLst>
                                          <p:attrName>style.visibility</p:attrName>
                                        </p:attrNameLst>
                                      </p:cBhvr>
                                      <p:to>
                                        <p:strVal val="visible"/>
                                      </p:to>
                                    </p:set>
                                    <p:animEffect transition="in" filter="fade">
                                      <p:cBhvr>
                                        <p:cTn id="172" dur="1000"/>
                                        <p:tgtEl>
                                          <p:spTgt spid="43"/>
                                        </p:tgtEl>
                                      </p:cBhvr>
                                    </p:animEffect>
                                    <p:anim calcmode="lin" valueType="num">
                                      <p:cBhvr>
                                        <p:cTn id="173" dur="1000" fill="hold"/>
                                        <p:tgtEl>
                                          <p:spTgt spid="43"/>
                                        </p:tgtEl>
                                        <p:attrNameLst>
                                          <p:attrName>ppt_x</p:attrName>
                                        </p:attrNameLst>
                                      </p:cBhvr>
                                      <p:tavLst>
                                        <p:tav tm="0">
                                          <p:val>
                                            <p:strVal val="#ppt_x"/>
                                          </p:val>
                                        </p:tav>
                                        <p:tav tm="100000">
                                          <p:val>
                                            <p:strVal val="#ppt_x"/>
                                          </p:val>
                                        </p:tav>
                                      </p:tavLst>
                                    </p:anim>
                                    <p:anim calcmode="lin" valueType="num">
                                      <p:cBhvr>
                                        <p:cTn id="174" dur="1000" fill="hold"/>
                                        <p:tgtEl>
                                          <p:spTgt spid="43"/>
                                        </p:tgtEl>
                                        <p:attrNameLst>
                                          <p:attrName>ppt_y</p:attrName>
                                        </p:attrNameLst>
                                      </p:cBhvr>
                                      <p:tavLst>
                                        <p:tav tm="0">
                                          <p:val>
                                            <p:strVal val="#ppt_y+.1"/>
                                          </p:val>
                                        </p:tav>
                                        <p:tav tm="100000">
                                          <p:val>
                                            <p:strVal val="#ppt_y"/>
                                          </p:val>
                                        </p:tav>
                                      </p:tavLst>
                                    </p:anim>
                                  </p:childTnLst>
                                </p:cTn>
                              </p:par>
                              <p:par>
                                <p:cTn id="175" presetID="42" presetClass="entr" presetSubtype="0" fill="hold" grpId="0" nodeType="withEffect">
                                  <p:stCondLst>
                                    <p:cond delay="0"/>
                                  </p:stCondLst>
                                  <p:childTnLst>
                                    <p:set>
                                      <p:cBhvr>
                                        <p:cTn id="176" dur="1" fill="hold">
                                          <p:stCondLst>
                                            <p:cond delay="0"/>
                                          </p:stCondLst>
                                        </p:cTn>
                                        <p:tgtEl>
                                          <p:spTgt spid="44"/>
                                        </p:tgtEl>
                                        <p:attrNameLst>
                                          <p:attrName>style.visibility</p:attrName>
                                        </p:attrNameLst>
                                      </p:cBhvr>
                                      <p:to>
                                        <p:strVal val="visible"/>
                                      </p:to>
                                    </p:set>
                                    <p:animEffect transition="in" filter="fade">
                                      <p:cBhvr>
                                        <p:cTn id="177" dur="1000"/>
                                        <p:tgtEl>
                                          <p:spTgt spid="44"/>
                                        </p:tgtEl>
                                      </p:cBhvr>
                                    </p:animEffect>
                                    <p:anim calcmode="lin" valueType="num">
                                      <p:cBhvr>
                                        <p:cTn id="178" dur="1000" fill="hold"/>
                                        <p:tgtEl>
                                          <p:spTgt spid="44"/>
                                        </p:tgtEl>
                                        <p:attrNameLst>
                                          <p:attrName>ppt_x</p:attrName>
                                        </p:attrNameLst>
                                      </p:cBhvr>
                                      <p:tavLst>
                                        <p:tav tm="0">
                                          <p:val>
                                            <p:strVal val="#ppt_x"/>
                                          </p:val>
                                        </p:tav>
                                        <p:tav tm="100000">
                                          <p:val>
                                            <p:strVal val="#ppt_x"/>
                                          </p:val>
                                        </p:tav>
                                      </p:tavLst>
                                    </p:anim>
                                    <p:anim calcmode="lin" valueType="num">
                                      <p:cBhvr>
                                        <p:cTn id="179" dur="1000" fill="hold"/>
                                        <p:tgtEl>
                                          <p:spTgt spid="44"/>
                                        </p:tgtEl>
                                        <p:attrNameLst>
                                          <p:attrName>ppt_y</p:attrName>
                                        </p:attrNameLst>
                                      </p:cBhvr>
                                      <p:tavLst>
                                        <p:tav tm="0">
                                          <p:val>
                                            <p:strVal val="#ppt_y+.1"/>
                                          </p:val>
                                        </p:tav>
                                        <p:tav tm="100000">
                                          <p:val>
                                            <p:strVal val="#ppt_y"/>
                                          </p:val>
                                        </p:tav>
                                      </p:tavLst>
                                    </p:anim>
                                  </p:childTnLst>
                                </p:cTn>
                              </p:par>
                              <p:par>
                                <p:cTn id="180" presetID="42" presetClass="entr" presetSubtype="0" fill="hold" grpId="0" nodeType="withEffect">
                                  <p:stCondLst>
                                    <p:cond delay="0"/>
                                  </p:stCondLst>
                                  <p:childTnLst>
                                    <p:set>
                                      <p:cBhvr>
                                        <p:cTn id="181" dur="1" fill="hold">
                                          <p:stCondLst>
                                            <p:cond delay="0"/>
                                          </p:stCondLst>
                                        </p:cTn>
                                        <p:tgtEl>
                                          <p:spTgt spid="45"/>
                                        </p:tgtEl>
                                        <p:attrNameLst>
                                          <p:attrName>style.visibility</p:attrName>
                                        </p:attrNameLst>
                                      </p:cBhvr>
                                      <p:to>
                                        <p:strVal val="visible"/>
                                      </p:to>
                                    </p:set>
                                    <p:animEffect transition="in" filter="fade">
                                      <p:cBhvr>
                                        <p:cTn id="182" dur="1000"/>
                                        <p:tgtEl>
                                          <p:spTgt spid="45"/>
                                        </p:tgtEl>
                                      </p:cBhvr>
                                    </p:animEffect>
                                    <p:anim calcmode="lin" valueType="num">
                                      <p:cBhvr>
                                        <p:cTn id="183" dur="1000" fill="hold"/>
                                        <p:tgtEl>
                                          <p:spTgt spid="45"/>
                                        </p:tgtEl>
                                        <p:attrNameLst>
                                          <p:attrName>ppt_x</p:attrName>
                                        </p:attrNameLst>
                                      </p:cBhvr>
                                      <p:tavLst>
                                        <p:tav tm="0">
                                          <p:val>
                                            <p:strVal val="#ppt_x"/>
                                          </p:val>
                                        </p:tav>
                                        <p:tav tm="100000">
                                          <p:val>
                                            <p:strVal val="#ppt_x"/>
                                          </p:val>
                                        </p:tav>
                                      </p:tavLst>
                                    </p:anim>
                                    <p:anim calcmode="lin" valueType="num">
                                      <p:cBhvr>
                                        <p:cTn id="184" dur="1000" fill="hold"/>
                                        <p:tgtEl>
                                          <p:spTgt spid="45"/>
                                        </p:tgtEl>
                                        <p:attrNameLst>
                                          <p:attrName>ppt_y</p:attrName>
                                        </p:attrNameLst>
                                      </p:cBhvr>
                                      <p:tavLst>
                                        <p:tav tm="0">
                                          <p:val>
                                            <p:strVal val="#ppt_y+.1"/>
                                          </p:val>
                                        </p:tav>
                                        <p:tav tm="100000">
                                          <p:val>
                                            <p:strVal val="#ppt_y"/>
                                          </p:val>
                                        </p:tav>
                                      </p:tavLst>
                                    </p:anim>
                                  </p:childTnLst>
                                </p:cTn>
                              </p:par>
                              <p:par>
                                <p:cTn id="185" presetID="42" presetClass="entr" presetSubtype="0" fill="hold" grpId="0" nodeType="withEffect">
                                  <p:stCondLst>
                                    <p:cond delay="0"/>
                                  </p:stCondLst>
                                  <p:childTnLst>
                                    <p:set>
                                      <p:cBhvr>
                                        <p:cTn id="186" dur="1" fill="hold">
                                          <p:stCondLst>
                                            <p:cond delay="0"/>
                                          </p:stCondLst>
                                        </p:cTn>
                                        <p:tgtEl>
                                          <p:spTgt spid="46"/>
                                        </p:tgtEl>
                                        <p:attrNameLst>
                                          <p:attrName>style.visibility</p:attrName>
                                        </p:attrNameLst>
                                      </p:cBhvr>
                                      <p:to>
                                        <p:strVal val="visible"/>
                                      </p:to>
                                    </p:set>
                                    <p:animEffect transition="in" filter="fade">
                                      <p:cBhvr>
                                        <p:cTn id="187" dur="1000"/>
                                        <p:tgtEl>
                                          <p:spTgt spid="46"/>
                                        </p:tgtEl>
                                      </p:cBhvr>
                                    </p:animEffect>
                                    <p:anim calcmode="lin" valueType="num">
                                      <p:cBhvr>
                                        <p:cTn id="188" dur="1000" fill="hold"/>
                                        <p:tgtEl>
                                          <p:spTgt spid="46"/>
                                        </p:tgtEl>
                                        <p:attrNameLst>
                                          <p:attrName>ppt_x</p:attrName>
                                        </p:attrNameLst>
                                      </p:cBhvr>
                                      <p:tavLst>
                                        <p:tav tm="0">
                                          <p:val>
                                            <p:strVal val="#ppt_x"/>
                                          </p:val>
                                        </p:tav>
                                        <p:tav tm="100000">
                                          <p:val>
                                            <p:strVal val="#ppt_x"/>
                                          </p:val>
                                        </p:tav>
                                      </p:tavLst>
                                    </p:anim>
                                    <p:anim calcmode="lin" valueType="num">
                                      <p:cBhvr>
                                        <p:cTn id="189" dur="1000" fill="hold"/>
                                        <p:tgtEl>
                                          <p:spTgt spid="46"/>
                                        </p:tgtEl>
                                        <p:attrNameLst>
                                          <p:attrName>ppt_y</p:attrName>
                                        </p:attrNameLst>
                                      </p:cBhvr>
                                      <p:tavLst>
                                        <p:tav tm="0">
                                          <p:val>
                                            <p:strVal val="#ppt_y+.1"/>
                                          </p:val>
                                        </p:tav>
                                        <p:tav tm="100000">
                                          <p:val>
                                            <p:strVal val="#ppt_y"/>
                                          </p:val>
                                        </p:tav>
                                      </p:tavLst>
                                    </p:anim>
                                  </p:childTnLst>
                                </p:cTn>
                              </p:par>
                              <p:par>
                                <p:cTn id="190" presetID="42" presetClass="entr" presetSubtype="0" fill="hold" grpId="0" nodeType="withEffect">
                                  <p:stCondLst>
                                    <p:cond delay="0"/>
                                  </p:stCondLst>
                                  <p:childTnLst>
                                    <p:set>
                                      <p:cBhvr>
                                        <p:cTn id="191" dur="1" fill="hold">
                                          <p:stCondLst>
                                            <p:cond delay="0"/>
                                          </p:stCondLst>
                                        </p:cTn>
                                        <p:tgtEl>
                                          <p:spTgt spid="47"/>
                                        </p:tgtEl>
                                        <p:attrNameLst>
                                          <p:attrName>style.visibility</p:attrName>
                                        </p:attrNameLst>
                                      </p:cBhvr>
                                      <p:to>
                                        <p:strVal val="visible"/>
                                      </p:to>
                                    </p:set>
                                    <p:animEffect transition="in" filter="fade">
                                      <p:cBhvr>
                                        <p:cTn id="192" dur="1000"/>
                                        <p:tgtEl>
                                          <p:spTgt spid="47"/>
                                        </p:tgtEl>
                                      </p:cBhvr>
                                    </p:animEffect>
                                    <p:anim calcmode="lin" valueType="num">
                                      <p:cBhvr>
                                        <p:cTn id="193" dur="1000" fill="hold"/>
                                        <p:tgtEl>
                                          <p:spTgt spid="47"/>
                                        </p:tgtEl>
                                        <p:attrNameLst>
                                          <p:attrName>ppt_x</p:attrName>
                                        </p:attrNameLst>
                                      </p:cBhvr>
                                      <p:tavLst>
                                        <p:tav tm="0">
                                          <p:val>
                                            <p:strVal val="#ppt_x"/>
                                          </p:val>
                                        </p:tav>
                                        <p:tav tm="100000">
                                          <p:val>
                                            <p:strVal val="#ppt_x"/>
                                          </p:val>
                                        </p:tav>
                                      </p:tavLst>
                                    </p:anim>
                                    <p:anim calcmode="lin" valueType="num">
                                      <p:cBhvr>
                                        <p:cTn id="194" dur="1000" fill="hold"/>
                                        <p:tgtEl>
                                          <p:spTgt spid="47"/>
                                        </p:tgtEl>
                                        <p:attrNameLst>
                                          <p:attrName>ppt_y</p:attrName>
                                        </p:attrNameLst>
                                      </p:cBhvr>
                                      <p:tavLst>
                                        <p:tav tm="0">
                                          <p:val>
                                            <p:strVal val="#ppt_y+.1"/>
                                          </p:val>
                                        </p:tav>
                                        <p:tav tm="100000">
                                          <p:val>
                                            <p:strVal val="#ppt_y"/>
                                          </p:val>
                                        </p:tav>
                                      </p:tavLst>
                                    </p:anim>
                                  </p:childTnLst>
                                </p:cTn>
                              </p:par>
                              <p:par>
                                <p:cTn id="195" presetID="42" presetClass="entr" presetSubtype="0" fill="hold" nodeType="withEffect">
                                  <p:stCondLst>
                                    <p:cond delay="0"/>
                                  </p:stCondLst>
                                  <p:childTnLst>
                                    <p:set>
                                      <p:cBhvr>
                                        <p:cTn id="196" dur="1" fill="hold">
                                          <p:stCondLst>
                                            <p:cond delay="0"/>
                                          </p:stCondLst>
                                        </p:cTn>
                                        <p:tgtEl>
                                          <p:spTgt spid="48"/>
                                        </p:tgtEl>
                                        <p:attrNameLst>
                                          <p:attrName>style.visibility</p:attrName>
                                        </p:attrNameLst>
                                      </p:cBhvr>
                                      <p:to>
                                        <p:strVal val="visible"/>
                                      </p:to>
                                    </p:set>
                                    <p:animEffect transition="in" filter="fade">
                                      <p:cBhvr>
                                        <p:cTn id="197" dur="1000"/>
                                        <p:tgtEl>
                                          <p:spTgt spid="48"/>
                                        </p:tgtEl>
                                      </p:cBhvr>
                                    </p:animEffect>
                                    <p:anim calcmode="lin" valueType="num">
                                      <p:cBhvr>
                                        <p:cTn id="198" dur="1000" fill="hold"/>
                                        <p:tgtEl>
                                          <p:spTgt spid="48"/>
                                        </p:tgtEl>
                                        <p:attrNameLst>
                                          <p:attrName>ppt_x</p:attrName>
                                        </p:attrNameLst>
                                      </p:cBhvr>
                                      <p:tavLst>
                                        <p:tav tm="0">
                                          <p:val>
                                            <p:strVal val="#ppt_x"/>
                                          </p:val>
                                        </p:tav>
                                        <p:tav tm="100000">
                                          <p:val>
                                            <p:strVal val="#ppt_x"/>
                                          </p:val>
                                        </p:tav>
                                      </p:tavLst>
                                    </p:anim>
                                    <p:anim calcmode="lin" valueType="num">
                                      <p:cBhvr>
                                        <p:cTn id="199" dur="1000" fill="hold"/>
                                        <p:tgtEl>
                                          <p:spTgt spid="48"/>
                                        </p:tgtEl>
                                        <p:attrNameLst>
                                          <p:attrName>ppt_y</p:attrName>
                                        </p:attrNameLst>
                                      </p:cBhvr>
                                      <p:tavLst>
                                        <p:tav tm="0">
                                          <p:val>
                                            <p:strVal val="#ppt_y+.1"/>
                                          </p:val>
                                        </p:tav>
                                        <p:tav tm="100000">
                                          <p:val>
                                            <p:strVal val="#ppt_y"/>
                                          </p:val>
                                        </p:tav>
                                      </p:tavLst>
                                    </p:anim>
                                  </p:childTnLst>
                                </p:cTn>
                              </p:par>
                              <p:par>
                                <p:cTn id="200" presetID="42" presetClass="entr" presetSubtype="0" fill="hold" nodeType="withEffect">
                                  <p:stCondLst>
                                    <p:cond delay="0"/>
                                  </p:stCondLst>
                                  <p:childTnLst>
                                    <p:set>
                                      <p:cBhvr>
                                        <p:cTn id="201" dur="1" fill="hold">
                                          <p:stCondLst>
                                            <p:cond delay="0"/>
                                          </p:stCondLst>
                                        </p:cTn>
                                        <p:tgtEl>
                                          <p:spTgt spid="49"/>
                                        </p:tgtEl>
                                        <p:attrNameLst>
                                          <p:attrName>style.visibility</p:attrName>
                                        </p:attrNameLst>
                                      </p:cBhvr>
                                      <p:to>
                                        <p:strVal val="visible"/>
                                      </p:to>
                                    </p:set>
                                    <p:animEffect transition="in" filter="fade">
                                      <p:cBhvr>
                                        <p:cTn id="202" dur="1000"/>
                                        <p:tgtEl>
                                          <p:spTgt spid="49"/>
                                        </p:tgtEl>
                                      </p:cBhvr>
                                    </p:animEffect>
                                    <p:anim calcmode="lin" valueType="num">
                                      <p:cBhvr>
                                        <p:cTn id="203" dur="1000" fill="hold"/>
                                        <p:tgtEl>
                                          <p:spTgt spid="49"/>
                                        </p:tgtEl>
                                        <p:attrNameLst>
                                          <p:attrName>ppt_x</p:attrName>
                                        </p:attrNameLst>
                                      </p:cBhvr>
                                      <p:tavLst>
                                        <p:tav tm="0">
                                          <p:val>
                                            <p:strVal val="#ppt_x"/>
                                          </p:val>
                                        </p:tav>
                                        <p:tav tm="100000">
                                          <p:val>
                                            <p:strVal val="#ppt_x"/>
                                          </p:val>
                                        </p:tav>
                                      </p:tavLst>
                                    </p:anim>
                                    <p:anim calcmode="lin" valueType="num">
                                      <p:cBhvr>
                                        <p:cTn id="204" dur="1000" fill="hold"/>
                                        <p:tgtEl>
                                          <p:spTgt spid="49"/>
                                        </p:tgtEl>
                                        <p:attrNameLst>
                                          <p:attrName>ppt_y</p:attrName>
                                        </p:attrNameLst>
                                      </p:cBhvr>
                                      <p:tavLst>
                                        <p:tav tm="0">
                                          <p:val>
                                            <p:strVal val="#ppt_y+.1"/>
                                          </p:val>
                                        </p:tav>
                                        <p:tav tm="100000">
                                          <p:val>
                                            <p:strVal val="#ppt_y"/>
                                          </p:val>
                                        </p:tav>
                                      </p:tavLst>
                                    </p:anim>
                                  </p:childTnLst>
                                </p:cTn>
                              </p:par>
                              <p:par>
                                <p:cTn id="205" presetID="42" presetClass="entr" presetSubtype="0" fill="hold" nodeType="withEffect">
                                  <p:stCondLst>
                                    <p:cond delay="0"/>
                                  </p:stCondLst>
                                  <p:childTnLst>
                                    <p:set>
                                      <p:cBhvr>
                                        <p:cTn id="206" dur="1" fill="hold">
                                          <p:stCondLst>
                                            <p:cond delay="0"/>
                                          </p:stCondLst>
                                        </p:cTn>
                                        <p:tgtEl>
                                          <p:spTgt spid="50"/>
                                        </p:tgtEl>
                                        <p:attrNameLst>
                                          <p:attrName>style.visibility</p:attrName>
                                        </p:attrNameLst>
                                      </p:cBhvr>
                                      <p:to>
                                        <p:strVal val="visible"/>
                                      </p:to>
                                    </p:set>
                                    <p:animEffect transition="in" filter="fade">
                                      <p:cBhvr>
                                        <p:cTn id="207" dur="1000"/>
                                        <p:tgtEl>
                                          <p:spTgt spid="50"/>
                                        </p:tgtEl>
                                      </p:cBhvr>
                                    </p:animEffect>
                                    <p:anim calcmode="lin" valueType="num">
                                      <p:cBhvr>
                                        <p:cTn id="208" dur="1000" fill="hold"/>
                                        <p:tgtEl>
                                          <p:spTgt spid="50"/>
                                        </p:tgtEl>
                                        <p:attrNameLst>
                                          <p:attrName>ppt_x</p:attrName>
                                        </p:attrNameLst>
                                      </p:cBhvr>
                                      <p:tavLst>
                                        <p:tav tm="0">
                                          <p:val>
                                            <p:strVal val="#ppt_x"/>
                                          </p:val>
                                        </p:tav>
                                        <p:tav tm="100000">
                                          <p:val>
                                            <p:strVal val="#ppt_x"/>
                                          </p:val>
                                        </p:tav>
                                      </p:tavLst>
                                    </p:anim>
                                    <p:anim calcmode="lin" valueType="num">
                                      <p:cBhvr>
                                        <p:cTn id="209" dur="1000" fill="hold"/>
                                        <p:tgtEl>
                                          <p:spTgt spid="50"/>
                                        </p:tgtEl>
                                        <p:attrNameLst>
                                          <p:attrName>ppt_y</p:attrName>
                                        </p:attrNameLst>
                                      </p:cBhvr>
                                      <p:tavLst>
                                        <p:tav tm="0">
                                          <p:val>
                                            <p:strVal val="#ppt_y+.1"/>
                                          </p:val>
                                        </p:tav>
                                        <p:tav tm="100000">
                                          <p:val>
                                            <p:strVal val="#ppt_y"/>
                                          </p:val>
                                        </p:tav>
                                      </p:tavLst>
                                    </p:anim>
                                  </p:childTnLst>
                                </p:cTn>
                              </p:par>
                              <p:par>
                                <p:cTn id="210" presetID="42" presetClass="entr" presetSubtype="0" fill="hold" nodeType="withEffect">
                                  <p:stCondLst>
                                    <p:cond delay="0"/>
                                  </p:stCondLst>
                                  <p:childTnLst>
                                    <p:set>
                                      <p:cBhvr>
                                        <p:cTn id="211" dur="1" fill="hold">
                                          <p:stCondLst>
                                            <p:cond delay="0"/>
                                          </p:stCondLst>
                                        </p:cTn>
                                        <p:tgtEl>
                                          <p:spTgt spid="51"/>
                                        </p:tgtEl>
                                        <p:attrNameLst>
                                          <p:attrName>style.visibility</p:attrName>
                                        </p:attrNameLst>
                                      </p:cBhvr>
                                      <p:to>
                                        <p:strVal val="visible"/>
                                      </p:to>
                                    </p:set>
                                    <p:animEffect transition="in" filter="fade">
                                      <p:cBhvr>
                                        <p:cTn id="212" dur="1000"/>
                                        <p:tgtEl>
                                          <p:spTgt spid="51"/>
                                        </p:tgtEl>
                                      </p:cBhvr>
                                    </p:animEffect>
                                    <p:anim calcmode="lin" valueType="num">
                                      <p:cBhvr>
                                        <p:cTn id="213" dur="1000" fill="hold"/>
                                        <p:tgtEl>
                                          <p:spTgt spid="51"/>
                                        </p:tgtEl>
                                        <p:attrNameLst>
                                          <p:attrName>ppt_x</p:attrName>
                                        </p:attrNameLst>
                                      </p:cBhvr>
                                      <p:tavLst>
                                        <p:tav tm="0">
                                          <p:val>
                                            <p:strVal val="#ppt_x"/>
                                          </p:val>
                                        </p:tav>
                                        <p:tav tm="100000">
                                          <p:val>
                                            <p:strVal val="#ppt_x"/>
                                          </p:val>
                                        </p:tav>
                                      </p:tavLst>
                                    </p:anim>
                                    <p:anim calcmode="lin" valueType="num">
                                      <p:cBhvr>
                                        <p:cTn id="214" dur="1000" fill="hold"/>
                                        <p:tgtEl>
                                          <p:spTgt spid="51"/>
                                        </p:tgtEl>
                                        <p:attrNameLst>
                                          <p:attrName>ppt_y</p:attrName>
                                        </p:attrNameLst>
                                      </p:cBhvr>
                                      <p:tavLst>
                                        <p:tav tm="0">
                                          <p:val>
                                            <p:strVal val="#ppt_y+.1"/>
                                          </p:val>
                                        </p:tav>
                                        <p:tav tm="100000">
                                          <p:val>
                                            <p:strVal val="#ppt_y"/>
                                          </p:val>
                                        </p:tav>
                                      </p:tavLst>
                                    </p:anim>
                                  </p:childTnLst>
                                </p:cTn>
                              </p:par>
                              <p:par>
                                <p:cTn id="215" presetID="42" presetClass="entr" presetSubtype="0" fill="hold" nodeType="withEffect">
                                  <p:stCondLst>
                                    <p:cond delay="0"/>
                                  </p:stCondLst>
                                  <p:childTnLst>
                                    <p:set>
                                      <p:cBhvr>
                                        <p:cTn id="216" dur="1" fill="hold">
                                          <p:stCondLst>
                                            <p:cond delay="0"/>
                                          </p:stCondLst>
                                        </p:cTn>
                                        <p:tgtEl>
                                          <p:spTgt spid="52"/>
                                        </p:tgtEl>
                                        <p:attrNameLst>
                                          <p:attrName>style.visibility</p:attrName>
                                        </p:attrNameLst>
                                      </p:cBhvr>
                                      <p:to>
                                        <p:strVal val="visible"/>
                                      </p:to>
                                    </p:set>
                                    <p:animEffect transition="in" filter="fade">
                                      <p:cBhvr>
                                        <p:cTn id="217" dur="1000"/>
                                        <p:tgtEl>
                                          <p:spTgt spid="52"/>
                                        </p:tgtEl>
                                      </p:cBhvr>
                                    </p:animEffect>
                                    <p:anim calcmode="lin" valueType="num">
                                      <p:cBhvr>
                                        <p:cTn id="218" dur="1000" fill="hold"/>
                                        <p:tgtEl>
                                          <p:spTgt spid="52"/>
                                        </p:tgtEl>
                                        <p:attrNameLst>
                                          <p:attrName>ppt_x</p:attrName>
                                        </p:attrNameLst>
                                      </p:cBhvr>
                                      <p:tavLst>
                                        <p:tav tm="0">
                                          <p:val>
                                            <p:strVal val="#ppt_x"/>
                                          </p:val>
                                        </p:tav>
                                        <p:tav tm="100000">
                                          <p:val>
                                            <p:strVal val="#ppt_x"/>
                                          </p:val>
                                        </p:tav>
                                      </p:tavLst>
                                    </p:anim>
                                    <p:anim calcmode="lin" valueType="num">
                                      <p:cBhvr>
                                        <p:cTn id="219" dur="1000" fill="hold"/>
                                        <p:tgtEl>
                                          <p:spTgt spid="52"/>
                                        </p:tgtEl>
                                        <p:attrNameLst>
                                          <p:attrName>ppt_y</p:attrName>
                                        </p:attrNameLst>
                                      </p:cBhvr>
                                      <p:tavLst>
                                        <p:tav tm="0">
                                          <p:val>
                                            <p:strVal val="#ppt_y+.1"/>
                                          </p:val>
                                        </p:tav>
                                        <p:tav tm="100000">
                                          <p:val>
                                            <p:strVal val="#ppt_y"/>
                                          </p:val>
                                        </p:tav>
                                      </p:tavLst>
                                    </p:anim>
                                  </p:childTnLst>
                                </p:cTn>
                              </p:par>
                              <p:par>
                                <p:cTn id="220" presetID="42" presetClass="entr" presetSubtype="0" fill="hold" nodeType="withEffect">
                                  <p:stCondLst>
                                    <p:cond delay="0"/>
                                  </p:stCondLst>
                                  <p:childTnLst>
                                    <p:set>
                                      <p:cBhvr>
                                        <p:cTn id="221" dur="1" fill="hold">
                                          <p:stCondLst>
                                            <p:cond delay="0"/>
                                          </p:stCondLst>
                                        </p:cTn>
                                        <p:tgtEl>
                                          <p:spTgt spid="53"/>
                                        </p:tgtEl>
                                        <p:attrNameLst>
                                          <p:attrName>style.visibility</p:attrName>
                                        </p:attrNameLst>
                                      </p:cBhvr>
                                      <p:to>
                                        <p:strVal val="visible"/>
                                      </p:to>
                                    </p:set>
                                    <p:animEffect transition="in" filter="fade">
                                      <p:cBhvr>
                                        <p:cTn id="222" dur="1000"/>
                                        <p:tgtEl>
                                          <p:spTgt spid="53"/>
                                        </p:tgtEl>
                                      </p:cBhvr>
                                    </p:animEffect>
                                    <p:anim calcmode="lin" valueType="num">
                                      <p:cBhvr>
                                        <p:cTn id="223" dur="1000" fill="hold"/>
                                        <p:tgtEl>
                                          <p:spTgt spid="53"/>
                                        </p:tgtEl>
                                        <p:attrNameLst>
                                          <p:attrName>ppt_x</p:attrName>
                                        </p:attrNameLst>
                                      </p:cBhvr>
                                      <p:tavLst>
                                        <p:tav tm="0">
                                          <p:val>
                                            <p:strVal val="#ppt_x"/>
                                          </p:val>
                                        </p:tav>
                                        <p:tav tm="100000">
                                          <p:val>
                                            <p:strVal val="#ppt_x"/>
                                          </p:val>
                                        </p:tav>
                                      </p:tavLst>
                                    </p:anim>
                                    <p:anim calcmode="lin" valueType="num">
                                      <p:cBhvr>
                                        <p:cTn id="224" dur="1000" fill="hold"/>
                                        <p:tgtEl>
                                          <p:spTgt spid="53"/>
                                        </p:tgtEl>
                                        <p:attrNameLst>
                                          <p:attrName>ppt_y</p:attrName>
                                        </p:attrNameLst>
                                      </p:cBhvr>
                                      <p:tavLst>
                                        <p:tav tm="0">
                                          <p:val>
                                            <p:strVal val="#ppt_y+.1"/>
                                          </p:val>
                                        </p:tav>
                                        <p:tav tm="100000">
                                          <p:val>
                                            <p:strVal val="#ppt_y"/>
                                          </p:val>
                                        </p:tav>
                                      </p:tavLst>
                                    </p:anim>
                                  </p:childTnLst>
                                </p:cTn>
                              </p:par>
                              <p:par>
                                <p:cTn id="225" presetID="42" presetClass="entr" presetSubtype="0" fill="hold" nodeType="withEffect">
                                  <p:stCondLst>
                                    <p:cond delay="0"/>
                                  </p:stCondLst>
                                  <p:childTnLst>
                                    <p:set>
                                      <p:cBhvr>
                                        <p:cTn id="226" dur="1" fill="hold">
                                          <p:stCondLst>
                                            <p:cond delay="0"/>
                                          </p:stCondLst>
                                        </p:cTn>
                                        <p:tgtEl>
                                          <p:spTgt spid="54"/>
                                        </p:tgtEl>
                                        <p:attrNameLst>
                                          <p:attrName>style.visibility</p:attrName>
                                        </p:attrNameLst>
                                      </p:cBhvr>
                                      <p:to>
                                        <p:strVal val="visible"/>
                                      </p:to>
                                    </p:set>
                                    <p:animEffect transition="in" filter="fade">
                                      <p:cBhvr>
                                        <p:cTn id="227" dur="1000"/>
                                        <p:tgtEl>
                                          <p:spTgt spid="54"/>
                                        </p:tgtEl>
                                      </p:cBhvr>
                                    </p:animEffect>
                                    <p:anim calcmode="lin" valueType="num">
                                      <p:cBhvr>
                                        <p:cTn id="228" dur="1000" fill="hold"/>
                                        <p:tgtEl>
                                          <p:spTgt spid="54"/>
                                        </p:tgtEl>
                                        <p:attrNameLst>
                                          <p:attrName>ppt_x</p:attrName>
                                        </p:attrNameLst>
                                      </p:cBhvr>
                                      <p:tavLst>
                                        <p:tav tm="0">
                                          <p:val>
                                            <p:strVal val="#ppt_x"/>
                                          </p:val>
                                        </p:tav>
                                        <p:tav tm="100000">
                                          <p:val>
                                            <p:strVal val="#ppt_x"/>
                                          </p:val>
                                        </p:tav>
                                      </p:tavLst>
                                    </p:anim>
                                    <p:anim calcmode="lin" valueType="num">
                                      <p:cBhvr>
                                        <p:cTn id="229" dur="1000" fill="hold"/>
                                        <p:tgtEl>
                                          <p:spTgt spid="54"/>
                                        </p:tgtEl>
                                        <p:attrNameLst>
                                          <p:attrName>ppt_y</p:attrName>
                                        </p:attrNameLst>
                                      </p:cBhvr>
                                      <p:tavLst>
                                        <p:tav tm="0">
                                          <p:val>
                                            <p:strVal val="#ppt_y+.1"/>
                                          </p:val>
                                        </p:tav>
                                        <p:tav tm="100000">
                                          <p:val>
                                            <p:strVal val="#ppt_y"/>
                                          </p:val>
                                        </p:tav>
                                      </p:tavLst>
                                    </p:anim>
                                  </p:childTnLst>
                                </p:cTn>
                              </p:par>
                              <p:par>
                                <p:cTn id="230" presetID="42" presetClass="entr" presetSubtype="0" fill="hold" nodeType="withEffect">
                                  <p:stCondLst>
                                    <p:cond delay="0"/>
                                  </p:stCondLst>
                                  <p:childTnLst>
                                    <p:set>
                                      <p:cBhvr>
                                        <p:cTn id="231" dur="1" fill="hold">
                                          <p:stCondLst>
                                            <p:cond delay="0"/>
                                          </p:stCondLst>
                                        </p:cTn>
                                        <p:tgtEl>
                                          <p:spTgt spid="55"/>
                                        </p:tgtEl>
                                        <p:attrNameLst>
                                          <p:attrName>style.visibility</p:attrName>
                                        </p:attrNameLst>
                                      </p:cBhvr>
                                      <p:to>
                                        <p:strVal val="visible"/>
                                      </p:to>
                                    </p:set>
                                    <p:animEffect transition="in" filter="fade">
                                      <p:cBhvr>
                                        <p:cTn id="232" dur="1000"/>
                                        <p:tgtEl>
                                          <p:spTgt spid="55"/>
                                        </p:tgtEl>
                                      </p:cBhvr>
                                    </p:animEffect>
                                    <p:anim calcmode="lin" valueType="num">
                                      <p:cBhvr>
                                        <p:cTn id="233" dur="1000" fill="hold"/>
                                        <p:tgtEl>
                                          <p:spTgt spid="55"/>
                                        </p:tgtEl>
                                        <p:attrNameLst>
                                          <p:attrName>ppt_x</p:attrName>
                                        </p:attrNameLst>
                                      </p:cBhvr>
                                      <p:tavLst>
                                        <p:tav tm="0">
                                          <p:val>
                                            <p:strVal val="#ppt_x"/>
                                          </p:val>
                                        </p:tav>
                                        <p:tav tm="100000">
                                          <p:val>
                                            <p:strVal val="#ppt_x"/>
                                          </p:val>
                                        </p:tav>
                                      </p:tavLst>
                                    </p:anim>
                                    <p:anim calcmode="lin" valueType="num">
                                      <p:cBhvr>
                                        <p:cTn id="234" dur="1000" fill="hold"/>
                                        <p:tgtEl>
                                          <p:spTgt spid="55"/>
                                        </p:tgtEl>
                                        <p:attrNameLst>
                                          <p:attrName>ppt_y</p:attrName>
                                        </p:attrNameLst>
                                      </p:cBhvr>
                                      <p:tavLst>
                                        <p:tav tm="0">
                                          <p:val>
                                            <p:strVal val="#ppt_y+.1"/>
                                          </p:val>
                                        </p:tav>
                                        <p:tav tm="100000">
                                          <p:val>
                                            <p:strVal val="#ppt_y"/>
                                          </p:val>
                                        </p:tav>
                                      </p:tavLst>
                                    </p:anim>
                                  </p:childTnLst>
                                </p:cTn>
                              </p:par>
                              <p:par>
                                <p:cTn id="235" presetID="42" presetClass="entr" presetSubtype="0" fill="hold" nodeType="withEffect">
                                  <p:stCondLst>
                                    <p:cond delay="0"/>
                                  </p:stCondLst>
                                  <p:childTnLst>
                                    <p:set>
                                      <p:cBhvr>
                                        <p:cTn id="236" dur="1" fill="hold">
                                          <p:stCondLst>
                                            <p:cond delay="0"/>
                                          </p:stCondLst>
                                        </p:cTn>
                                        <p:tgtEl>
                                          <p:spTgt spid="56"/>
                                        </p:tgtEl>
                                        <p:attrNameLst>
                                          <p:attrName>style.visibility</p:attrName>
                                        </p:attrNameLst>
                                      </p:cBhvr>
                                      <p:to>
                                        <p:strVal val="visible"/>
                                      </p:to>
                                    </p:set>
                                    <p:animEffect transition="in" filter="fade">
                                      <p:cBhvr>
                                        <p:cTn id="237" dur="1000"/>
                                        <p:tgtEl>
                                          <p:spTgt spid="56"/>
                                        </p:tgtEl>
                                      </p:cBhvr>
                                    </p:animEffect>
                                    <p:anim calcmode="lin" valueType="num">
                                      <p:cBhvr>
                                        <p:cTn id="238" dur="1000" fill="hold"/>
                                        <p:tgtEl>
                                          <p:spTgt spid="56"/>
                                        </p:tgtEl>
                                        <p:attrNameLst>
                                          <p:attrName>ppt_x</p:attrName>
                                        </p:attrNameLst>
                                      </p:cBhvr>
                                      <p:tavLst>
                                        <p:tav tm="0">
                                          <p:val>
                                            <p:strVal val="#ppt_x"/>
                                          </p:val>
                                        </p:tav>
                                        <p:tav tm="100000">
                                          <p:val>
                                            <p:strVal val="#ppt_x"/>
                                          </p:val>
                                        </p:tav>
                                      </p:tavLst>
                                    </p:anim>
                                    <p:anim calcmode="lin" valueType="num">
                                      <p:cBhvr>
                                        <p:cTn id="239" dur="1000" fill="hold"/>
                                        <p:tgtEl>
                                          <p:spTgt spid="56"/>
                                        </p:tgtEl>
                                        <p:attrNameLst>
                                          <p:attrName>ppt_y</p:attrName>
                                        </p:attrNameLst>
                                      </p:cBhvr>
                                      <p:tavLst>
                                        <p:tav tm="0">
                                          <p:val>
                                            <p:strVal val="#ppt_y+.1"/>
                                          </p:val>
                                        </p:tav>
                                        <p:tav tm="100000">
                                          <p:val>
                                            <p:strVal val="#ppt_y"/>
                                          </p:val>
                                        </p:tav>
                                      </p:tavLst>
                                    </p:anim>
                                  </p:childTnLst>
                                </p:cTn>
                              </p:par>
                              <p:par>
                                <p:cTn id="240" presetID="42" presetClass="entr" presetSubtype="0" fill="hold" nodeType="withEffect">
                                  <p:stCondLst>
                                    <p:cond delay="0"/>
                                  </p:stCondLst>
                                  <p:childTnLst>
                                    <p:set>
                                      <p:cBhvr>
                                        <p:cTn id="241" dur="1" fill="hold">
                                          <p:stCondLst>
                                            <p:cond delay="0"/>
                                          </p:stCondLst>
                                        </p:cTn>
                                        <p:tgtEl>
                                          <p:spTgt spid="57"/>
                                        </p:tgtEl>
                                        <p:attrNameLst>
                                          <p:attrName>style.visibility</p:attrName>
                                        </p:attrNameLst>
                                      </p:cBhvr>
                                      <p:to>
                                        <p:strVal val="visible"/>
                                      </p:to>
                                    </p:set>
                                    <p:animEffect transition="in" filter="fade">
                                      <p:cBhvr>
                                        <p:cTn id="242" dur="1000"/>
                                        <p:tgtEl>
                                          <p:spTgt spid="57"/>
                                        </p:tgtEl>
                                      </p:cBhvr>
                                    </p:animEffect>
                                    <p:anim calcmode="lin" valueType="num">
                                      <p:cBhvr>
                                        <p:cTn id="243" dur="1000" fill="hold"/>
                                        <p:tgtEl>
                                          <p:spTgt spid="57"/>
                                        </p:tgtEl>
                                        <p:attrNameLst>
                                          <p:attrName>ppt_x</p:attrName>
                                        </p:attrNameLst>
                                      </p:cBhvr>
                                      <p:tavLst>
                                        <p:tav tm="0">
                                          <p:val>
                                            <p:strVal val="#ppt_x"/>
                                          </p:val>
                                        </p:tav>
                                        <p:tav tm="100000">
                                          <p:val>
                                            <p:strVal val="#ppt_x"/>
                                          </p:val>
                                        </p:tav>
                                      </p:tavLst>
                                    </p:anim>
                                    <p:anim calcmode="lin" valueType="num">
                                      <p:cBhvr>
                                        <p:cTn id="244" dur="1000" fill="hold"/>
                                        <p:tgtEl>
                                          <p:spTgt spid="57"/>
                                        </p:tgtEl>
                                        <p:attrNameLst>
                                          <p:attrName>ppt_y</p:attrName>
                                        </p:attrNameLst>
                                      </p:cBhvr>
                                      <p:tavLst>
                                        <p:tav tm="0">
                                          <p:val>
                                            <p:strVal val="#ppt_y+.1"/>
                                          </p:val>
                                        </p:tav>
                                        <p:tav tm="100000">
                                          <p:val>
                                            <p:strVal val="#ppt_y"/>
                                          </p:val>
                                        </p:tav>
                                      </p:tavLst>
                                    </p:anim>
                                  </p:childTnLst>
                                </p:cTn>
                              </p:par>
                              <p:par>
                                <p:cTn id="245" presetID="42" presetClass="entr" presetSubtype="0" fill="hold" nodeType="withEffect">
                                  <p:stCondLst>
                                    <p:cond delay="0"/>
                                  </p:stCondLst>
                                  <p:childTnLst>
                                    <p:set>
                                      <p:cBhvr>
                                        <p:cTn id="246" dur="1" fill="hold">
                                          <p:stCondLst>
                                            <p:cond delay="0"/>
                                          </p:stCondLst>
                                        </p:cTn>
                                        <p:tgtEl>
                                          <p:spTgt spid="58"/>
                                        </p:tgtEl>
                                        <p:attrNameLst>
                                          <p:attrName>style.visibility</p:attrName>
                                        </p:attrNameLst>
                                      </p:cBhvr>
                                      <p:to>
                                        <p:strVal val="visible"/>
                                      </p:to>
                                    </p:set>
                                    <p:animEffect transition="in" filter="fade">
                                      <p:cBhvr>
                                        <p:cTn id="247" dur="1000"/>
                                        <p:tgtEl>
                                          <p:spTgt spid="58"/>
                                        </p:tgtEl>
                                      </p:cBhvr>
                                    </p:animEffect>
                                    <p:anim calcmode="lin" valueType="num">
                                      <p:cBhvr>
                                        <p:cTn id="248" dur="1000" fill="hold"/>
                                        <p:tgtEl>
                                          <p:spTgt spid="58"/>
                                        </p:tgtEl>
                                        <p:attrNameLst>
                                          <p:attrName>ppt_x</p:attrName>
                                        </p:attrNameLst>
                                      </p:cBhvr>
                                      <p:tavLst>
                                        <p:tav tm="0">
                                          <p:val>
                                            <p:strVal val="#ppt_x"/>
                                          </p:val>
                                        </p:tav>
                                        <p:tav tm="100000">
                                          <p:val>
                                            <p:strVal val="#ppt_x"/>
                                          </p:val>
                                        </p:tav>
                                      </p:tavLst>
                                    </p:anim>
                                    <p:anim calcmode="lin" valueType="num">
                                      <p:cBhvr>
                                        <p:cTn id="249" dur="1000" fill="hold"/>
                                        <p:tgtEl>
                                          <p:spTgt spid="58"/>
                                        </p:tgtEl>
                                        <p:attrNameLst>
                                          <p:attrName>ppt_y</p:attrName>
                                        </p:attrNameLst>
                                      </p:cBhvr>
                                      <p:tavLst>
                                        <p:tav tm="0">
                                          <p:val>
                                            <p:strVal val="#ppt_y+.1"/>
                                          </p:val>
                                        </p:tav>
                                        <p:tav tm="100000">
                                          <p:val>
                                            <p:strVal val="#ppt_y"/>
                                          </p:val>
                                        </p:tav>
                                      </p:tavLst>
                                    </p:anim>
                                  </p:childTnLst>
                                </p:cTn>
                              </p:par>
                              <p:par>
                                <p:cTn id="250" presetID="42" presetClass="entr" presetSubtype="0" fill="hold" nodeType="withEffect">
                                  <p:stCondLst>
                                    <p:cond delay="0"/>
                                  </p:stCondLst>
                                  <p:childTnLst>
                                    <p:set>
                                      <p:cBhvr>
                                        <p:cTn id="251" dur="1" fill="hold">
                                          <p:stCondLst>
                                            <p:cond delay="0"/>
                                          </p:stCondLst>
                                        </p:cTn>
                                        <p:tgtEl>
                                          <p:spTgt spid="59"/>
                                        </p:tgtEl>
                                        <p:attrNameLst>
                                          <p:attrName>style.visibility</p:attrName>
                                        </p:attrNameLst>
                                      </p:cBhvr>
                                      <p:to>
                                        <p:strVal val="visible"/>
                                      </p:to>
                                    </p:set>
                                    <p:animEffect transition="in" filter="fade">
                                      <p:cBhvr>
                                        <p:cTn id="252" dur="1000"/>
                                        <p:tgtEl>
                                          <p:spTgt spid="59"/>
                                        </p:tgtEl>
                                      </p:cBhvr>
                                    </p:animEffect>
                                    <p:anim calcmode="lin" valueType="num">
                                      <p:cBhvr>
                                        <p:cTn id="253" dur="1000" fill="hold"/>
                                        <p:tgtEl>
                                          <p:spTgt spid="59"/>
                                        </p:tgtEl>
                                        <p:attrNameLst>
                                          <p:attrName>ppt_x</p:attrName>
                                        </p:attrNameLst>
                                      </p:cBhvr>
                                      <p:tavLst>
                                        <p:tav tm="0">
                                          <p:val>
                                            <p:strVal val="#ppt_x"/>
                                          </p:val>
                                        </p:tav>
                                        <p:tav tm="100000">
                                          <p:val>
                                            <p:strVal val="#ppt_x"/>
                                          </p:val>
                                        </p:tav>
                                      </p:tavLst>
                                    </p:anim>
                                    <p:anim calcmode="lin" valueType="num">
                                      <p:cBhvr>
                                        <p:cTn id="254" dur="1000" fill="hold"/>
                                        <p:tgtEl>
                                          <p:spTgt spid="59"/>
                                        </p:tgtEl>
                                        <p:attrNameLst>
                                          <p:attrName>ppt_y</p:attrName>
                                        </p:attrNameLst>
                                      </p:cBhvr>
                                      <p:tavLst>
                                        <p:tav tm="0">
                                          <p:val>
                                            <p:strVal val="#ppt_y+.1"/>
                                          </p:val>
                                        </p:tav>
                                        <p:tav tm="100000">
                                          <p:val>
                                            <p:strVal val="#ppt_y"/>
                                          </p:val>
                                        </p:tav>
                                      </p:tavLst>
                                    </p:anim>
                                  </p:childTnLst>
                                </p:cTn>
                              </p:par>
                              <p:par>
                                <p:cTn id="255" presetID="42" presetClass="entr" presetSubtype="0" fill="hold" nodeType="withEffect">
                                  <p:stCondLst>
                                    <p:cond delay="0"/>
                                  </p:stCondLst>
                                  <p:childTnLst>
                                    <p:set>
                                      <p:cBhvr>
                                        <p:cTn id="256" dur="1" fill="hold">
                                          <p:stCondLst>
                                            <p:cond delay="0"/>
                                          </p:stCondLst>
                                        </p:cTn>
                                        <p:tgtEl>
                                          <p:spTgt spid="60"/>
                                        </p:tgtEl>
                                        <p:attrNameLst>
                                          <p:attrName>style.visibility</p:attrName>
                                        </p:attrNameLst>
                                      </p:cBhvr>
                                      <p:to>
                                        <p:strVal val="visible"/>
                                      </p:to>
                                    </p:set>
                                    <p:animEffect transition="in" filter="fade">
                                      <p:cBhvr>
                                        <p:cTn id="257" dur="1000"/>
                                        <p:tgtEl>
                                          <p:spTgt spid="60"/>
                                        </p:tgtEl>
                                      </p:cBhvr>
                                    </p:animEffect>
                                    <p:anim calcmode="lin" valueType="num">
                                      <p:cBhvr>
                                        <p:cTn id="258" dur="1000" fill="hold"/>
                                        <p:tgtEl>
                                          <p:spTgt spid="60"/>
                                        </p:tgtEl>
                                        <p:attrNameLst>
                                          <p:attrName>ppt_x</p:attrName>
                                        </p:attrNameLst>
                                      </p:cBhvr>
                                      <p:tavLst>
                                        <p:tav tm="0">
                                          <p:val>
                                            <p:strVal val="#ppt_x"/>
                                          </p:val>
                                        </p:tav>
                                        <p:tav tm="100000">
                                          <p:val>
                                            <p:strVal val="#ppt_x"/>
                                          </p:val>
                                        </p:tav>
                                      </p:tavLst>
                                    </p:anim>
                                    <p:anim calcmode="lin" valueType="num">
                                      <p:cBhvr>
                                        <p:cTn id="259" dur="1000" fill="hold"/>
                                        <p:tgtEl>
                                          <p:spTgt spid="60"/>
                                        </p:tgtEl>
                                        <p:attrNameLst>
                                          <p:attrName>ppt_y</p:attrName>
                                        </p:attrNameLst>
                                      </p:cBhvr>
                                      <p:tavLst>
                                        <p:tav tm="0">
                                          <p:val>
                                            <p:strVal val="#ppt_y+.1"/>
                                          </p:val>
                                        </p:tav>
                                        <p:tav tm="100000">
                                          <p:val>
                                            <p:strVal val="#ppt_y"/>
                                          </p:val>
                                        </p:tav>
                                      </p:tavLst>
                                    </p:anim>
                                  </p:childTnLst>
                                </p:cTn>
                              </p:par>
                              <p:par>
                                <p:cTn id="260" presetID="42" presetClass="entr" presetSubtype="0" fill="hold" nodeType="withEffect">
                                  <p:stCondLst>
                                    <p:cond delay="0"/>
                                  </p:stCondLst>
                                  <p:childTnLst>
                                    <p:set>
                                      <p:cBhvr>
                                        <p:cTn id="261" dur="1" fill="hold">
                                          <p:stCondLst>
                                            <p:cond delay="0"/>
                                          </p:stCondLst>
                                        </p:cTn>
                                        <p:tgtEl>
                                          <p:spTgt spid="61"/>
                                        </p:tgtEl>
                                        <p:attrNameLst>
                                          <p:attrName>style.visibility</p:attrName>
                                        </p:attrNameLst>
                                      </p:cBhvr>
                                      <p:to>
                                        <p:strVal val="visible"/>
                                      </p:to>
                                    </p:set>
                                    <p:animEffect transition="in" filter="fade">
                                      <p:cBhvr>
                                        <p:cTn id="262" dur="1000"/>
                                        <p:tgtEl>
                                          <p:spTgt spid="61"/>
                                        </p:tgtEl>
                                      </p:cBhvr>
                                    </p:animEffect>
                                    <p:anim calcmode="lin" valueType="num">
                                      <p:cBhvr>
                                        <p:cTn id="263" dur="1000" fill="hold"/>
                                        <p:tgtEl>
                                          <p:spTgt spid="61"/>
                                        </p:tgtEl>
                                        <p:attrNameLst>
                                          <p:attrName>ppt_x</p:attrName>
                                        </p:attrNameLst>
                                      </p:cBhvr>
                                      <p:tavLst>
                                        <p:tav tm="0">
                                          <p:val>
                                            <p:strVal val="#ppt_x"/>
                                          </p:val>
                                        </p:tav>
                                        <p:tav tm="100000">
                                          <p:val>
                                            <p:strVal val="#ppt_x"/>
                                          </p:val>
                                        </p:tav>
                                      </p:tavLst>
                                    </p:anim>
                                    <p:anim calcmode="lin" valueType="num">
                                      <p:cBhvr>
                                        <p:cTn id="264" dur="1000" fill="hold"/>
                                        <p:tgtEl>
                                          <p:spTgt spid="61"/>
                                        </p:tgtEl>
                                        <p:attrNameLst>
                                          <p:attrName>ppt_y</p:attrName>
                                        </p:attrNameLst>
                                      </p:cBhvr>
                                      <p:tavLst>
                                        <p:tav tm="0">
                                          <p:val>
                                            <p:strVal val="#ppt_y+.1"/>
                                          </p:val>
                                        </p:tav>
                                        <p:tav tm="100000">
                                          <p:val>
                                            <p:strVal val="#ppt_y"/>
                                          </p:val>
                                        </p:tav>
                                      </p:tavLst>
                                    </p:anim>
                                  </p:childTnLst>
                                </p:cTn>
                              </p:par>
                              <p:par>
                                <p:cTn id="265" presetID="42" presetClass="entr" presetSubtype="0" fill="hold" nodeType="withEffect">
                                  <p:stCondLst>
                                    <p:cond delay="0"/>
                                  </p:stCondLst>
                                  <p:childTnLst>
                                    <p:set>
                                      <p:cBhvr>
                                        <p:cTn id="266" dur="1" fill="hold">
                                          <p:stCondLst>
                                            <p:cond delay="0"/>
                                          </p:stCondLst>
                                        </p:cTn>
                                        <p:tgtEl>
                                          <p:spTgt spid="62"/>
                                        </p:tgtEl>
                                        <p:attrNameLst>
                                          <p:attrName>style.visibility</p:attrName>
                                        </p:attrNameLst>
                                      </p:cBhvr>
                                      <p:to>
                                        <p:strVal val="visible"/>
                                      </p:to>
                                    </p:set>
                                    <p:animEffect transition="in" filter="fade">
                                      <p:cBhvr>
                                        <p:cTn id="267" dur="1000"/>
                                        <p:tgtEl>
                                          <p:spTgt spid="62"/>
                                        </p:tgtEl>
                                      </p:cBhvr>
                                    </p:animEffect>
                                    <p:anim calcmode="lin" valueType="num">
                                      <p:cBhvr>
                                        <p:cTn id="268" dur="1000" fill="hold"/>
                                        <p:tgtEl>
                                          <p:spTgt spid="62"/>
                                        </p:tgtEl>
                                        <p:attrNameLst>
                                          <p:attrName>ppt_x</p:attrName>
                                        </p:attrNameLst>
                                      </p:cBhvr>
                                      <p:tavLst>
                                        <p:tav tm="0">
                                          <p:val>
                                            <p:strVal val="#ppt_x"/>
                                          </p:val>
                                        </p:tav>
                                        <p:tav tm="100000">
                                          <p:val>
                                            <p:strVal val="#ppt_x"/>
                                          </p:val>
                                        </p:tav>
                                      </p:tavLst>
                                    </p:anim>
                                    <p:anim calcmode="lin" valueType="num">
                                      <p:cBhvr>
                                        <p:cTn id="269" dur="1000" fill="hold"/>
                                        <p:tgtEl>
                                          <p:spTgt spid="62"/>
                                        </p:tgtEl>
                                        <p:attrNameLst>
                                          <p:attrName>ppt_y</p:attrName>
                                        </p:attrNameLst>
                                      </p:cBhvr>
                                      <p:tavLst>
                                        <p:tav tm="0">
                                          <p:val>
                                            <p:strVal val="#ppt_y+.1"/>
                                          </p:val>
                                        </p:tav>
                                        <p:tav tm="100000">
                                          <p:val>
                                            <p:strVal val="#ppt_y"/>
                                          </p:val>
                                        </p:tav>
                                      </p:tavLst>
                                    </p:anim>
                                  </p:childTnLst>
                                </p:cTn>
                              </p:par>
                              <p:par>
                                <p:cTn id="270" presetID="42" presetClass="entr" presetSubtype="0" fill="hold" nodeType="withEffect">
                                  <p:stCondLst>
                                    <p:cond delay="0"/>
                                  </p:stCondLst>
                                  <p:childTnLst>
                                    <p:set>
                                      <p:cBhvr>
                                        <p:cTn id="271" dur="1" fill="hold">
                                          <p:stCondLst>
                                            <p:cond delay="0"/>
                                          </p:stCondLst>
                                        </p:cTn>
                                        <p:tgtEl>
                                          <p:spTgt spid="63"/>
                                        </p:tgtEl>
                                        <p:attrNameLst>
                                          <p:attrName>style.visibility</p:attrName>
                                        </p:attrNameLst>
                                      </p:cBhvr>
                                      <p:to>
                                        <p:strVal val="visible"/>
                                      </p:to>
                                    </p:set>
                                    <p:animEffect transition="in" filter="fade">
                                      <p:cBhvr>
                                        <p:cTn id="272" dur="1000"/>
                                        <p:tgtEl>
                                          <p:spTgt spid="63"/>
                                        </p:tgtEl>
                                      </p:cBhvr>
                                    </p:animEffect>
                                    <p:anim calcmode="lin" valueType="num">
                                      <p:cBhvr>
                                        <p:cTn id="273" dur="1000" fill="hold"/>
                                        <p:tgtEl>
                                          <p:spTgt spid="63"/>
                                        </p:tgtEl>
                                        <p:attrNameLst>
                                          <p:attrName>ppt_x</p:attrName>
                                        </p:attrNameLst>
                                      </p:cBhvr>
                                      <p:tavLst>
                                        <p:tav tm="0">
                                          <p:val>
                                            <p:strVal val="#ppt_x"/>
                                          </p:val>
                                        </p:tav>
                                        <p:tav tm="100000">
                                          <p:val>
                                            <p:strVal val="#ppt_x"/>
                                          </p:val>
                                        </p:tav>
                                      </p:tavLst>
                                    </p:anim>
                                    <p:anim calcmode="lin" valueType="num">
                                      <p:cBhvr>
                                        <p:cTn id="274" dur="1000" fill="hold"/>
                                        <p:tgtEl>
                                          <p:spTgt spid="63"/>
                                        </p:tgtEl>
                                        <p:attrNameLst>
                                          <p:attrName>ppt_y</p:attrName>
                                        </p:attrNameLst>
                                      </p:cBhvr>
                                      <p:tavLst>
                                        <p:tav tm="0">
                                          <p:val>
                                            <p:strVal val="#ppt_y+.1"/>
                                          </p:val>
                                        </p:tav>
                                        <p:tav tm="100000">
                                          <p:val>
                                            <p:strVal val="#ppt_y"/>
                                          </p:val>
                                        </p:tav>
                                      </p:tavLst>
                                    </p:anim>
                                  </p:childTnLst>
                                </p:cTn>
                              </p:par>
                              <p:par>
                                <p:cTn id="275" presetID="42" presetClass="entr" presetSubtype="0" fill="hold" nodeType="withEffect">
                                  <p:stCondLst>
                                    <p:cond delay="0"/>
                                  </p:stCondLst>
                                  <p:childTnLst>
                                    <p:set>
                                      <p:cBhvr>
                                        <p:cTn id="276" dur="1" fill="hold">
                                          <p:stCondLst>
                                            <p:cond delay="0"/>
                                          </p:stCondLst>
                                        </p:cTn>
                                        <p:tgtEl>
                                          <p:spTgt spid="64"/>
                                        </p:tgtEl>
                                        <p:attrNameLst>
                                          <p:attrName>style.visibility</p:attrName>
                                        </p:attrNameLst>
                                      </p:cBhvr>
                                      <p:to>
                                        <p:strVal val="visible"/>
                                      </p:to>
                                    </p:set>
                                    <p:animEffect transition="in" filter="fade">
                                      <p:cBhvr>
                                        <p:cTn id="277" dur="1000"/>
                                        <p:tgtEl>
                                          <p:spTgt spid="64"/>
                                        </p:tgtEl>
                                      </p:cBhvr>
                                    </p:animEffect>
                                    <p:anim calcmode="lin" valueType="num">
                                      <p:cBhvr>
                                        <p:cTn id="278" dur="1000" fill="hold"/>
                                        <p:tgtEl>
                                          <p:spTgt spid="64"/>
                                        </p:tgtEl>
                                        <p:attrNameLst>
                                          <p:attrName>ppt_x</p:attrName>
                                        </p:attrNameLst>
                                      </p:cBhvr>
                                      <p:tavLst>
                                        <p:tav tm="0">
                                          <p:val>
                                            <p:strVal val="#ppt_x"/>
                                          </p:val>
                                        </p:tav>
                                        <p:tav tm="100000">
                                          <p:val>
                                            <p:strVal val="#ppt_x"/>
                                          </p:val>
                                        </p:tav>
                                      </p:tavLst>
                                    </p:anim>
                                    <p:anim calcmode="lin" valueType="num">
                                      <p:cBhvr>
                                        <p:cTn id="279" dur="1000" fill="hold"/>
                                        <p:tgtEl>
                                          <p:spTgt spid="64"/>
                                        </p:tgtEl>
                                        <p:attrNameLst>
                                          <p:attrName>ppt_y</p:attrName>
                                        </p:attrNameLst>
                                      </p:cBhvr>
                                      <p:tavLst>
                                        <p:tav tm="0">
                                          <p:val>
                                            <p:strVal val="#ppt_y+.1"/>
                                          </p:val>
                                        </p:tav>
                                        <p:tav tm="100000">
                                          <p:val>
                                            <p:strVal val="#ppt_y"/>
                                          </p:val>
                                        </p:tav>
                                      </p:tavLst>
                                    </p:anim>
                                  </p:childTnLst>
                                </p:cTn>
                              </p:par>
                              <p:par>
                                <p:cTn id="280" presetID="42" presetClass="entr" presetSubtype="0" fill="hold" nodeType="withEffect">
                                  <p:stCondLst>
                                    <p:cond delay="0"/>
                                  </p:stCondLst>
                                  <p:childTnLst>
                                    <p:set>
                                      <p:cBhvr>
                                        <p:cTn id="281" dur="1" fill="hold">
                                          <p:stCondLst>
                                            <p:cond delay="0"/>
                                          </p:stCondLst>
                                        </p:cTn>
                                        <p:tgtEl>
                                          <p:spTgt spid="65"/>
                                        </p:tgtEl>
                                        <p:attrNameLst>
                                          <p:attrName>style.visibility</p:attrName>
                                        </p:attrNameLst>
                                      </p:cBhvr>
                                      <p:to>
                                        <p:strVal val="visible"/>
                                      </p:to>
                                    </p:set>
                                    <p:animEffect transition="in" filter="fade">
                                      <p:cBhvr>
                                        <p:cTn id="282" dur="1000"/>
                                        <p:tgtEl>
                                          <p:spTgt spid="65"/>
                                        </p:tgtEl>
                                      </p:cBhvr>
                                    </p:animEffect>
                                    <p:anim calcmode="lin" valueType="num">
                                      <p:cBhvr>
                                        <p:cTn id="283" dur="1000" fill="hold"/>
                                        <p:tgtEl>
                                          <p:spTgt spid="65"/>
                                        </p:tgtEl>
                                        <p:attrNameLst>
                                          <p:attrName>ppt_x</p:attrName>
                                        </p:attrNameLst>
                                      </p:cBhvr>
                                      <p:tavLst>
                                        <p:tav tm="0">
                                          <p:val>
                                            <p:strVal val="#ppt_x"/>
                                          </p:val>
                                        </p:tav>
                                        <p:tav tm="100000">
                                          <p:val>
                                            <p:strVal val="#ppt_x"/>
                                          </p:val>
                                        </p:tav>
                                      </p:tavLst>
                                    </p:anim>
                                    <p:anim calcmode="lin" valueType="num">
                                      <p:cBhvr>
                                        <p:cTn id="284" dur="1000" fill="hold"/>
                                        <p:tgtEl>
                                          <p:spTgt spid="65"/>
                                        </p:tgtEl>
                                        <p:attrNameLst>
                                          <p:attrName>ppt_y</p:attrName>
                                        </p:attrNameLst>
                                      </p:cBhvr>
                                      <p:tavLst>
                                        <p:tav tm="0">
                                          <p:val>
                                            <p:strVal val="#ppt_y+.1"/>
                                          </p:val>
                                        </p:tav>
                                        <p:tav tm="100000">
                                          <p:val>
                                            <p:strVal val="#ppt_y"/>
                                          </p:val>
                                        </p:tav>
                                      </p:tavLst>
                                    </p:anim>
                                  </p:childTnLst>
                                </p:cTn>
                              </p:par>
                              <p:par>
                                <p:cTn id="285" presetID="42" presetClass="entr" presetSubtype="0" fill="hold" nodeType="withEffect">
                                  <p:stCondLst>
                                    <p:cond delay="0"/>
                                  </p:stCondLst>
                                  <p:childTnLst>
                                    <p:set>
                                      <p:cBhvr>
                                        <p:cTn id="286" dur="1" fill="hold">
                                          <p:stCondLst>
                                            <p:cond delay="0"/>
                                          </p:stCondLst>
                                        </p:cTn>
                                        <p:tgtEl>
                                          <p:spTgt spid="66"/>
                                        </p:tgtEl>
                                        <p:attrNameLst>
                                          <p:attrName>style.visibility</p:attrName>
                                        </p:attrNameLst>
                                      </p:cBhvr>
                                      <p:to>
                                        <p:strVal val="visible"/>
                                      </p:to>
                                    </p:set>
                                    <p:animEffect transition="in" filter="fade">
                                      <p:cBhvr>
                                        <p:cTn id="287" dur="1000"/>
                                        <p:tgtEl>
                                          <p:spTgt spid="66"/>
                                        </p:tgtEl>
                                      </p:cBhvr>
                                    </p:animEffect>
                                    <p:anim calcmode="lin" valueType="num">
                                      <p:cBhvr>
                                        <p:cTn id="288" dur="1000" fill="hold"/>
                                        <p:tgtEl>
                                          <p:spTgt spid="66"/>
                                        </p:tgtEl>
                                        <p:attrNameLst>
                                          <p:attrName>ppt_x</p:attrName>
                                        </p:attrNameLst>
                                      </p:cBhvr>
                                      <p:tavLst>
                                        <p:tav tm="0">
                                          <p:val>
                                            <p:strVal val="#ppt_x"/>
                                          </p:val>
                                        </p:tav>
                                        <p:tav tm="100000">
                                          <p:val>
                                            <p:strVal val="#ppt_x"/>
                                          </p:val>
                                        </p:tav>
                                      </p:tavLst>
                                    </p:anim>
                                    <p:anim calcmode="lin" valueType="num">
                                      <p:cBhvr>
                                        <p:cTn id="289" dur="1000" fill="hold"/>
                                        <p:tgtEl>
                                          <p:spTgt spid="66"/>
                                        </p:tgtEl>
                                        <p:attrNameLst>
                                          <p:attrName>ppt_y</p:attrName>
                                        </p:attrNameLst>
                                      </p:cBhvr>
                                      <p:tavLst>
                                        <p:tav tm="0">
                                          <p:val>
                                            <p:strVal val="#ppt_y+.1"/>
                                          </p:val>
                                        </p:tav>
                                        <p:tav tm="100000">
                                          <p:val>
                                            <p:strVal val="#ppt_y"/>
                                          </p:val>
                                        </p:tav>
                                      </p:tavLst>
                                    </p:anim>
                                  </p:childTnLst>
                                </p:cTn>
                              </p:par>
                              <p:par>
                                <p:cTn id="290" presetID="42" presetClass="entr" presetSubtype="0" fill="hold" nodeType="withEffect">
                                  <p:stCondLst>
                                    <p:cond delay="0"/>
                                  </p:stCondLst>
                                  <p:childTnLst>
                                    <p:set>
                                      <p:cBhvr>
                                        <p:cTn id="291" dur="1" fill="hold">
                                          <p:stCondLst>
                                            <p:cond delay="0"/>
                                          </p:stCondLst>
                                        </p:cTn>
                                        <p:tgtEl>
                                          <p:spTgt spid="67"/>
                                        </p:tgtEl>
                                        <p:attrNameLst>
                                          <p:attrName>style.visibility</p:attrName>
                                        </p:attrNameLst>
                                      </p:cBhvr>
                                      <p:to>
                                        <p:strVal val="visible"/>
                                      </p:to>
                                    </p:set>
                                    <p:animEffect transition="in" filter="fade">
                                      <p:cBhvr>
                                        <p:cTn id="292" dur="1000"/>
                                        <p:tgtEl>
                                          <p:spTgt spid="67"/>
                                        </p:tgtEl>
                                      </p:cBhvr>
                                    </p:animEffect>
                                    <p:anim calcmode="lin" valueType="num">
                                      <p:cBhvr>
                                        <p:cTn id="293" dur="1000" fill="hold"/>
                                        <p:tgtEl>
                                          <p:spTgt spid="67"/>
                                        </p:tgtEl>
                                        <p:attrNameLst>
                                          <p:attrName>ppt_x</p:attrName>
                                        </p:attrNameLst>
                                      </p:cBhvr>
                                      <p:tavLst>
                                        <p:tav tm="0">
                                          <p:val>
                                            <p:strVal val="#ppt_x"/>
                                          </p:val>
                                        </p:tav>
                                        <p:tav tm="100000">
                                          <p:val>
                                            <p:strVal val="#ppt_x"/>
                                          </p:val>
                                        </p:tav>
                                      </p:tavLst>
                                    </p:anim>
                                    <p:anim calcmode="lin" valueType="num">
                                      <p:cBhvr>
                                        <p:cTn id="294" dur="1000" fill="hold"/>
                                        <p:tgtEl>
                                          <p:spTgt spid="67"/>
                                        </p:tgtEl>
                                        <p:attrNameLst>
                                          <p:attrName>ppt_y</p:attrName>
                                        </p:attrNameLst>
                                      </p:cBhvr>
                                      <p:tavLst>
                                        <p:tav tm="0">
                                          <p:val>
                                            <p:strVal val="#ppt_y+.1"/>
                                          </p:val>
                                        </p:tav>
                                        <p:tav tm="100000">
                                          <p:val>
                                            <p:strVal val="#ppt_y"/>
                                          </p:val>
                                        </p:tav>
                                      </p:tavLst>
                                    </p:anim>
                                  </p:childTnLst>
                                </p:cTn>
                              </p:par>
                              <p:par>
                                <p:cTn id="295" presetID="42" presetClass="entr" presetSubtype="0" fill="hold" grpId="0" nodeType="withEffect">
                                  <p:stCondLst>
                                    <p:cond delay="0"/>
                                  </p:stCondLst>
                                  <p:childTnLst>
                                    <p:set>
                                      <p:cBhvr>
                                        <p:cTn id="296" dur="1" fill="hold">
                                          <p:stCondLst>
                                            <p:cond delay="0"/>
                                          </p:stCondLst>
                                        </p:cTn>
                                        <p:tgtEl>
                                          <p:spTgt spid="68"/>
                                        </p:tgtEl>
                                        <p:attrNameLst>
                                          <p:attrName>style.visibility</p:attrName>
                                        </p:attrNameLst>
                                      </p:cBhvr>
                                      <p:to>
                                        <p:strVal val="visible"/>
                                      </p:to>
                                    </p:set>
                                    <p:animEffect transition="in" filter="fade">
                                      <p:cBhvr>
                                        <p:cTn id="297" dur="1000"/>
                                        <p:tgtEl>
                                          <p:spTgt spid="68"/>
                                        </p:tgtEl>
                                      </p:cBhvr>
                                    </p:animEffect>
                                    <p:anim calcmode="lin" valueType="num">
                                      <p:cBhvr>
                                        <p:cTn id="298" dur="1000" fill="hold"/>
                                        <p:tgtEl>
                                          <p:spTgt spid="68"/>
                                        </p:tgtEl>
                                        <p:attrNameLst>
                                          <p:attrName>ppt_x</p:attrName>
                                        </p:attrNameLst>
                                      </p:cBhvr>
                                      <p:tavLst>
                                        <p:tav tm="0">
                                          <p:val>
                                            <p:strVal val="#ppt_x"/>
                                          </p:val>
                                        </p:tav>
                                        <p:tav tm="100000">
                                          <p:val>
                                            <p:strVal val="#ppt_x"/>
                                          </p:val>
                                        </p:tav>
                                      </p:tavLst>
                                    </p:anim>
                                    <p:anim calcmode="lin" valueType="num">
                                      <p:cBhvr>
                                        <p:cTn id="299" dur="1000" fill="hold"/>
                                        <p:tgtEl>
                                          <p:spTgt spid="68"/>
                                        </p:tgtEl>
                                        <p:attrNameLst>
                                          <p:attrName>ppt_y</p:attrName>
                                        </p:attrNameLst>
                                      </p:cBhvr>
                                      <p:tavLst>
                                        <p:tav tm="0">
                                          <p:val>
                                            <p:strVal val="#ppt_y+.1"/>
                                          </p:val>
                                        </p:tav>
                                        <p:tav tm="100000">
                                          <p:val>
                                            <p:strVal val="#ppt_y"/>
                                          </p:val>
                                        </p:tav>
                                      </p:tavLst>
                                    </p:anim>
                                  </p:childTnLst>
                                </p:cTn>
                              </p:par>
                              <p:par>
                                <p:cTn id="300" presetID="42" presetClass="entr" presetSubtype="0" fill="hold" grpId="0" nodeType="withEffect">
                                  <p:stCondLst>
                                    <p:cond delay="0"/>
                                  </p:stCondLst>
                                  <p:childTnLst>
                                    <p:set>
                                      <p:cBhvr>
                                        <p:cTn id="301" dur="1" fill="hold">
                                          <p:stCondLst>
                                            <p:cond delay="0"/>
                                          </p:stCondLst>
                                        </p:cTn>
                                        <p:tgtEl>
                                          <p:spTgt spid="69"/>
                                        </p:tgtEl>
                                        <p:attrNameLst>
                                          <p:attrName>style.visibility</p:attrName>
                                        </p:attrNameLst>
                                      </p:cBhvr>
                                      <p:to>
                                        <p:strVal val="visible"/>
                                      </p:to>
                                    </p:set>
                                    <p:animEffect transition="in" filter="fade">
                                      <p:cBhvr>
                                        <p:cTn id="302" dur="1000"/>
                                        <p:tgtEl>
                                          <p:spTgt spid="69"/>
                                        </p:tgtEl>
                                      </p:cBhvr>
                                    </p:animEffect>
                                    <p:anim calcmode="lin" valueType="num">
                                      <p:cBhvr>
                                        <p:cTn id="303" dur="1000" fill="hold"/>
                                        <p:tgtEl>
                                          <p:spTgt spid="69"/>
                                        </p:tgtEl>
                                        <p:attrNameLst>
                                          <p:attrName>ppt_x</p:attrName>
                                        </p:attrNameLst>
                                      </p:cBhvr>
                                      <p:tavLst>
                                        <p:tav tm="0">
                                          <p:val>
                                            <p:strVal val="#ppt_x"/>
                                          </p:val>
                                        </p:tav>
                                        <p:tav tm="100000">
                                          <p:val>
                                            <p:strVal val="#ppt_x"/>
                                          </p:val>
                                        </p:tav>
                                      </p:tavLst>
                                    </p:anim>
                                    <p:anim calcmode="lin" valueType="num">
                                      <p:cBhvr>
                                        <p:cTn id="304" dur="1000" fill="hold"/>
                                        <p:tgtEl>
                                          <p:spTgt spid="69"/>
                                        </p:tgtEl>
                                        <p:attrNameLst>
                                          <p:attrName>ppt_y</p:attrName>
                                        </p:attrNameLst>
                                      </p:cBhvr>
                                      <p:tavLst>
                                        <p:tav tm="0">
                                          <p:val>
                                            <p:strVal val="#ppt_y+.1"/>
                                          </p:val>
                                        </p:tav>
                                        <p:tav tm="100000">
                                          <p:val>
                                            <p:strVal val="#ppt_y"/>
                                          </p:val>
                                        </p:tav>
                                      </p:tavLst>
                                    </p:anim>
                                  </p:childTnLst>
                                </p:cTn>
                              </p:par>
                              <p:par>
                                <p:cTn id="305" presetID="42" presetClass="entr" presetSubtype="0" fill="hold" grpId="0" nodeType="withEffect">
                                  <p:stCondLst>
                                    <p:cond delay="0"/>
                                  </p:stCondLst>
                                  <p:childTnLst>
                                    <p:set>
                                      <p:cBhvr>
                                        <p:cTn id="306" dur="1" fill="hold">
                                          <p:stCondLst>
                                            <p:cond delay="0"/>
                                          </p:stCondLst>
                                        </p:cTn>
                                        <p:tgtEl>
                                          <p:spTgt spid="70"/>
                                        </p:tgtEl>
                                        <p:attrNameLst>
                                          <p:attrName>style.visibility</p:attrName>
                                        </p:attrNameLst>
                                      </p:cBhvr>
                                      <p:to>
                                        <p:strVal val="visible"/>
                                      </p:to>
                                    </p:set>
                                    <p:animEffect transition="in" filter="fade">
                                      <p:cBhvr>
                                        <p:cTn id="307" dur="1000"/>
                                        <p:tgtEl>
                                          <p:spTgt spid="70"/>
                                        </p:tgtEl>
                                      </p:cBhvr>
                                    </p:animEffect>
                                    <p:anim calcmode="lin" valueType="num">
                                      <p:cBhvr>
                                        <p:cTn id="308" dur="1000" fill="hold"/>
                                        <p:tgtEl>
                                          <p:spTgt spid="70"/>
                                        </p:tgtEl>
                                        <p:attrNameLst>
                                          <p:attrName>ppt_x</p:attrName>
                                        </p:attrNameLst>
                                      </p:cBhvr>
                                      <p:tavLst>
                                        <p:tav tm="0">
                                          <p:val>
                                            <p:strVal val="#ppt_x"/>
                                          </p:val>
                                        </p:tav>
                                        <p:tav tm="100000">
                                          <p:val>
                                            <p:strVal val="#ppt_x"/>
                                          </p:val>
                                        </p:tav>
                                      </p:tavLst>
                                    </p:anim>
                                    <p:anim calcmode="lin" valueType="num">
                                      <p:cBhvr>
                                        <p:cTn id="309"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5" grpId="0"/>
      <p:bldP spid="21" grpId="0"/>
      <p:bldP spid="22" grpId="0"/>
      <p:bldP spid="23" grpId="0" animBg="1"/>
      <p:bldP spid="24" grpId="0" animBg="1"/>
      <p:bldP spid="25" grpId="0" animBg="1"/>
      <p:bldP spid="26" grpId="0" animBg="1"/>
      <p:bldP spid="27" grpId="0"/>
      <p:bldP spid="28" grpId="0" animBg="1"/>
      <p:bldP spid="29" grpId="0" animBg="1"/>
      <p:bldP spid="30" grpId="0" animBg="1"/>
      <p:bldP spid="31" grpId="0" animBg="1"/>
      <p:bldP spid="40" grpId="0"/>
      <p:bldP spid="41" grpId="0"/>
      <p:bldP spid="42" grpId="0"/>
      <p:bldP spid="43" grpId="0"/>
      <p:bldP spid="44" grpId="0"/>
      <p:bldP spid="45" grpId="0"/>
      <p:bldP spid="46" grpId="0"/>
      <p:bldP spid="47" grpId="0"/>
      <p:bldP spid="68" grpId="0" animBg="1"/>
      <p:bldP spid="69" grpId="0" animBg="1"/>
      <p:bldP spid="7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竖排标题 3"/>
          <p:cNvSpPr>
            <a:spLocks noGrp="1"/>
          </p:cNvSpPr>
          <p:nvPr>
            <p:ph type="title" orient="vert"/>
          </p:nvPr>
        </p:nvSpPr>
        <p:spPr/>
        <p:txBody>
          <a:bodyPr>
            <a:normAutofit/>
          </a:bodyP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精灵纹理粒子技术</a:t>
            </a:r>
            <a:endParaRPr lang="zh-CN" altLang="en-US" dirty="0"/>
          </a:p>
        </p:txBody>
      </p:sp>
      <p:pic>
        <p:nvPicPr>
          <p:cNvPr id="14" name="图片 13">
            <a:extLst>
              <a:ext uri="{FF2B5EF4-FFF2-40B4-BE49-F238E27FC236}">
                <a16:creationId xmlns:a16="http://schemas.microsoft.com/office/drawing/2014/main" id="{6925CC51-19FB-4450-B75C-0F22177924DF}"/>
              </a:ext>
            </a:extLst>
          </p:cNvPr>
          <p:cNvPicPr>
            <a:picLocks noChangeAspect="1"/>
          </p:cNvPicPr>
          <p:nvPr/>
        </p:nvPicPr>
        <p:blipFill>
          <a:blip r:embed="rId3"/>
          <a:stretch>
            <a:fillRect/>
          </a:stretch>
        </p:blipFill>
        <p:spPr>
          <a:xfrm>
            <a:off x="2535581" y="1632666"/>
            <a:ext cx="2393567" cy="2094375"/>
          </a:xfrm>
          <a:prstGeom prst="rect">
            <a:avLst/>
          </a:prstGeom>
          <a:ln>
            <a:noFill/>
          </a:ln>
          <a:effectLst>
            <a:outerShdw blurRad="292100" dist="139700" dir="2700000" algn="tl" rotWithShape="0">
              <a:srgbClr val="333333">
                <a:alpha val="65000"/>
              </a:srgbClr>
            </a:outerShdw>
          </a:effectLst>
        </p:spPr>
      </p:pic>
      <p:sp>
        <p:nvSpPr>
          <p:cNvPr id="16" name="箭头: 右 7">
            <a:extLst>
              <a:ext uri="{FF2B5EF4-FFF2-40B4-BE49-F238E27FC236}">
                <a16:creationId xmlns:a16="http://schemas.microsoft.com/office/drawing/2014/main" id="{184A8836-0F96-487D-A737-3494EABFE59E}"/>
              </a:ext>
            </a:extLst>
          </p:cNvPr>
          <p:cNvSpPr/>
          <p:nvPr/>
        </p:nvSpPr>
        <p:spPr>
          <a:xfrm>
            <a:off x="4806504" y="2457512"/>
            <a:ext cx="333579" cy="444681"/>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pic>
        <p:nvPicPr>
          <p:cNvPr id="23" name="图片 22">
            <a:extLst>
              <a:ext uri="{FF2B5EF4-FFF2-40B4-BE49-F238E27FC236}">
                <a16:creationId xmlns:a16="http://schemas.microsoft.com/office/drawing/2014/main" id="{8DB56918-8BBB-4E6A-844D-2E96BD252DFB}"/>
              </a:ext>
            </a:extLst>
          </p:cNvPr>
          <p:cNvPicPr>
            <a:picLocks noChangeAspect="1"/>
          </p:cNvPicPr>
          <p:nvPr/>
        </p:nvPicPr>
        <p:blipFill>
          <a:blip r:embed="rId4"/>
          <a:stretch>
            <a:fillRect/>
          </a:stretch>
        </p:blipFill>
        <p:spPr>
          <a:xfrm rot="507240">
            <a:off x="5676949" y="1541455"/>
            <a:ext cx="2249849" cy="2409000"/>
          </a:xfrm>
          <a:prstGeom prst="rect">
            <a:avLst/>
          </a:prstGeom>
        </p:spPr>
      </p:pic>
      <p:pic>
        <p:nvPicPr>
          <p:cNvPr id="24" name="图片 23">
            <a:extLst>
              <a:ext uri="{FF2B5EF4-FFF2-40B4-BE49-F238E27FC236}">
                <a16:creationId xmlns:a16="http://schemas.microsoft.com/office/drawing/2014/main" id="{6AFB1098-74E2-4B10-AC5F-CC8646953986}"/>
              </a:ext>
            </a:extLst>
          </p:cNvPr>
          <p:cNvPicPr>
            <a:picLocks noChangeAspect="1"/>
          </p:cNvPicPr>
          <p:nvPr/>
        </p:nvPicPr>
        <p:blipFill>
          <a:blip r:embed="rId3"/>
          <a:stretch>
            <a:fillRect/>
          </a:stretch>
        </p:blipFill>
        <p:spPr>
          <a:xfrm>
            <a:off x="5477826" y="2655329"/>
            <a:ext cx="1469487" cy="1285804"/>
          </a:xfrm>
          <a:prstGeom prst="rect">
            <a:avLst/>
          </a:prstGeom>
          <a:ln>
            <a:noFill/>
          </a:ln>
          <a:effectLst>
            <a:outerShdw blurRad="292100" dist="139700" dir="2700000" algn="tl" rotWithShape="0">
              <a:srgbClr val="333333">
                <a:alpha val="65000"/>
              </a:srgbClr>
            </a:outerShdw>
          </a:effectLst>
        </p:spPr>
      </p:pic>
      <p:pic>
        <p:nvPicPr>
          <p:cNvPr id="25" name="图片 24">
            <a:extLst>
              <a:ext uri="{FF2B5EF4-FFF2-40B4-BE49-F238E27FC236}">
                <a16:creationId xmlns:a16="http://schemas.microsoft.com/office/drawing/2014/main" id="{99B78C22-3FC6-438D-802F-99029621B02F}"/>
              </a:ext>
            </a:extLst>
          </p:cNvPr>
          <p:cNvPicPr>
            <a:picLocks noChangeAspect="1"/>
          </p:cNvPicPr>
          <p:nvPr/>
        </p:nvPicPr>
        <p:blipFill>
          <a:blip r:embed="rId3"/>
          <a:stretch>
            <a:fillRect/>
          </a:stretch>
        </p:blipFill>
        <p:spPr>
          <a:xfrm>
            <a:off x="6439545" y="2663263"/>
            <a:ext cx="1469487" cy="1285804"/>
          </a:xfrm>
          <a:prstGeom prst="rect">
            <a:avLst/>
          </a:prstGeom>
          <a:ln>
            <a:noFill/>
          </a:ln>
          <a:effectLst>
            <a:outerShdw blurRad="292100" dist="139700" dir="2700000" algn="tl" rotWithShape="0">
              <a:srgbClr val="333333">
                <a:alpha val="65000"/>
              </a:srgbClr>
            </a:outerShdw>
          </a:effectLst>
        </p:spPr>
      </p:pic>
      <p:pic>
        <p:nvPicPr>
          <p:cNvPr id="26" name="图片 25">
            <a:extLst>
              <a:ext uri="{FF2B5EF4-FFF2-40B4-BE49-F238E27FC236}">
                <a16:creationId xmlns:a16="http://schemas.microsoft.com/office/drawing/2014/main" id="{138216C8-B57F-46CF-A891-DCF649F1F127}"/>
              </a:ext>
            </a:extLst>
          </p:cNvPr>
          <p:cNvPicPr>
            <a:picLocks noChangeAspect="1"/>
          </p:cNvPicPr>
          <p:nvPr/>
        </p:nvPicPr>
        <p:blipFill>
          <a:blip r:embed="rId3"/>
          <a:stretch>
            <a:fillRect/>
          </a:stretch>
        </p:blipFill>
        <p:spPr>
          <a:xfrm>
            <a:off x="5532307" y="1880928"/>
            <a:ext cx="1469487" cy="1285804"/>
          </a:xfrm>
          <a:prstGeom prst="rect">
            <a:avLst/>
          </a:prstGeom>
          <a:ln>
            <a:noFill/>
          </a:ln>
          <a:effectLst>
            <a:outerShdw blurRad="292100" dist="139700" dir="2700000" algn="tl" rotWithShape="0">
              <a:srgbClr val="333333">
                <a:alpha val="65000"/>
              </a:srgbClr>
            </a:outerShdw>
          </a:effectLst>
        </p:spPr>
      </p:pic>
      <p:pic>
        <p:nvPicPr>
          <p:cNvPr id="27" name="图片 26">
            <a:extLst>
              <a:ext uri="{FF2B5EF4-FFF2-40B4-BE49-F238E27FC236}">
                <a16:creationId xmlns:a16="http://schemas.microsoft.com/office/drawing/2014/main" id="{CBA0562D-9751-4FB1-8943-34185B7AAEB6}"/>
              </a:ext>
            </a:extLst>
          </p:cNvPr>
          <p:cNvPicPr>
            <a:picLocks noChangeAspect="1"/>
          </p:cNvPicPr>
          <p:nvPr/>
        </p:nvPicPr>
        <p:blipFill>
          <a:blip r:embed="rId3"/>
          <a:stretch>
            <a:fillRect/>
          </a:stretch>
        </p:blipFill>
        <p:spPr>
          <a:xfrm>
            <a:off x="6060770" y="2061319"/>
            <a:ext cx="1469487" cy="1285804"/>
          </a:xfrm>
          <a:prstGeom prst="rect">
            <a:avLst/>
          </a:prstGeom>
          <a:ln>
            <a:noFill/>
          </a:ln>
          <a:effectLst>
            <a:outerShdw blurRad="292100" dist="139700" dir="2700000" algn="tl" rotWithShape="0">
              <a:srgbClr val="333333">
                <a:alpha val="65000"/>
              </a:srgbClr>
            </a:outerShdw>
          </a:effectLst>
        </p:spPr>
      </p:pic>
      <p:pic>
        <p:nvPicPr>
          <p:cNvPr id="28" name="图片 27">
            <a:extLst>
              <a:ext uri="{FF2B5EF4-FFF2-40B4-BE49-F238E27FC236}">
                <a16:creationId xmlns:a16="http://schemas.microsoft.com/office/drawing/2014/main" id="{87194CB7-1401-41E2-99C0-79363958FE43}"/>
              </a:ext>
            </a:extLst>
          </p:cNvPr>
          <p:cNvPicPr>
            <a:picLocks noChangeAspect="1"/>
          </p:cNvPicPr>
          <p:nvPr/>
        </p:nvPicPr>
        <p:blipFill>
          <a:blip r:embed="rId3"/>
          <a:stretch>
            <a:fillRect/>
          </a:stretch>
        </p:blipFill>
        <p:spPr>
          <a:xfrm>
            <a:off x="6212569" y="2127686"/>
            <a:ext cx="1469487" cy="1285804"/>
          </a:xfrm>
          <a:prstGeom prst="rect">
            <a:avLst/>
          </a:prstGeom>
          <a:ln>
            <a:noFill/>
          </a:ln>
          <a:effectLst>
            <a:outerShdw blurRad="292100" dist="139700" dir="2700000" algn="tl" rotWithShape="0">
              <a:srgbClr val="333333">
                <a:alpha val="65000"/>
              </a:srgbClr>
            </a:outerShdw>
          </a:effectLst>
        </p:spPr>
      </p:pic>
      <p:pic>
        <p:nvPicPr>
          <p:cNvPr id="29" name="图片 28">
            <a:extLst>
              <a:ext uri="{FF2B5EF4-FFF2-40B4-BE49-F238E27FC236}">
                <a16:creationId xmlns:a16="http://schemas.microsoft.com/office/drawing/2014/main" id="{7607FAD9-9F59-4591-AFEB-809C7F42F786}"/>
              </a:ext>
            </a:extLst>
          </p:cNvPr>
          <p:cNvPicPr>
            <a:picLocks noChangeAspect="1"/>
          </p:cNvPicPr>
          <p:nvPr/>
        </p:nvPicPr>
        <p:blipFill>
          <a:blip r:embed="rId3"/>
          <a:stretch>
            <a:fillRect/>
          </a:stretch>
        </p:blipFill>
        <p:spPr>
          <a:xfrm>
            <a:off x="5879976" y="1484784"/>
            <a:ext cx="1469487" cy="1285804"/>
          </a:xfrm>
          <a:prstGeom prst="rect">
            <a:avLst/>
          </a:prstGeom>
          <a:ln>
            <a:noFill/>
          </a:ln>
          <a:effectLst>
            <a:outerShdw blurRad="292100" dist="139700" dir="2700000" algn="tl" rotWithShape="0">
              <a:srgbClr val="333333">
                <a:alpha val="65000"/>
              </a:srgbClr>
            </a:outerShdw>
          </a:effectLst>
        </p:spPr>
      </p:pic>
      <p:pic>
        <p:nvPicPr>
          <p:cNvPr id="30" name="图片 29">
            <a:extLst>
              <a:ext uri="{FF2B5EF4-FFF2-40B4-BE49-F238E27FC236}">
                <a16:creationId xmlns:a16="http://schemas.microsoft.com/office/drawing/2014/main" id="{E3877AE7-DA76-4BFF-8A6C-16075C02693B}"/>
              </a:ext>
            </a:extLst>
          </p:cNvPr>
          <p:cNvPicPr>
            <a:picLocks noChangeAspect="1"/>
          </p:cNvPicPr>
          <p:nvPr/>
        </p:nvPicPr>
        <p:blipFill>
          <a:blip r:embed="rId3"/>
          <a:stretch>
            <a:fillRect/>
          </a:stretch>
        </p:blipFill>
        <p:spPr>
          <a:xfrm>
            <a:off x="6784969" y="2292893"/>
            <a:ext cx="1469487" cy="1285804"/>
          </a:xfrm>
          <a:prstGeom prst="rect">
            <a:avLst/>
          </a:prstGeom>
          <a:ln>
            <a:noFill/>
          </a:ln>
          <a:effectLst>
            <a:outerShdw blurRad="292100" dist="139700" dir="2700000" algn="tl" rotWithShape="0">
              <a:srgbClr val="333333">
                <a:alpha val="65000"/>
              </a:srgbClr>
            </a:outerShdw>
          </a:effectLst>
        </p:spPr>
      </p:pic>
      <p:pic>
        <p:nvPicPr>
          <p:cNvPr id="31" name="图片 30">
            <a:extLst>
              <a:ext uri="{FF2B5EF4-FFF2-40B4-BE49-F238E27FC236}">
                <a16:creationId xmlns:a16="http://schemas.microsoft.com/office/drawing/2014/main" id="{1CDF28C5-D603-415B-B8F3-6E7ECAD17624}"/>
              </a:ext>
            </a:extLst>
          </p:cNvPr>
          <p:cNvPicPr>
            <a:picLocks noChangeAspect="1"/>
          </p:cNvPicPr>
          <p:nvPr/>
        </p:nvPicPr>
        <p:blipFill>
          <a:blip r:embed="rId3"/>
          <a:stretch>
            <a:fillRect/>
          </a:stretch>
        </p:blipFill>
        <p:spPr>
          <a:xfrm>
            <a:off x="6693429" y="1573150"/>
            <a:ext cx="1469487" cy="1285804"/>
          </a:xfrm>
          <a:prstGeom prst="rect">
            <a:avLst/>
          </a:prstGeom>
          <a:ln>
            <a:noFill/>
          </a:ln>
          <a:effectLst>
            <a:outerShdw blurRad="292100" dist="139700" dir="2700000" algn="tl" rotWithShape="0">
              <a:srgbClr val="333333">
                <a:alpha val="65000"/>
              </a:srgbClr>
            </a:outerShdw>
          </a:effectLst>
        </p:spPr>
      </p:pic>
      <p:pic>
        <p:nvPicPr>
          <p:cNvPr id="86" name="图片 85">
            <a:extLst>
              <a:ext uri="{FF2B5EF4-FFF2-40B4-BE49-F238E27FC236}">
                <a16:creationId xmlns:a16="http://schemas.microsoft.com/office/drawing/2014/main" id="{181A1B89-406D-4612-B8B3-0CE03835FBCE}"/>
              </a:ext>
            </a:extLst>
          </p:cNvPr>
          <p:cNvPicPr>
            <a:picLocks noChangeAspect="1"/>
          </p:cNvPicPr>
          <p:nvPr/>
        </p:nvPicPr>
        <p:blipFill>
          <a:blip r:embed="rId4"/>
          <a:stretch>
            <a:fillRect/>
          </a:stretch>
        </p:blipFill>
        <p:spPr>
          <a:xfrm rot="553766">
            <a:off x="2422748" y="1189997"/>
            <a:ext cx="1766099" cy="1891031"/>
          </a:xfrm>
          <a:prstGeom prst="rect">
            <a:avLst/>
          </a:prstGeom>
        </p:spPr>
      </p:pic>
      <p:pic>
        <p:nvPicPr>
          <p:cNvPr id="87" name="图片 86">
            <a:extLst>
              <a:ext uri="{FF2B5EF4-FFF2-40B4-BE49-F238E27FC236}">
                <a16:creationId xmlns:a16="http://schemas.microsoft.com/office/drawing/2014/main" id="{08D8B70E-E587-4EA8-9D5E-27454AC4839B}"/>
              </a:ext>
            </a:extLst>
          </p:cNvPr>
          <p:cNvPicPr>
            <a:picLocks noChangeAspect="1"/>
          </p:cNvPicPr>
          <p:nvPr/>
        </p:nvPicPr>
        <p:blipFill>
          <a:blip r:embed="rId4"/>
          <a:stretch>
            <a:fillRect/>
          </a:stretch>
        </p:blipFill>
        <p:spPr>
          <a:xfrm rot="553766">
            <a:off x="4520012" y="1997852"/>
            <a:ext cx="1766099" cy="1891031"/>
          </a:xfrm>
          <a:prstGeom prst="rect">
            <a:avLst/>
          </a:prstGeom>
        </p:spPr>
      </p:pic>
      <p:pic>
        <p:nvPicPr>
          <p:cNvPr id="88" name="图片 87">
            <a:extLst>
              <a:ext uri="{FF2B5EF4-FFF2-40B4-BE49-F238E27FC236}">
                <a16:creationId xmlns:a16="http://schemas.microsoft.com/office/drawing/2014/main" id="{3DDC8466-2F15-49DA-BA03-2D34B8643D60}"/>
              </a:ext>
            </a:extLst>
          </p:cNvPr>
          <p:cNvPicPr>
            <a:picLocks noChangeAspect="1"/>
          </p:cNvPicPr>
          <p:nvPr/>
        </p:nvPicPr>
        <p:blipFill>
          <a:blip r:embed="rId4"/>
          <a:stretch>
            <a:fillRect/>
          </a:stretch>
        </p:blipFill>
        <p:spPr>
          <a:xfrm rot="553766">
            <a:off x="6850164" y="3080986"/>
            <a:ext cx="1766099" cy="1891031"/>
          </a:xfrm>
          <a:prstGeom prst="rect">
            <a:avLst/>
          </a:prstGeom>
          <a:ln>
            <a:noFill/>
          </a:ln>
          <a:effectLst>
            <a:outerShdw blurRad="292100" dist="139700" dir="2700000" algn="tl" rotWithShape="0">
              <a:srgbClr val="333333">
                <a:alpha val="65000"/>
              </a:srgbClr>
            </a:outerShdw>
          </a:effectLst>
        </p:spPr>
      </p:pic>
      <p:pic>
        <p:nvPicPr>
          <p:cNvPr id="89" name="图片 88">
            <a:extLst>
              <a:ext uri="{FF2B5EF4-FFF2-40B4-BE49-F238E27FC236}">
                <a16:creationId xmlns:a16="http://schemas.microsoft.com/office/drawing/2014/main" id="{83F9365A-E21A-41A0-A7A7-B97385DF913A}"/>
              </a:ext>
            </a:extLst>
          </p:cNvPr>
          <p:cNvPicPr>
            <a:picLocks noChangeAspect="1"/>
          </p:cNvPicPr>
          <p:nvPr/>
        </p:nvPicPr>
        <p:blipFill>
          <a:blip r:embed="rId3"/>
          <a:stretch>
            <a:fillRect/>
          </a:stretch>
        </p:blipFill>
        <p:spPr>
          <a:xfrm>
            <a:off x="2288924" y="2262260"/>
            <a:ext cx="929212" cy="813063"/>
          </a:xfrm>
          <a:prstGeom prst="rect">
            <a:avLst/>
          </a:prstGeom>
        </p:spPr>
      </p:pic>
      <p:pic>
        <p:nvPicPr>
          <p:cNvPr id="90" name="图片 89">
            <a:extLst>
              <a:ext uri="{FF2B5EF4-FFF2-40B4-BE49-F238E27FC236}">
                <a16:creationId xmlns:a16="http://schemas.microsoft.com/office/drawing/2014/main" id="{9CD90A8C-D958-4488-A6E1-697549B78928}"/>
              </a:ext>
            </a:extLst>
          </p:cNvPr>
          <p:cNvPicPr>
            <a:picLocks noChangeAspect="1"/>
          </p:cNvPicPr>
          <p:nvPr/>
        </p:nvPicPr>
        <p:blipFill>
          <a:blip r:embed="rId3"/>
          <a:stretch>
            <a:fillRect/>
          </a:stretch>
        </p:blipFill>
        <p:spPr>
          <a:xfrm>
            <a:off x="2288924" y="1449197"/>
            <a:ext cx="929212" cy="813063"/>
          </a:xfrm>
          <a:prstGeom prst="rect">
            <a:avLst/>
          </a:prstGeom>
        </p:spPr>
      </p:pic>
      <p:pic>
        <p:nvPicPr>
          <p:cNvPr id="91" name="图片 90">
            <a:extLst>
              <a:ext uri="{FF2B5EF4-FFF2-40B4-BE49-F238E27FC236}">
                <a16:creationId xmlns:a16="http://schemas.microsoft.com/office/drawing/2014/main" id="{7F3B64BF-2D85-4134-83C9-6B0584FDFE06}"/>
              </a:ext>
            </a:extLst>
          </p:cNvPr>
          <p:cNvPicPr>
            <a:picLocks noChangeAspect="1"/>
          </p:cNvPicPr>
          <p:nvPr/>
        </p:nvPicPr>
        <p:blipFill>
          <a:blip r:embed="rId3"/>
          <a:stretch>
            <a:fillRect/>
          </a:stretch>
        </p:blipFill>
        <p:spPr>
          <a:xfrm>
            <a:off x="2753531" y="1116889"/>
            <a:ext cx="929212" cy="813063"/>
          </a:xfrm>
          <a:prstGeom prst="rect">
            <a:avLst/>
          </a:prstGeom>
        </p:spPr>
      </p:pic>
      <p:pic>
        <p:nvPicPr>
          <p:cNvPr id="92" name="图片 91">
            <a:extLst>
              <a:ext uri="{FF2B5EF4-FFF2-40B4-BE49-F238E27FC236}">
                <a16:creationId xmlns:a16="http://schemas.microsoft.com/office/drawing/2014/main" id="{EB427EDA-EADD-4F17-A4D1-03C3B891FCBD}"/>
              </a:ext>
            </a:extLst>
          </p:cNvPr>
          <p:cNvPicPr>
            <a:picLocks noChangeAspect="1"/>
          </p:cNvPicPr>
          <p:nvPr/>
        </p:nvPicPr>
        <p:blipFill>
          <a:blip r:embed="rId3"/>
          <a:stretch>
            <a:fillRect/>
          </a:stretch>
        </p:blipFill>
        <p:spPr>
          <a:xfrm>
            <a:off x="2692883" y="1833328"/>
            <a:ext cx="929212" cy="813063"/>
          </a:xfrm>
          <a:prstGeom prst="rect">
            <a:avLst/>
          </a:prstGeom>
          <a:ln>
            <a:noFill/>
          </a:ln>
          <a:effectLst>
            <a:outerShdw blurRad="292100" dist="139700" dir="2700000" algn="tl" rotWithShape="0">
              <a:srgbClr val="333333">
                <a:alpha val="65000"/>
              </a:srgbClr>
            </a:outerShdw>
          </a:effectLst>
        </p:spPr>
      </p:pic>
      <p:pic>
        <p:nvPicPr>
          <p:cNvPr id="93" name="图片 92">
            <a:extLst>
              <a:ext uri="{FF2B5EF4-FFF2-40B4-BE49-F238E27FC236}">
                <a16:creationId xmlns:a16="http://schemas.microsoft.com/office/drawing/2014/main" id="{32ACD92C-B846-42DA-9EEB-FB5D3F604C12}"/>
              </a:ext>
            </a:extLst>
          </p:cNvPr>
          <p:cNvPicPr>
            <a:picLocks noChangeAspect="1"/>
          </p:cNvPicPr>
          <p:nvPr/>
        </p:nvPicPr>
        <p:blipFill>
          <a:blip r:embed="rId3"/>
          <a:stretch>
            <a:fillRect/>
          </a:stretch>
        </p:blipFill>
        <p:spPr>
          <a:xfrm>
            <a:off x="3078878" y="2262258"/>
            <a:ext cx="929212" cy="813063"/>
          </a:xfrm>
          <a:prstGeom prst="rect">
            <a:avLst/>
          </a:prstGeom>
          <a:ln>
            <a:noFill/>
          </a:ln>
          <a:effectLst>
            <a:outerShdw blurRad="292100" dist="139700" dir="2700000" algn="tl" rotWithShape="0">
              <a:srgbClr val="333333">
                <a:alpha val="65000"/>
              </a:srgbClr>
            </a:outerShdw>
          </a:effectLst>
        </p:spPr>
      </p:pic>
      <p:pic>
        <p:nvPicPr>
          <p:cNvPr id="94" name="图片 93">
            <a:extLst>
              <a:ext uri="{FF2B5EF4-FFF2-40B4-BE49-F238E27FC236}">
                <a16:creationId xmlns:a16="http://schemas.microsoft.com/office/drawing/2014/main" id="{673B0DC6-CA00-4521-8B9A-D7E8D6964907}"/>
              </a:ext>
            </a:extLst>
          </p:cNvPr>
          <p:cNvPicPr>
            <a:picLocks noChangeAspect="1"/>
          </p:cNvPicPr>
          <p:nvPr/>
        </p:nvPicPr>
        <p:blipFill>
          <a:blip r:embed="rId3"/>
          <a:stretch>
            <a:fillRect/>
          </a:stretch>
        </p:blipFill>
        <p:spPr>
          <a:xfrm>
            <a:off x="3381822" y="1823596"/>
            <a:ext cx="929212" cy="813063"/>
          </a:xfrm>
          <a:prstGeom prst="rect">
            <a:avLst/>
          </a:prstGeom>
          <a:ln>
            <a:noFill/>
          </a:ln>
          <a:effectLst>
            <a:outerShdw blurRad="292100" dist="139700" dir="2700000" algn="tl" rotWithShape="0">
              <a:srgbClr val="333333">
                <a:alpha val="65000"/>
              </a:srgbClr>
            </a:outerShdw>
          </a:effectLst>
        </p:spPr>
      </p:pic>
      <p:pic>
        <p:nvPicPr>
          <p:cNvPr id="95" name="图片 94">
            <a:extLst>
              <a:ext uri="{FF2B5EF4-FFF2-40B4-BE49-F238E27FC236}">
                <a16:creationId xmlns:a16="http://schemas.microsoft.com/office/drawing/2014/main" id="{F46B146C-014C-423B-9E6E-AEC0360FD032}"/>
              </a:ext>
            </a:extLst>
          </p:cNvPr>
          <p:cNvPicPr>
            <a:picLocks noChangeAspect="1"/>
          </p:cNvPicPr>
          <p:nvPr/>
        </p:nvPicPr>
        <p:blipFill>
          <a:blip r:embed="rId3"/>
          <a:stretch>
            <a:fillRect/>
          </a:stretch>
        </p:blipFill>
        <p:spPr>
          <a:xfrm>
            <a:off x="3391444" y="1208057"/>
            <a:ext cx="929212" cy="813063"/>
          </a:xfrm>
          <a:prstGeom prst="rect">
            <a:avLst/>
          </a:prstGeom>
        </p:spPr>
      </p:pic>
      <p:pic>
        <p:nvPicPr>
          <p:cNvPr id="96" name="图片 95">
            <a:extLst>
              <a:ext uri="{FF2B5EF4-FFF2-40B4-BE49-F238E27FC236}">
                <a16:creationId xmlns:a16="http://schemas.microsoft.com/office/drawing/2014/main" id="{6E4D0370-5DA4-40CB-B7B9-7C9942AC00B5}"/>
              </a:ext>
            </a:extLst>
          </p:cNvPr>
          <p:cNvPicPr>
            <a:picLocks noChangeAspect="1"/>
          </p:cNvPicPr>
          <p:nvPr/>
        </p:nvPicPr>
        <p:blipFill>
          <a:blip r:embed="rId3"/>
          <a:stretch>
            <a:fillRect/>
          </a:stretch>
        </p:blipFill>
        <p:spPr>
          <a:xfrm>
            <a:off x="2916204" y="1641262"/>
            <a:ext cx="929212" cy="813063"/>
          </a:xfrm>
          <a:prstGeom prst="rect">
            <a:avLst/>
          </a:prstGeom>
          <a:ln>
            <a:noFill/>
          </a:ln>
          <a:effectLst>
            <a:outerShdw blurRad="292100" dist="139700" dir="2700000" algn="tl" rotWithShape="0">
              <a:srgbClr val="333333">
                <a:alpha val="65000"/>
              </a:srgbClr>
            </a:outerShdw>
          </a:effectLst>
        </p:spPr>
      </p:pic>
      <p:pic>
        <p:nvPicPr>
          <p:cNvPr id="97" name="图片 96">
            <a:extLst>
              <a:ext uri="{FF2B5EF4-FFF2-40B4-BE49-F238E27FC236}">
                <a16:creationId xmlns:a16="http://schemas.microsoft.com/office/drawing/2014/main" id="{C112D3FA-BFA1-4772-95CB-2823DBF0C224}"/>
              </a:ext>
            </a:extLst>
          </p:cNvPr>
          <p:cNvPicPr>
            <a:picLocks noChangeAspect="1"/>
          </p:cNvPicPr>
          <p:nvPr/>
        </p:nvPicPr>
        <p:blipFill>
          <a:blip r:embed="rId3"/>
          <a:stretch>
            <a:fillRect/>
          </a:stretch>
        </p:blipFill>
        <p:spPr>
          <a:xfrm>
            <a:off x="2469643" y="1978258"/>
            <a:ext cx="929212" cy="813063"/>
          </a:xfrm>
          <a:prstGeom prst="rect">
            <a:avLst/>
          </a:prstGeom>
        </p:spPr>
      </p:pic>
      <p:pic>
        <p:nvPicPr>
          <p:cNvPr id="98" name="图片 97">
            <a:extLst>
              <a:ext uri="{FF2B5EF4-FFF2-40B4-BE49-F238E27FC236}">
                <a16:creationId xmlns:a16="http://schemas.microsoft.com/office/drawing/2014/main" id="{6DB5AE57-16EC-4B49-B956-0C8F023A0A38}"/>
              </a:ext>
            </a:extLst>
          </p:cNvPr>
          <p:cNvPicPr>
            <a:picLocks noChangeAspect="1"/>
          </p:cNvPicPr>
          <p:nvPr/>
        </p:nvPicPr>
        <p:blipFill>
          <a:blip r:embed="rId3"/>
          <a:stretch>
            <a:fillRect/>
          </a:stretch>
        </p:blipFill>
        <p:spPr>
          <a:xfrm>
            <a:off x="2984823" y="1972885"/>
            <a:ext cx="929212" cy="813063"/>
          </a:xfrm>
          <a:prstGeom prst="rect">
            <a:avLst/>
          </a:prstGeom>
          <a:ln>
            <a:noFill/>
          </a:ln>
          <a:effectLst>
            <a:outerShdw blurRad="292100" dist="139700" dir="2700000" algn="tl" rotWithShape="0">
              <a:srgbClr val="333333">
                <a:alpha val="65000"/>
              </a:srgbClr>
            </a:outerShdw>
          </a:effectLst>
        </p:spPr>
      </p:pic>
      <p:pic>
        <p:nvPicPr>
          <p:cNvPr id="99" name="图片 98">
            <a:extLst>
              <a:ext uri="{FF2B5EF4-FFF2-40B4-BE49-F238E27FC236}">
                <a16:creationId xmlns:a16="http://schemas.microsoft.com/office/drawing/2014/main" id="{626F7C04-EDB3-4801-BE7C-38F8905EA1CE}"/>
              </a:ext>
            </a:extLst>
          </p:cNvPr>
          <p:cNvPicPr>
            <a:picLocks noChangeAspect="1"/>
          </p:cNvPicPr>
          <p:nvPr/>
        </p:nvPicPr>
        <p:blipFill>
          <a:blip r:embed="rId3"/>
          <a:stretch>
            <a:fillRect/>
          </a:stretch>
        </p:blipFill>
        <p:spPr>
          <a:xfrm>
            <a:off x="2563698" y="1435640"/>
            <a:ext cx="929212" cy="813063"/>
          </a:xfrm>
          <a:prstGeom prst="rect">
            <a:avLst/>
          </a:prstGeom>
          <a:ln>
            <a:noFill/>
          </a:ln>
          <a:effectLst>
            <a:outerShdw blurRad="292100" dist="139700" dir="2700000" algn="tl" rotWithShape="0">
              <a:srgbClr val="333333">
                <a:alpha val="65000"/>
              </a:srgbClr>
            </a:outerShdw>
          </a:effectLst>
        </p:spPr>
      </p:pic>
      <p:pic>
        <p:nvPicPr>
          <p:cNvPr id="100" name="图片 99">
            <a:extLst>
              <a:ext uri="{FF2B5EF4-FFF2-40B4-BE49-F238E27FC236}">
                <a16:creationId xmlns:a16="http://schemas.microsoft.com/office/drawing/2014/main" id="{D48ACF04-AAEC-438F-AA58-F33BFF62C4DB}"/>
              </a:ext>
            </a:extLst>
          </p:cNvPr>
          <p:cNvPicPr>
            <a:picLocks noChangeAspect="1"/>
          </p:cNvPicPr>
          <p:nvPr/>
        </p:nvPicPr>
        <p:blipFill>
          <a:blip r:embed="rId3"/>
          <a:stretch>
            <a:fillRect/>
          </a:stretch>
        </p:blipFill>
        <p:spPr>
          <a:xfrm>
            <a:off x="3148508" y="1499262"/>
            <a:ext cx="929212" cy="813063"/>
          </a:xfrm>
          <a:prstGeom prst="rect">
            <a:avLst/>
          </a:prstGeom>
          <a:ln>
            <a:noFill/>
          </a:ln>
          <a:effectLst>
            <a:outerShdw blurRad="292100" dist="139700" dir="2700000" algn="tl" rotWithShape="0">
              <a:srgbClr val="333333">
                <a:alpha val="65000"/>
              </a:srgbClr>
            </a:outerShdw>
          </a:effectLst>
        </p:spPr>
      </p:pic>
      <p:pic>
        <p:nvPicPr>
          <p:cNvPr id="101" name="图片 100">
            <a:extLst>
              <a:ext uri="{FF2B5EF4-FFF2-40B4-BE49-F238E27FC236}">
                <a16:creationId xmlns:a16="http://schemas.microsoft.com/office/drawing/2014/main" id="{648712CE-6676-43D7-9979-77E19176AACD}"/>
              </a:ext>
            </a:extLst>
          </p:cNvPr>
          <p:cNvPicPr>
            <a:picLocks noChangeAspect="1"/>
          </p:cNvPicPr>
          <p:nvPr/>
        </p:nvPicPr>
        <p:blipFill>
          <a:blip r:embed="rId3"/>
          <a:stretch>
            <a:fillRect/>
          </a:stretch>
        </p:blipFill>
        <p:spPr>
          <a:xfrm>
            <a:off x="4168592" y="2458620"/>
            <a:ext cx="1664672" cy="1456591"/>
          </a:xfrm>
          <a:prstGeom prst="rect">
            <a:avLst/>
          </a:prstGeom>
        </p:spPr>
      </p:pic>
      <p:pic>
        <p:nvPicPr>
          <p:cNvPr id="102" name="图片 101">
            <a:extLst>
              <a:ext uri="{FF2B5EF4-FFF2-40B4-BE49-F238E27FC236}">
                <a16:creationId xmlns:a16="http://schemas.microsoft.com/office/drawing/2014/main" id="{6E294FB3-74E0-4221-9764-A21A32DCB7E6}"/>
              </a:ext>
            </a:extLst>
          </p:cNvPr>
          <p:cNvPicPr>
            <a:picLocks noChangeAspect="1"/>
          </p:cNvPicPr>
          <p:nvPr/>
        </p:nvPicPr>
        <p:blipFill>
          <a:blip r:embed="rId3"/>
          <a:stretch>
            <a:fillRect/>
          </a:stretch>
        </p:blipFill>
        <p:spPr>
          <a:xfrm>
            <a:off x="4786833" y="2437897"/>
            <a:ext cx="1664672" cy="1456591"/>
          </a:xfrm>
          <a:prstGeom prst="rect">
            <a:avLst/>
          </a:prstGeom>
          <a:ln>
            <a:noFill/>
          </a:ln>
          <a:effectLst>
            <a:outerShdw blurRad="292100" dist="139700" dir="2700000" algn="tl" rotWithShape="0">
              <a:srgbClr val="333333">
                <a:alpha val="65000"/>
              </a:srgbClr>
            </a:outerShdw>
          </a:effectLst>
        </p:spPr>
      </p:pic>
      <p:pic>
        <p:nvPicPr>
          <p:cNvPr id="103" name="图片 102">
            <a:extLst>
              <a:ext uri="{FF2B5EF4-FFF2-40B4-BE49-F238E27FC236}">
                <a16:creationId xmlns:a16="http://schemas.microsoft.com/office/drawing/2014/main" id="{8703ACC1-8977-428E-897D-110BF6330886}"/>
              </a:ext>
            </a:extLst>
          </p:cNvPr>
          <p:cNvPicPr>
            <a:picLocks noChangeAspect="1"/>
          </p:cNvPicPr>
          <p:nvPr/>
        </p:nvPicPr>
        <p:blipFill>
          <a:blip r:embed="rId3"/>
          <a:stretch>
            <a:fillRect/>
          </a:stretch>
        </p:blipFill>
        <p:spPr>
          <a:xfrm>
            <a:off x="4482810" y="1868461"/>
            <a:ext cx="1664672" cy="1456591"/>
          </a:xfrm>
          <a:prstGeom prst="rect">
            <a:avLst/>
          </a:prstGeom>
          <a:ln>
            <a:noFill/>
          </a:ln>
          <a:effectLst>
            <a:outerShdw blurRad="292100" dist="139700" dir="2700000" algn="tl" rotWithShape="0">
              <a:srgbClr val="333333">
                <a:alpha val="65000"/>
              </a:srgbClr>
            </a:outerShdw>
          </a:effectLst>
        </p:spPr>
      </p:pic>
      <p:pic>
        <p:nvPicPr>
          <p:cNvPr id="104" name="图片 103">
            <a:extLst>
              <a:ext uri="{FF2B5EF4-FFF2-40B4-BE49-F238E27FC236}">
                <a16:creationId xmlns:a16="http://schemas.microsoft.com/office/drawing/2014/main" id="{E51B7880-F4C6-486F-A26D-EC13EF504728}"/>
              </a:ext>
            </a:extLst>
          </p:cNvPr>
          <p:cNvPicPr>
            <a:picLocks noChangeAspect="1"/>
          </p:cNvPicPr>
          <p:nvPr/>
        </p:nvPicPr>
        <p:blipFill>
          <a:blip r:embed="rId3"/>
          <a:stretch>
            <a:fillRect/>
          </a:stretch>
        </p:blipFill>
        <p:spPr>
          <a:xfrm>
            <a:off x="4974265" y="1930353"/>
            <a:ext cx="1664672" cy="1456591"/>
          </a:xfrm>
          <a:prstGeom prst="rect">
            <a:avLst/>
          </a:prstGeom>
          <a:ln>
            <a:noFill/>
          </a:ln>
          <a:effectLst>
            <a:outerShdw blurRad="292100" dist="139700" dir="2700000" algn="tl" rotWithShape="0">
              <a:srgbClr val="333333">
                <a:alpha val="65000"/>
              </a:srgbClr>
            </a:outerShdw>
          </a:effectLst>
        </p:spPr>
      </p:pic>
      <p:pic>
        <p:nvPicPr>
          <p:cNvPr id="105" name="图片 104">
            <a:extLst>
              <a:ext uri="{FF2B5EF4-FFF2-40B4-BE49-F238E27FC236}">
                <a16:creationId xmlns:a16="http://schemas.microsoft.com/office/drawing/2014/main" id="{26BB0FEE-1955-47CD-9968-CB5E5FFC6FCC}"/>
              </a:ext>
            </a:extLst>
          </p:cNvPr>
          <p:cNvPicPr>
            <a:picLocks noChangeAspect="1"/>
          </p:cNvPicPr>
          <p:nvPr/>
        </p:nvPicPr>
        <p:blipFill>
          <a:blip r:embed="rId3"/>
          <a:stretch>
            <a:fillRect/>
          </a:stretch>
        </p:blipFill>
        <p:spPr>
          <a:xfrm>
            <a:off x="6756518" y="2924944"/>
            <a:ext cx="2900448" cy="2537897"/>
          </a:xfrm>
          <a:prstGeom prst="rect">
            <a:avLst/>
          </a:prstGeom>
        </p:spPr>
      </p:pic>
      <p:pic>
        <p:nvPicPr>
          <p:cNvPr id="106" name="图片 105">
            <a:extLst>
              <a:ext uri="{FF2B5EF4-FFF2-40B4-BE49-F238E27FC236}">
                <a16:creationId xmlns:a16="http://schemas.microsoft.com/office/drawing/2014/main" id="{C17F662D-2B1A-4DEA-ABD2-BBF7AE899502}"/>
              </a:ext>
            </a:extLst>
          </p:cNvPr>
          <p:cNvPicPr>
            <a:picLocks noChangeAspect="1"/>
          </p:cNvPicPr>
          <p:nvPr/>
        </p:nvPicPr>
        <p:blipFill>
          <a:blip r:embed="rId3"/>
          <a:stretch>
            <a:fillRect/>
          </a:stretch>
        </p:blipFill>
        <p:spPr>
          <a:xfrm>
            <a:off x="4218117" y="2343825"/>
            <a:ext cx="1664672" cy="1456591"/>
          </a:xfrm>
          <a:prstGeom prst="rect">
            <a:avLst/>
          </a:prstGeom>
        </p:spPr>
      </p:pic>
      <p:pic>
        <p:nvPicPr>
          <p:cNvPr id="107" name="图片 106">
            <a:extLst>
              <a:ext uri="{FF2B5EF4-FFF2-40B4-BE49-F238E27FC236}">
                <a16:creationId xmlns:a16="http://schemas.microsoft.com/office/drawing/2014/main" id="{EAE405A8-6F52-4109-ABF8-5F64B7C8878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8102" y="3514780"/>
            <a:ext cx="506539" cy="449553"/>
          </a:xfrm>
          <a:prstGeom prst="rect">
            <a:avLst/>
          </a:prstGeom>
        </p:spPr>
      </p:pic>
      <p:cxnSp>
        <p:nvCxnSpPr>
          <p:cNvPr id="108" name="直接箭头连接符 107">
            <a:extLst>
              <a:ext uri="{FF2B5EF4-FFF2-40B4-BE49-F238E27FC236}">
                <a16:creationId xmlns:a16="http://schemas.microsoft.com/office/drawing/2014/main" id="{3AE77E20-8BAC-4787-8989-1B1A491E8F5C}"/>
              </a:ext>
            </a:extLst>
          </p:cNvPr>
          <p:cNvCxnSpPr>
            <a:cxnSpLocks/>
            <a:stCxn id="107" idx="3"/>
          </p:cNvCxnSpPr>
          <p:nvPr/>
        </p:nvCxnSpPr>
        <p:spPr>
          <a:xfrm flipV="1">
            <a:off x="874641" y="2576892"/>
            <a:ext cx="1058062" cy="1162665"/>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a:extLst>
              <a:ext uri="{FF2B5EF4-FFF2-40B4-BE49-F238E27FC236}">
                <a16:creationId xmlns:a16="http://schemas.microsoft.com/office/drawing/2014/main" id="{1A1F942C-9902-4F69-AC2B-3790DCB5AC75}"/>
              </a:ext>
            </a:extLst>
          </p:cNvPr>
          <p:cNvCxnSpPr>
            <a:cxnSpLocks/>
            <a:stCxn id="107" idx="3"/>
          </p:cNvCxnSpPr>
          <p:nvPr/>
        </p:nvCxnSpPr>
        <p:spPr>
          <a:xfrm flipV="1">
            <a:off x="874641" y="3673598"/>
            <a:ext cx="3149056" cy="65959"/>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360A354C-B925-4CC2-A83C-D2A4E3DE4106}"/>
              </a:ext>
            </a:extLst>
          </p:cNvPr>
          <p:cNvCxnSpPr>
            <a:cxnSpLocks/>
            <a:stCxn id="107" idx="3"/>
          </p:cNvCxnSpPr>
          <p:nvPr/>
        </p:nvCxnSpPr>
        <p:spPr>
          <a:xfrm>
            <a:off x="874641" y="3739557"/>
            <a:ext cx="5370818" cy="1165587"/>
          </a:xfrm>
          <a:prstGeom prst="straightConnector1">
            <a:avLst/>
          </a:prstGeom>
          <a:ln w="28575" cap="flat" cmpd="sng" algn="ctr">
            <a:solidFill>
              <a:srgbClr val="FFFF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1" name="矩形 110">
            <a:extLst>
              <a:ext uri="{FF2B5EF4-FFF2-40B4-BE49-F238E27FC236}">
                <a16:creationId xmlns:a16="http://schemas.microsoft.com/office/drawing/2014/main" id="{440CD76E-8185-434F-AAD4-8795FDB90DE0}"/>
              </a:ext>
            </a:extLst>
          </p:cNvPr>
          <p:cNvSpPr/>
          <p:nvPr/>
        </p:nvSpPr>
        <p:spPr>
          <a:xfrm>
            <a:off x="2422147" y="5615736"/>
            <a:ext cx="4539641" cy="523220"/>
          </a:xfrm>
          <a:prstGeom prst="rect">
            <a:avLst/>
          </a:prstGeom>
          <a:noFill/>
        </p:spPr>
        <p:txBody>
          <a:bodyPr wrap="none" lIns="91440" tIns="45720" rIns="91440" bIns="45720">
            <a:spAutoFit/>
          </a:bodyPr>
          <a:lstStyle/>
          <a:p>
            <a:pPr algn="ctr"/>
            <a:r>
              <a:rPr lang="zh-CN" altLang="en-US" sz="28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针对轻量级烟团的</a:t>
            </a:r>
            <a:r>
              <a:rPr lang="en-US" altLang="zh-CN" sz="28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LOD</a:t>
            </a:r>
            <a:r>
              <a:rPr lang="zh-CN" altLang="en-US" sz="28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优化</a:t>
            </a:r>
          </a:p>
        </p:txBody>
      </p:sp>
      <p:pic>
        <p:nvPicPr>
          <p:cNvPr id="112" name="图片 111">
            <a:extLst>
              <a:ext uri="{FF2B5EF4-FFF2-40B4-BE49-F238E27FC236}">
                <a16:creationId xmlns:a16="http://schemas.microsoft.com/office/drawing/2014/main" id="{712A20FF-EDBA-4F32-B60E-5C5BD51A58A0}"/>
              </a:ext>
            </a:extLst>
          </p:cNvPr>
          <p:cNvPicPr>
            <a:picLocks noChangeAspect="1"/>
          </p:cNvPicPr>
          <p:nvPr/>
        </p:nvPicPr>
        <p:blipFill>
          <a:blip r:embed="rId3"/>
          <a:stretch>
            <a:fillRect/>
          </a:stretch>
        </p:blipFill>
        <p:spPr>
          <a:xfrm>
            <a:off x="6023992" y="2924944"/>
            <a:ext cx="2900448" cy="2537897"/>
          </a:xfrm>
          <a:prstGeom prst="rect">
            <a:avLst/>
          </a:prstGeom>
          <a:ln>
            <a:noFill/>
          </a:ln>
          <a:effectLst>
            <a:outerShdw blurRad="292100" dist="139700" dir="2700000" algn="tl" rotWithShape="0">
              <a:srgbClr val="333333">
                <a:alpha val="65000"/>
              </a:srgbClr>
            </a:outerShdw>
          </a:effectLst>
        </p:spPr>
      </p:pic>
      <p:sp>
        <p:nvSpPr>
          <p:cNvPr id="113" name="矩形 112">
            <a:extLst>
              <a:ext uri="{FF2B5EF4-FFF2-40B4-BE49-F238E27FC236}">
                <a16:creationId xmlns:a16="http://schemas.microsoft.com/office/drawing/2014/main" id="{6EC40B42-A431-42D7-93CA-BAEB0A049E60}"/>
              </a:ext>
            </a:extLst>
          </p:cNvPr>
          <p:cNvSpPr/>
          <p:nvPr/>
        </p:nvSpPr>
        <p:spPr>
          <a:xfrm>
            <a:off x="4310024" y="804696"/>
            <a:ext cx="2240803" cy="646331"/>
          </a:xfrm>
          <a:prstGeom prst="rect">
            <a:avLst/>
          </a:prstGeom>
          <a:noFill/>
        </p:spPr>
        <p:txBody>
          <a:bodyPr wrap="square" lIns="91440" tIns="45720" rIns="91440" bIns="45720">
            <a:spAutoFit/>
          </a:bodyPr>
          <a:lstStyle/>
          <a:p>
            <a:pPr algn="ctr"/>
            <a:r>
              <a:rPr lang="zh-CN" altLang="en-US"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当用户近距离观察烟团时粒子数量增加</a:t>
            </a:r>
          </a:p>
        </p:txBody>
      </p:sp>
      <p:sp>
        <p:nvSpPr>
          <p:cNvPr id="114" name="矩形 113">
            <a:extLst>
              <a:ext uri="{FF2B5EF4-FFF2-40B4-BE49-F238E27FC236}">
                <a16:creationId xmlns:a16="http://schemas.microsoft.com/office/drawing/2014/main" id="{62E8AE08-46CA-4F23-A0A3-B859647E44FA}"/>
              </a:ext>
            </a:extLst>
          </p:cNvPr>
          <p:cNvSpPr/>
          <p:nvPr/>
        </p:nvSpPr>
        <p:spPr>
          <a:xfrm>
            <a:off x="6498028" y="2058218"/>
            <a:ext cx="2470371" cy="646331"/>
          </a:xfrm>
          <a:prstGeom prst="rect">
            <a:avLst/>
          </a:prstGeom>
          <a:noFill/>
        </p:spPr>
        <p:txBody>
          <a:bodyPr wrap="square" lIns="91440" tIns="45720" rIns="91440" bIns="45720">
            <a:spAutoFit/>
          </a:bodyPr>
          <a:lstStyle/>
          <a:p>
            <a:pPr algn="ctr"/>
            <a:r>
              <a:rPr lang="zh-CN" altLang="en-US"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当用户近距离观察烟团时粒子数量减少</a:t>
            </a:r>
          </a:p>
        </p:txBody>
      </p:sp>
      <p:sp>
        <p:nvSpPr>
          <p:cNvPr id="115" name="矩形 114">
            <a:extLst>
              <a:ext uri="{FF2B5EF4-FFF2-40B4-BE49-F238E27FC236}">
                <a16:creationId xmlns:a16="http://schemas.microsoft.com/office/drawing/2014/main" id="{6EC40B42-A431-42D7-93CA-BAEB0A049E60}"/>
              </a:ext>
            </a:extLst>
          </p:cNvPr>
          <p:cNvSpPr/>
          <p:nvPr/>
        </p:nvSpPr>
        <p:spPr>
          <a:xfrm>
            <a:off x="2700198" y="3131205"/>
            <a:ext cx="1018390" cy="338554"/>
          </a:xfrm>
          <a:prstGeom prst="rect">
            <a:avLst/>
          </a:prstGeom>
          <a:noFill/>
        </p:spPr>
        <p:txBody>
          <a:bodyPr wrap="square" lIns="91440" tIns="45720" rIns="91440" bIns="45720">
            <a:spAutoFit/>
          </a:bodyPr>
          <a:lstStyle/>
          <a:p>
            <a:pPr algn="ctr"/>
            <a:r>
              <a:rPr lang="en-US" altLang="zh-CN" sz="16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LOD-01</a:t>
            </a:r>
            <a:endParaRPr lang="zh-CN" altLang="en-US" sz="16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116" name="矩形 115">
            <a:extLst>
              <a:ext uri="{FF2B5EF4-FFF2-40B4-BE49-F238E27FC236}">
                <a16:creationId xmlns:a16="http://schemas.microsoft.com/office/drawing/2014/main" id="{6EC40B42-A431-42D7-93CA-BAEB0A049E60}"/>
              </a:ext>
            </a:extLst>
          </p:cNvPr>
          <p:cNvSpPr/>
          <p:nvPr/>
        </p:nvSpPr>
        <p:spPr>
          <a:xfrm>
            <a:off x="4859683" y="3928259"/>
            <a:ext cx="1018390" cy="338554"/>
          </a:xfrm>
          <a:prstGeom prst="rect">
            <a:avLst/>
          </a:prstGeom>
          <a:noFill/>
        </p:spPr>
        <p:txBody>
          <a:bodyPr wrap="square" lIns="91440" tIns="45720" rIns="91440" bIns="45720">
            <a:spAutoFit/>
          </a:bodyPr>
          <a:lstStyle/>
          <a:p>
            <a:pPr algn="ctr"/>
            <a:r>
              <a:rPr lang="en-US" altLang="zh-CN" sz="16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LOD-02</a:t>
            </a:r>
            <a:endParaRPr lang="zh-CN" altLang="en-US" sz="16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117" name="矩形 116">
            <a:extLst>
              <a:ext uri="{FF2B5EF4-FFF2-40B4-BE49-F238E27FC236}">
                <a16:creationId xmlns:a16="http://schemas.microsoft.com/office/drawing/2014/main" id="{6EC40B42-A431-42D7-93CA-BAEB0A049E60}"/>
              </a:ext>
            </a:extLst>
          </p:cNvPr>
          <p:cNvSpPr/>
          <p:nvPr/>
        </p:nvSpPr>
        <p:spPr>
          <a:xfrm>
            <a:off x="7320136" y="5320215"/>
            <a:ext cx="1018390" cy="338554"/>
          </a:xfrm>
          <a:prstGeom prst="rect">
            <a:avLst/>
          </a:prstGeom>
          <a:noFill/>
        </p:spPr>
        <p:txBody>
          <a:bodyPr wrap="square" lIns="91440" tIns="45720" rIns="91440" bIns="45720">
            <a:spAutoFit/>
          </a:bodyPr>
          <a:lstStyle/>
          <a:p>
            <a:pPr algn="ctr"/>
            <a:r>
              <a:rPr lang="en-US" altLang="zh-CN" sz="16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LOD-03</a:t>
            </a:r>
            <a:endParaRPr lang="zh-CN" altLang="en-US" sz="16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295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fill="hold"/>
                                        <p:tgtEl>
                                          <p:spTgt spid="25"/>
                                        </p:tgtEl>
                                        <p:attrNameLst>
                                          <p:attrName>ppt_x</p:attrName>
                                        </p:attrNameLst>
                                      </p:cBhvr>
                                      <p:tavLst>
                                        <p:tav tm="0">
                                          <p:val>
                                            <p:strVal val="#ppt_x"/>
                                          </p:val>
                                        </p:tav>
                                        <p:tav tm="100000">
                                          <p:val>
                                            <p:strVal val="#ppt_x"/>
                                          </p:val>
                                        </p:tav>
                                      </p:tavLst>
                                    </p:anim>
                                    <p:anim calcmode="lin" valueType="num">
                                      <p:cBhvr additive="base">
                                        <p:cTn id="24" dur="5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fill="hold"/>
                                        <p:tgtEl>
                                          <p:spTgt spid="26"/>
                                        </p:tgtEl>
                                        <p:attrNameLst>
                                          <p:attrName>ppt_x</p:attrName>
                                        </p:attrNameLst>
                                      </p:cBhvr>
                                      <p:tavLst>
                                        <p:tav tm="0">
                                          <p:val>
                                            <p:strVal val="#ppt_x"/>
                                          </p:val>
                                        </p:tav>
                                        <p:tav tm="100000">
                                          <p:val>
                                            <p:strVal val="#ppt_x"/>
                                          </p:val>
                                        </p:tav>
                                      </p:tavLst>
                                    </p:anim>
                                    <p:anim calcmode="lin" valueType="num">
                                      <p:cBhvr additive="base">
                                        <p:cTn id="28" dur="500" fill="hold"/>
                                        <p:tgtEl>
                                          <p:spTgt spid="2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ppt_x"/>
                                          </p:val>
                                        </p:tav>
                                        <p:tav tm="100000">
                                          <p:val>
                                            <p:strVal val="#ppt_x"/>
                                          </p:val>
                                        </p:tav>
                                      </p:tavLst>
                                    </p:anim>
                                    <p:anim calcmode="lin" valueType="num">
                                      <p:cBhvr additive="base">
                                        <p:cTn id="36" dur="500" fill="hold"/>
                                        <p:tgtEl>
                                          <p:spTgt spid="28"/>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ppt_x"/>
                                          </p:val>
                                        </p:tav>
                                        <p:tav tm="100000">
                                          <p:val>
                                            <p:strVal val="#ppt_x"/>
                                          </p:val>
                                        </p:tav>
                                      </p:tavLst>
                                    </p:anim>
                                    <p:anim calcmode="lin" valueType="num">
                                      <p:cBhvr additive="base">
                                        <p:cTn id="40" dur="500" fill="hold"/>
                                        <p:tgtEl>
                                          <p:spTgt spid="29"/>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500" fill="hold"/>
                                        <p:tgtEl>
                                          <p:spTgt spid="31"/>
                                        </p:tgtEl>
                                        <p:attrNameLst>
                                          <p:attrName>ppt_x</p:attrName>
                                        </p:attrNameLst>
                                      </p:cBhvr>
                                      <p:tavLst>
                                        <p:tav tm="0">
                                          <p:val>
                                            <p:strVal val="#ppt_x"/>
                                          </p:val>
                                        </p:tav>
                                        <p:tav tm="100000">
                                          <p:val>
                                            <p:strVal val="#ppt_x"/>
                                          </p:val>
                                        </p:tav>
                                      </p:tavLst>
                                    </p:anim>
                                    <p:anim calcmode="lin" valueType="num">
                                      <p:cBhvr additive="base">
                                        <p:cTn id="4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xit" presetSubtype="4" fill="hold" nodeType="clickEffect">
                                  <p:stCondLst>
                                    <p:cond delay="0"/>
                                  </p:stCondLst>
                                  <p:childTnLst>
                                    <p:anim calcmode="lin" valueType="num">
                                      <p:cBhvr additive="base">
                                        <p:cTn id="52" dur="500"/>
                                        <p:tgtEl>
                                          <p:spTgt spid="14"/>
                                        </p:tgtEl>
                                        <p:attrNameLst>
                                          <p:attrName>ppt_x</p:attrName>
                                        </p:attrNameLst>
                                      </p:cBhvr>
                                      <p:tavLst>
                                        <p:tav tm="0">
                                          <p:val>
                                            <p:strVal val="ppt_x"/>
                                          </p:val>
                                        </p:tav>
                                        <p:tav tm="100000">
                                          <p:val>
                                            <p:strVal val="ppt_x"/>
                                          </p:val>
                                        </p:tav>
                                      </p:tavLst>
                                    </p:anim>
                                    <p:anim calcmode="lin" valueType="num">
                                      <p:cBhvr additive="base">
                                        <p:cTn id="53" dur="500"/>
                                        <p:tgtEl>
                                          <p:spTgt spid="14"/>
                                        </p:tgtEl>
                                        <p:attrNameLst>
                                          <p:attrName>ppt_y</p:attrName>
                                        </p:attrNameLst>
                                      </p:cBhvr>
                                      <p:tavLst>
                                        <p:tav tm="0">
                                          <p:val>
                                            <p:strVal val="ppt_y"/>
                                          </p:val>
                                        </p:tav>
                                        <p:tav tm="100000">
                                          <p:val>
                                            <p:strVal val="1+ppt_h/2"/>
                                          </p:val>
                                        </p:tav>
                                      </p:tavLst>
                                    </p:anim>
                                    <p:set>
                                      <p:cBhvr>
                                        <p:cTn id="54" dur="1" fill="hold">
                                          <p:stCondLst>
                                            <p:cond delay="499"/>
                                          </p:stCondLst>
                                        </p:cTn>
                                        <p:tgtEl>
                                          <p:spTgt spid="14"/>
                                        </p:tgtEl>
                                        <p:attrNameLst>
                                          <p:attrName>style.visibility</p:attrName>
                                        </p:attrNameLst>
                                      </p:cBhvr>
                                      <p:to>
                                        <p:strVal val="hidden"/>
                                      </p:to>
                                    </p:set>
                                  </p:childTnLst>
                                </p:cTn>
                              </p:par>
                              <p:par>
                                <p:cTn id="55" presetID="2" presetClass="exit" presetSubtype="4" fill="hold" grpId="1" nodeType="withEffect">
                                  <p:stCondLst>
                                    <p:cond delay="0"/>
                                  </p:stCondLst>
                                  <p:childTnLst>
                                    <p:anim calcmode="lin" valueType="num">
                                      <p:cBhvr additive="base">
                                        <p:cTn id="56" dur="500"/>
                                        <p:tgtEl>
                                          <p:spTgt spid="16"/>
                                        </p:tgtEl>
                                        <p:attrNameLst>
                                          <p:attrName>ppt_x</p:attrName>
                                        </p:attrNameLst>
                                      </p:cBhvr>
                                      <p:tavLst>
                                        <p:tav tm="0">
                                          <p:val>
                                            <p:strVal val="ppt_x"/>
                                          </p:val>
                                        </p:tav>
                                        <p:tav tm="100000">
                                          <p:val>
                                            <p:strVal val="ppt_x"/>
                                          </p:val>
                                        </p:tav>
                                      </p:tavLst>
                                    </p:anim>
                                    <p:anim calcmode="lin" valueType="num">
                                      <p:cBhvr additive="base">
                                        <p:cTn id="57" dur="500"/>
                                        <p:tgtEl>
                                          <p:spTgt spid="16"/>
                                        </p:tgtEl>
                                        <p:attrNameLst>
                                          <p:attrName>ppt_y</p:attrName>
                                        </p:attrNameLst>
                                      </p:cBhvr>
                                      <p:tavLst>
                                        <p:tav tm="0">
                                          <p:val>
                                            <p:strVal val="ppt_y"/>
                                          </p:val>
                                        </p:tav>
                                        <p:tav tm="100000">
                                          <p:val>
                                            <p:strVal val="1+ppt_h/2"/>
                                          </p:val>
                                        </p:tav>
                                      </p:tavLst>
                                    </p:anim>
                                    <p:set>
                                      <p:cBhvr>
                                        <p:cTn id="58" dur="1" fill="hold">
                                          <p:stCondLst>
                                            <p:cond delay="499"/>
                                          </p:stCondLst>
                                        </p:cTn>
                                        <p:tgtEl>
                                          <p:spTgt spid="16"/>
                                        </p:tgtEl>
                                        <p:attrNameLst>
                                          <p:attrName>style.visibility</p:attrName>
                                        </p:attrNameLst>
                                      </p:cBhvr>
                                      <p:to>
                                        <p:strVal val="hidden"/>
                                      </p:to>
                                    </p:set>
                                  </p:childTnLst>
                                </p:cTn>
                              </p:par>
                              <p:par>
                                <p:cTn id="59" presetID="2" presetClass="exit" presetSubtype="4" fill="hold" nodeType="withEffect">
                                  <p:stCondLst>
                                    <p:cond delay="0"/>
                                  </p:stCondLst>
                                  <p:childTnLst>
                                    <p:anim calcmode="lin" valueType="num">
                                      <p:cBhvr additive="base">
                                        <p:cTn id="60" dur="500"/>
                                        <p:tgtEl>
                                          <p:spTgt spid="23"/>
                                        </p:tgtEl>
                                        <p:attrNameLst>
                                          <p:attrName>ppt_x</p:attrName>
                                        </p:attrNameLst>
                                      </p:cBhvr>
                                      <p:tavLst>
                                        <p:tav tm="0">
                                          <p:val>
                                            <p:strVal val="ppt_x"/>
                                          </p:val>
                                        </p:tav>
                                        <p:tav tm="100000">
                                          <p:val>
                                            <p:strVal val="ppt_x"/>
                                          </p:val>
                                        </p:tav>
                                      </p:tavLst>
                                    </p:anim>
                                    <p:anim calcmode="lin" valueType="num">
                                      <p:cBhvr additive="base">
                                        <p:cTn id="61" dur="500"/>
                                        <p:tgtEl>
                                          <p:spTgt spid="23"/>
                                        </p:tgtEl>
                                        <p:attrNameLst>
                                          <p:attrName>ppt_y</p:attrName>
                                        </p:attrNameLst>
                                      </p:cBhvr>
                                      <p:tavLst>
                                        <p:tav tm="0">
                                          <p:val>
                                            <p:strVal val="ppt_y"/>
                                          </p:val>
                                        </p:tav>
                                        <p:tav tm="100000">
                                          <p:val>
                                            <p:strVal val="1+ppt_h/2"/>
                                          </p:val>
                                        </p:tav>
                                      </p:tavLst>
                                    </p:anim>
                                    <p:set>
                                      <p:cBhvr>
                                        <p:cTn id="62" dur="1" fill="hold">
                                          <p:stCondLst>
                                            <p:cond delay="499"/>
                                          </p:stCondLst>
                                        </p:cTn>
                                        <p:tgtEl>
                                          <p:spTgt spid="23"/>
                                        </p:tgtEl>
                                        <p:attrNameLst>
                                          <p:attrName>style.visibility</p:attrName>
                                        </p:attrNameLst>
                                      </p:cBhvr>
                                      <p:to>
                                        <p:strVal val="hidden"/>
                                      </p:to>
                                    </p:set>
                                  </p:childTnLst>
                                </p:cTn>
                              </p:par>
                              <p:par>
                                <p:cTn id="63" presetID="2" presetClass="exit" presetSubtype="4" fill="hold" nodeType="withEffect">
                                  <p:stCondLst>
                                    <p:cond delay="0"/>
                                  </p:stCondLst>
                                  <p:childTnLst>
                                    <p:anim calcmode="lin" valueType="num">
                                      <p:cBhvr additive="base">
                                        <p:cTn id="64" dur="500"/>
                                        <p:tgtEl>
                                          <p:spTgt spid="24"/>
                                        </p:tgtEl>
                                        <p:attrNameLst>
                                          <p:attrName>ppt_x</p:attrName>
                                        </p:attrNameLst>
                                      </p:cBhvr>
                                      <p:tavLst>
                                        <p:tav tm="0">
                                          <p:val>
                                            <p:strVal val="ppt_x"/>
                                          </p:val>
                                        </p:tav>
                                        <p:tav tm="100000">
                                          <p:val>
                                            <p:strVal val="ppt_x"/>
                                          </p:val>
                                        </p:tav>
                                      </p:tavLst>
                                    </p:anim>
                                    <p:anim calcmode="lin" valueType="num">
                                      <p:cBhvr additive="base">
                                        <p:cTn id="65" dur="500"/>
                                        <p:tgtEl>
                                          <p:spTgt spid="24"/>
                                        </p:tgtEl>
                                        <p:attrNameLst>
                                          <p:attrName>ppt_y</p:attrName>
                                        </p:attrNameLst>
                                      </p:cBhvr>
                                      <p:tavLst>
                                        <p:tav tm="0">
                                          <p:val>
                                            <p:strVal val="ppt_y"/>
                                          </p:val>
                                        </p:tav>
                                        <p:tav tm="100000">
                                          <p:val>
                                            <p:strVal val="1+ppt_h/2"/>
                                          </p:val>
                                        </p:tav>
                                      </p:tavLst>
                                    </p:anim>
                                    <p:set>
                                      <p:cBhvr>
                                        <p:cTn id="66" dur="1" fill="hold">
                                          <p:stCondLst>
                                            <p:cond delay="499"/>
                                          </p:stCondLst>
                                        </p:cTn>
                                        <p:tgtEl>
                                          <p:spTgt spid="24"/>
                                        </p:tgtEl>
                                        <p:attrNameLst>
                                          <p:attrName>style.visibility</p:attrName>
                                        </p:attrNameLst>
                                      </p:cBhvr>
                                      <p:to>
                                        <p:strVal val="hidden"/>
                                      </p:to>
                                    </p:set>
                                  </p:childTnLst>
                                </p:cTn>
                              </p:par>
                              <p:par>
                                <p:cTn id="67" presetID="2" presetClass="exit" presetSubtype="4" fill="hold" nodeType="withEffect">
                                  <p:stCondLst>
                                    <p:cond delay="0"/>
                                  </p:stCondLst>
                                  <p:childTnLst>
                                    <p:anim calcmode="lin" valueType="num">
                                      <p:cBhvr additive="base">
                                        <p:cTn id="68" dur="500"/>
                                        <p:tgtEl>
                                          <p:spTgt spid="25"/>
                                        </p:tgtEl>
                                        <p:attrNameLst>
                                          <p:attrName>ppt_x</p:attrName>
                                        </p:attrNameLst>
                                      </p:cBhvr>
                                      <p:tavLst>
                                        <p:tav tm="0">
                                          <p:val>
                                            <p:strVal val="ppt_x"/>
                                          </p:val>
                                        </p:tav>
                                        <p:tav tm="100000">
                                          <p:val>
                                            <p:strVal val="ppt_x"/>
                                          </p:val>
                                        </p:tav>
                                      </p:tavLst>
                                    </p:anim>
                                    <p:anim calcmode="lin" valueType="num">
                                      <p:cBhvr additive="base">
                                        <p:cTn id="69" dur="500"/>
                                        <p:tgtEl>
                                          <p:spTgt spid="25"/>
                                        </p:tgtEl>
                                        <p:attrNameLst>
                                          <p:attrName>ppt_y</p:attrName>
                                        </p:attrNameLst>
                                      </p:cBhvr>
                                      <p:tavLst>
                                        <p:tav tm="0">
                                          <p:val>
                                            <p:strVal val="ppt_y"/>
                                          </p:val>
                                        </p:tav>
                                        <p:tav tm="100000">
                                          <p:val>
                                            <p:strVal val="1+ppt_h/2"/>
                                          </p:val>
                                        </p:tav>
                                      </p:tavLst>
                                    </p:anim>
                                    <p:set>
                                      <p:cBhvr>
                                        <p:cTn id="70" dur="1" fill="hold">
                                          <p:stCondLst>
                                            <p:cond delay="499"/>
                                          </p:stCondLst>
                                        </p:cTn>
                                        <p:tgtEl>
                                          <p:spTgt spid="25"/>
                                        </p:tgtEl>
                                        <p:attrNameLst>
                                          <p:attrName>style.visibility</p:attrName>
                                        </p:attrNameLst>
                                      </p:cBhvr>
                                      <p:to>
                                        <p:strVal val="hidden"/>
                                      </p:to>
                                    </p:set>
                                  </p:childTnLst>
                                </p:cTn>
                              </p:par>
                              <p:par>
                                <p:cTn id="71" presetID="2" presetClass="exit" presetSubtype="4" fill="hold" nodeType="withEffect">
                                  <p:stCondLst>
                                    <p:cond delay="0"/>
                                  </p:stCondLst>
                                  <p:childTnLst>
                                    <p:anim calcmode="lin" valueType="num">
                                      <p:cBhvr additive="base">
                                        <p:cTn id="72" dur="500"/>
                                        <p:tgtEl>
                                          <p:spTgt spid="26"/>
                                        </p:tgtEl>
                                        <p:attrNameLst>
                                          <p:attrName>ppt_x</p:attrName>
                                        </p:attrNameLst>
                                      </p:cBhvr>
                                      <p:tavLst>
                                        <p:tav tm="0">
                                          <p:val>
                                            <p:strVal val="ppt_x"/>
                                          </p:val>
                                        </p:tav>
                                        <p:tav tm="100000">
                                          <p:val>
                                            <p:strVal val="ppt_x"/>
                                          </p:val>
                                        </p:tav>
                                      </p:tavLst>
                                    </p:anim>
                                    <p:anim calcmode="lin" valueType="num">
                                      <p:cBhvr additive="base">
                                        <p:cTn id="73" dur="500"/>
                                        <p:tgtEl>
                                          <p:spTgt spid="26"/>
                                        </p:tgtEl>
                                        <p:attrNameLst>
                                          <p:attrName>ppt_y</p:attrName>
                                        </p:attrNameLst>
                                      </p:cBhvr>
                                      <p:tavLst>
                                        <p:tav tm="0">
                                          <p:val>
                                            <p:strVal val="ppt_y"/>
                                          </p:val>
                                        </p:tav>
                                        <p:tav tm="100000">
                                          <p:val>
                                            <p:strVal val="1+ppt_h/2"/>
                                          </p:val>
                                        </p:tav>
                                      </p:tavLst>
                                    </p:anim>
                                    <p:set>
                                      <p:cBhvr>
                                        <p:cTn id="74" dur="1" fill="hold">
                                          <p:stCondLst>
                                            <p:cond delay="499"/>
                                          </p:stCondLst>
                                        </p:cTn>
                                        <p:tgtEl>
                                          <p:spTgt spid="26"/>
                                        </p:tgtEl>
                                        <p:attrNameLst>
                                          <p:attrName>style.visibility</p:attrName>
                                        </p:attrNameLst>
                                      </p:cBhvr>
                                      <p:to>
                                        <p:strVal val="hidden"/>
                                      </p:to>
                                    </p:set>
                                  </p:childTnLst>
                                </p:cTn>
                              </p:par>
                              <p:par>
                                <p:cTn id="75" presetID="2" presetClass="exit" presetSubtype="4" fill="hold" nodeType="withEffect">
                                  <p:stCondLst>
                                    <p:cond delay="0"/>
                                  </p:stCondLst>
                                  <p:childTnLst>
                                    <p:anim calcmode="lin" valueType="num">
                                      <p:cBhvr additive="base">
                                        <p:cTn id="76" dur="500"/>
                                        <p:tgtEl>
                                          <p:spTgt spid="27"/>
                                        </p:tgtEl>
                                        <p:attrNameLst>
                                          <p:attrName>ppt_x</p:attrName>
                                        </p:attrNameLst>
                                      </p:cBhvr>
                                      <p:tavLst>
                                        <p:tav tm="0">
                                          <p:val>
                                            <p:strVal val="ppt_x"/>
                                          </p:val>
                                        </p:tav>
                                        <p:tav tm="100000">
                                          <p:val>
                                            <p:strVal val="ppt_x"/>
                                          </p:val>
                                        </p:tav>
                                      </p:tavLst>
                                    </p:anim>
                                    <p:anim calcmode="lin" valueType="num">
                                      <p:cBhvr additive="base">
                                        <p:cTn id="77" dur="500"/>
                                        <p:tgtEl>
                                          <p:spTgt spid="27"/>
                                        </p:tgtEl>
                                        <p:attrNameLst>
                                          <p:attrName>ppt_y</p:attrName>
                                        </p:attrNameLst>
                                      </p:cBhvr>
                                      <p:tavLst>
                                        <p:tav tm="0">
                                          <p:val>
                                            <p:strVal val="ppt_y"/>
                                          </p:val>
                                        </p:tav>
                                        <p:tav tm="100000">
                                          <p:val>
                                            <p:strVal val="1+ppt_h/2"/>
                                          </p:val>
                                        </p:tav>
                                      </p:tavLst>
                                    </p:anim>
                                    <p:set>
                                      <p:cBhvr>
                                        <p:cTn id="78" dur="1" fill="hold">
                                          <p:stCondLst>
                                            <p:cond delay="499"/>
                                          </p:stCondLst>
                                        </p:cTn>
                                        <p:tgtEl>
                                          <p:spTgt spid="27"/>
                                        </p:tgtEl>
                                        <p:attrNameLst>
                                          <p:attrName>style.visibility</p:attrName>
                                        </p:attrNameLst>
                                      </p:cBhvr>
                                      <p:to>
                                        <p:strVal val="hidden"/>
                                      </p:to>
                                    </p:set>
                                  </p:childTnLst>
                                </p:cTn>
                              </p:par>
                              <p:par>
                                <p:cTn id="79" presetID="2" presetClass="exit" presetSubtype="4" fill="hold" nodeType="withEffect">
                                  <p:stCondLst>
                                    <p:cond delay="0"/>
                                  </p:stCondLst>
                                  <p:childTnLst>
                                    <p:anim calcmode="lin" valueType="num">
                                      <p:cBhvr additive="base">
                                        <p:cTn id="80" dur="500"/>
                                        <p:tgtEl>
                                          <p:spTgt spid="28"/>
                                        </p:tgtEl>
                                        <p:attrNameLst>
                                          <p:attrName>ppt_x</p:attrName>
                                        </p:attrNameLst>
                                      </p:cBhvr>
                                      <p:tavLst>
                                        <p:tav tm="0">
                                          <p:val>
                                            <p:strVal val="ppt_x"/>
                                          </p:val>
                                        </p:tav>
                                        <p:tav tm="100000">
                                          <p:val>
                                            <p:strVal val="ppt_x"/>
                                          </p:val>
                                        </p:tav>
                                      </p:tavLst>
                                    </p:anim>
                                    <p:anim calcmode="lin" valueType="num">
                                      <p:cBhvr additive="base">
                                        <p:cTn id="81" dur="500"/>
                                        <p:tgtEl>
                                          <p:spTgt spid="28"/>
                                        </p:tgtEl>
                                        <p:attrNameLst>
                                          <p:attrName>ppt_y</p:attrName>
                                        </p:attrNameLst>
                                      </p:cBhvr>
                                      <p:tavLst>
                                        <p:tav tm="0">
                                          <p:val>
                                            <p:strVal val="ppt_y"/>
                                          </p:val>
                                        </p:tav>
                                        <p:tav tm="100000">
                                          <p:val>
                                            <p:strVal val="1+ppt_h/2"/>
                                          </p:val>
                                        </p:tav>
                                      </p:tavLst>
                                    </p:anim>
                                    <p:set>
                                      <p:cBhvr>
                                        <p:cTn id="82" dur="1" fill="hold">
                                          <p:stCondLst>
                                            <p:cond delay="499"/>
                                          </p:stCondLst>
                                        </p:cTn>
                                        <p:tgtEl>
                                          <p:spTgt spid="28"/>
                                        </p:tgtEl>
                                        <p:attrNameLst>
                                          <p:attrName>style.visibility</p:attrName>
                                        </p:attrNameLst>
                                      </p:cBhvr>
                                      <p:to>
                                        <p:strVal val="hidden"/>
                                      </p:to>
                                    </p:set>
                                  </p:childTnLst>
                                </p:cTn>
                              </p:par>
                              <p:par>
                                <p:cTn id="83" presetID="2" presetClass="exit" presetSubtype="4" fill="hold" nodeType="withEffect">
                                  <p:stCondLst>
                                    <p:cond delay="0"/>
                                  </p:stCondLst>
                                  <p:childTnLst>
                                    <p:anim calcmode="lin" valueType="num">
                                      <p:cBhvr additive="base">
                                        <p:cTn id="84" dur="500"/>
                                        <p:tgtEl>
                                          <p:spTgt spid="29"/>
                                        </p:tgtEl>
                                        <p:attrNameLst>
                                          <p:attrName>ppt_x</p:attrName>
                                        </p:attrNameLst>
                                      </p:cBhvr>
                                      <p:tavLst>
                                        <p:tav tm="0">
                                          <p:val>
                                            <p:strVal val="ppt_x"/>
                                          </p:val>
                                        </p:tav>
                                        <p:tav tm="100000">
                                          <p:val>
                                            <p:strVal val="ppt_x"/>
                                          </p:val>
                                        </p:tav>
                                      </p:tavLst>
                                    </p:anim>
                                    <p:anim calcmode="lin" valueType="num">
                                      <p:cBhvr additive="base">
                                        <p:cTn id="85" dur="500"/>
                                        <p:tgtEl>
                                          <p:spTgt spid="29"/>
                                        </p:tgtEl>
                                        <p:attrNameLst>
                                          <p:attrName>ppt_y</p:attrName>
                                        </p:attrNameLst>
                                      </p:cBhvr>
                                      <p:tavLst>
                                        <p:tav tm="0">
                                          <p:val>
                                            <p:strVal val="ppt_y"/>
                                          </p:val>
                                        </p:tav>
                                        <p:tav tm="100000">
                                          <p:val>
                                            <p:strVal val="1+ppt_h/2"/>
                                          </p:val>
                                        </p:tav>
                                      </p:tavLst>
                                    </p:anim>
                                    <p:set>
                                      <p:cBhvr>
                                        <p:cTn id="86" dur="1" fill="hold">
                                          <p:stCondLst>
                                            <p:cond delay="499"/>
                                          </p:stCondLst>
                                        </p:cTn>
                                        <p:tgtEl>
                                          <p:spTgt spid="29"/>
                                        </p:tgtEl>
                                        <p:attrNameLst>
                                          <p:attrName>style.visibility</p:attrName>
                                        </p:attrNameLst>
                                      </p:cBhvr>
                                      <p:to>
                                        <p:strVal val="hidden"/>
                                      </p:to>
                                    </p:set>
                                  </p:childTnLst>
                                </p:cTn>
                              </p:par>
                              <p:par>
                                <p:cTn id="87" presetID="2" presetClass="exit" presetSubtype="4" fill="hold" nodeType="withEffect">
                                  <p:stCondLst>
                                    <p:cond delay="0"/>
                                  </p:stCondLst>
                                  <p:childTnLst>
                                    <p:anim calcmode="lin" valueType="num">
                                      <p:cBhvr additive="base">
                                        <p:cTn id="88" dur="500"/>
                                        <p:tgtEl>
                                          <p:spTgt spid="30"/>
                                        </p:tgtEl>
                                        <p:attrNameLst>
                                          <p:attrName>ppt_x</p:attrName>
                                        </p:attrNameLst>
                                      </p:cBhvr>
                                      <p:tavLst>
                                        <p:tav tm="0">
                                          <p:val>
                                            <p:strVal val="ppt_x"/>
                                          </p:val>
                                        </p:tav>
                                        <p:tav tm="100000">
                                          <p:val>
                                            <p:strVal val="ppt_x"/>
                                          </p:val>
                                        </p:tav>
                                      </p:tavLst>
                                    </p:anim>
                                    <p:anim calcmode="lin" valueType="num">
                                      <p:cBhvr additive="base">
                                        <p:cTn id="89" dur="500"/>
                                        <p:tgtEl>
                                          <p:spTgt spid="30"/>
                                        </p:tgtEl>
                                        <p:attrNameLst>
                                          <p:attrName>ppt_y</p:attrName>
                                        </p:attrNameLst>
                                      </p:cBhvr>
                                      <p:tavLst>
                                        <p:tav tm="0">
                                          <p:val>
                                            <p:strVal val="ppt_y"/>
                                          </p:val>
                                        </p:tav>
                                        <p:tav tm="100000">
                                          <p:val>
                                            <p:strVal val="1+ppt_h/2"/>
                                          </p:val>
                                        </p:tav>
                                      </p:tavLst>
                                    </p:anim>
                                    <p:set>
                                      <p:cBhvr>
                                        <p:cTn id="90" dur="1" fill="hold">
                                          <p:stCondLst>
                                            <p:cond delay="499"/>
                                          </p:stCondLst>
                                        </p:cTn>
                                        <p:tgtEl>
                                          <p:spTgt spid="30"/>
                                        </p:tgtEl>
                                        <p:attrNameLst>
                                          <p:attrName>style.visibility</p:attrName>
                                        </p:attrNameLst>
                                      </p:cBhvr>
                                      <p:to>
                                        <p:strVal val="hidden"/>
                                      </p:to>
                                    </p:set>
                                  </p:childTnLst>
                                </p:cTn>
                              </p:par>
                              <p:par>
                                <p:cTn id="91" presetID="2" presetClass="exit" presetSubtype="4" fill="hold" nodeType="withEffect">
                                  <p:stCondLst>
                                    <p:cond delay="0"/>
                                  </p:stCondLst>
                                  <p:childTnLst>
                                    <p:anim calcmode="lin" valueType="num">
                                      <p:cBhvr additive="base">
                                        <p:cTn id="92" dur="500"/>
                                        <p:tgtEl>
                                          <p:spTgt spid="31"/>
                                        </p:tgtEl>
                                        <p:attrNameLst>
                                          <p:attrName>ppt_x</p:attrName>
                                        </p:attrNameLst>
                                      </p:cBhvr>
                                      <p:tavLst>
                                        <p:tav tm="0">
                                          <p:val>
                                            <p:strVal val="ppt_x"/>
                                          </p:val>
                                        </p:tav>
                                        <p:tav tm="100000">
                                          <p:val>
                                            <p:strVal val="ppt_x"/>
                                          </p:val>
                                        </p:tav>
                                      </p:tavLst>
                                    </p:anim>
                                    <p:anim calcmode="lin" valueType="num">
                                      <p:cBhvr additive="base">
                                        <p:cTn id="93" dur="500"/>
                                        <p:tgtEl>
                                          <p:spTgt spid="31"/>
                                        </p:tgtEl>
                                        <p:attrNameLst>
                                          <p:attrName>ppt_y</p:attrName>
                                        </p:attrNameLst>
                                      </p:cBhvr>
                                      <p:tavLst>
                                        <p:tav tm="0">
                                          <p:val>
                                            <p:strVal val="ppt_y"/>
                                          </p:val>
                                        </p:tav>
                                        <p:tav tm="100000">
                                          <p:val>
                                            <p:strVal val="1+ppt_h/2"/>
                                          </p:val>
                                        </p:tav>
                                      </p:tavLst>
                                    </p:anim>
                                    <p:set>
                                      <p:cBhvr>
                                        <p:cTn id="94" dur="1" fill="hold">
                                          <p:stCondLst>
                                            <p:cond delay="499"/>
                                          </p:stCondLst>
                                        </p:cTn>
                                        <p:tgtEl>
                                          <p:spTgt spid="31"/>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nodeType="clickEffect">
                                  <p:stCondLst>
                                    <p:cond delay="0"/>
                                  </p:stCondLst>
                                  <p:childTnLst>
                                    <p:set>
                                      <p:cBhvr>
                                        <p:cTn id="98" dur="1" fill="hold">
                                          <p:stCondLst>
                                            <p:cond delay="0"/>
                                          </p:stCondLst>
                                        </p:cTn>
                                        <p:tgtEl>
                                          <p:spTgt spid="86"/>
                                        </p:tgtEl>
                                        <p:attrNameLst>
                                          <p:attrName>style.visibility</p:attrName>
                                        </p:attrNameLst>
                                      </p:cBhvr>
                                      <p:to>
                                        <p:strVal val="visible"/>
                                      </p:to>
                                    </p:set>
                                    <p:anim calcmode="lin" valueType="num">
                                      <p:cBhvr additive="base">
                                        <p:cTn id="99" dur="500" fill="hold"/>
                                        <p:tgtEl>
                                          <p:spTgt spid="86"/>
                                        </p:tgtEl>
                                        <p:attrNameLst>
                                          <p:attrName>ppt_x</p:attrName>
                                        </p:attrNameLst>
                                      </p:cBhvr>
                                      <p:tavLst>
                                        <p:tav tm="0">
                                          <p:val>
                                            <p:strVal val="#ppt_x"/>
                                          </p:val>
                                        </p:tav>
                                        <p:tav tm="100000">
                                          <p:val>
                                            <p:strVal val="#ppt_x"/>
                                          </p:val>
                                        </p:tav>
                                      </p:tavLst>
                                    </p:anim>
                                    <p:anim calcmode="lin" valueType="num">
                                      <p:cBhvr additive="base">
                                        <p:cTn id="100" dur="500" fill="hold"/>
                                        <p:tgtEl>
                                          <p:spTgt spid="86"/>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87"/>
                                        </p:tgtEl>
                                        <p:attrNameLst>
                                          <p:attrName>style.visibility</p:attrName>
                                        </p:attrNameLst>
                                      </p:cBhvr>
                                      <p:to>
                                        <p:strVal val="visible"/>
                                      </p:to>
                                    </p:set>
                                    <p:anim calcmode="lin" valueType="num">
                                      <p:cBhvr additive="base">
                                        <p:cTn id="103" dur="500" fill="hold"/>
                                        <p:tgtEl>
                                          <p:spTgt spid="87"/>
                                        </p:tgtEl>
                                        <p:attrNameLst>
                                          <p:attrName>ppt_x</p:attrName>
                                        </p:attrNameLst>
                                      </p:cBhvr>
                                      <p:tavLst>
                                        <p:tav tm="0">
                                          <p:val>
                                            <p:strVal val="#ppt_x"/>
                                          </p:val>
                                        </p:tav>
                                        <p:tav tm="100000">
                                          <p:val>
                                            <p:strVal val="#ppt_x"/>
                                          </p:val>
                                        </p:tav>
                                      </p:tavLst>
                                    </p:anim>
                                    <p:anim calcmode="lin" valueType="num">
                                      <p:cBhvr additive="base">
                                        <p:cTn id="104" dur="500" fill="hold"/>
                                        <p:tgtEl>
                                          <p:spTgt spid="87"/>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88"/>
                                        </p:tgtEl>
                                        <p:attrNameLst>
                                          <p:attrName>style.visibility</p:attrName>
                                        </p:attrNameLst>
                                      </p:cBhvr>
                                      <p:to>
                                        <p:strVal val="visible"/>
                                      </p:to>
                                    </p:set>
                                    <p:anim calcmode="lin" valueType="num">
                                      <p:cBhvr additive="base">
                                        <p:cTn id="107" dur="500" fill="hold"/>
                                        <p:tgtEl>
                                          <p:spTgt spid="88"/>
                                        </p:tgtEl>
                                        <p:attrNameLst>
                                          <p:attrName>ppt_x</p:attrName>
                                        </p:attrNameLst>
                                      </p:cBhvr>
                                      <p:tavLst>
                                        <p:tav tm="0">
                                          <p:val>
                                            <p:strVal val="#ppt_x"/>
                                          </p:val>
                                        </p:tav>
                                        <p:tav tm="100000">
                                          <p:val>
                                            <p:strVal val="#ppt_x"/>
                                          </p:val>
                                        </p:tav>
                                      </p:tavLst>
                                    </p:anim>
                                    <p:anim calcmode="lin" valueType="num">
                                      <p:cBhvr additive="base">
                                        <p:cTn id="108" dur="500" fill="hold"/>
                                        <p:tgtEl>
                                          <p:spTgt spid="88"/>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89"/>
                                        </p:tgtEl>
                                        <p:attrNameLst>
                                          <p:attrName>style.visibility</p:attrName>
                                        </p:attrNameLst>
                                      </p:cBhvr>
                                      <p:to>
                                        <p:strVal val="visible"/>
                                      </p:to>
                                    </p:set>
                                    <p:anim calcmode="lin" valueType="num">
                                      <p:cBhvr additive="base">
                                        <p:cTn id="111" dur="500" fill="hold"/>
                                        <p:tgtEl>
                                          <p:spTgt spid="89"/>
                                        </p:tgtEl>
                                        <p:attrNameLst>
                                          <p:attrName>ppt_x</p:attrName>
                                        </p:attrNameLst>
                                      </p:cBhvr>
                                      <p:tavLst>
                                        <p:tav tm="0">
                                          <p:val>
                                            <p:strVal val="#ppt_x"/>
                                          </p:val>
                                        </p:tav>
                                        <p:tav tm="100000">
                                          <p:val>
                                            <p:strVal val="#ppt_x"/>
                                          </p:val>
                                        </p:tav>
                                      </p:tavLst>
                                    </p:anim>
                                    <p:anim calcmode="lin" valueType="num">
                                      <p:cBhvr additive="base">
                                        <p:cTn id="112" dur="500" fill="hold"/>
                                        <p:tgtEl>
                                          <p:spTgt spid="89"/>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90"/>
                                        </p:tgtEl>
                                        <p:attrNameLst>
                                          <p:attrName>style.visibility</p:attrName>
                                        </p:attrNameLst>
                                      </p:cBhvr>
                                      <p:to>
                                        <p:strVal val="visible"/>
                                      </p:to>
                                    </p:set>
                                    <p:anim calcmode="lin" valueType="num">
                                      <p:cBhvr additive="base">
                                        <p:cTn id="115" dur="500" fill="hold"/>
                                        <p:tgtEl>
                                          <p:spTgt spid="90"/>
                                        </p:tgtEl>
                                        <p:attrNameLst>
                                          <p:attrName>ppt_x</p:attrName>
                                        </p:attrNameLst>
                                      </p:cBhvr>
                                      <p:tavLst>
                                        <p:tav tm="0">
                                          <p:val>
                                            <p:strVal val="#ppt_x"/>
                                          </p:val>
                                        </p:tav>
                                        <p:tav tm="100000">
                                          <p:val>
                                            <p:strVal val="#ppt_x"/>
                                          </p:val>
                                        </p:tav>
                                      </p:tavLst>
                                    </p:anim>
                                    <p:anim calcmode="lin" valueType="num">
                                      <p:cBhvr additive="base">
                                        <p:cTn id="116" dur="500" fill="hold"/>
                                        <p:tgtEl>
                                          <p:spTgt spid="9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91"/>
                                        </p:tgtEl>
                                        <p:attrNameLst>
                                          <p:attrName>style.visibility</p:attrName>
                                        </p:attrNameLst>
                                      </p:cBhvr>
                                      <p:to>
                                        <p:strVal val="visible"/>
                                      </p:to>
                                    </p:set>
                                    <p:anim calcmode="lin" valueType="num">
                                      <p:cBhvr additive="base">
                                        <p:cTn id="119" dur="500" fill="hold"/>
                                        <p:tgtEl>
                                          <p:spTgt spid="91"/>
                                        </p:tgtEl>
                                        <p:attrNameLst>
                                          <p:attrName>ppt_x</p:attrName>
                                        </p:attrNameLst>
                                      </p:cBhvr>
                                      <p:tavLst>
                                        <p:tav tm="0">
                                          <p:val>
                                            <p:strVal val="#ppt_x"/>
                                          </p:val>
                                        </p:tav>
                                        <p:tav tm="100000">
                                          <p:val>
                                            <p:strVal val="#ppt_x"/>
                                          </p:val>
                                        </p:tav>
                                      </p:tavLst>
                                    </p:anim>
                                    <p:anim calcmode="lin" valueType="num">
                                      <p:cBhvr additive="base">
                                        <p:cTn id="120" dur="500" fill="hold"/>
                                        <p:tgtEl>
                                          <p:spTgt spid="91"/>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92"/>
                                        </p:tgtEl>
                                        <p:attrNameLst>
                                          <p:attrName>style.visibility</p:attrName>
                                        </p:attrNameLst>
                                      </p:cBhvr>
                                      <p:to>
                                        <p:strVal val="visible"/>
                                      </p:to>
                                    </p:set>
                                    <p:anim calcmode="lin" valueType="num">
                                      <p:cBhvr additive="base">
                                        <p:cTn id="123" dur="500" fill="hold"/>
                                        <p:tgtEl>
                                          <p:spTgt spid="92"/>
                                        </p:tgtEl>
                                        <p:attrNameLst>
                                          <p:attrName>ppt_x</p:attrName>
                                        </p:attrNameLst>
                                      </p:cBhvr>
                                      <p:tavLst>
                                        <p:tav tm="0">
                                          <p:val>
                                            <p:strVal val="#ppt_x"/>
                                          </p:val>
                                        </p:tav>
                                        <p:tav tm="100000">
                                          <p:val>
                                            <p:strVal val="#ppt_x"/>
                                          </p:val>
                                        </p:tav>
                                      </p:tavLst>
                                    </p:anim>
                                    <p:anim calcmode="lin" valueType="num">
                                      <p:cBhvr additive="base">
                                        <p:cTn id="124" dur="500" fill="hold"/>
                                        <p:tgtEl>
                                          <p:spTgt spid="9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93"/>
                                        </p:tgtEl>
                                        <p:attrNameLst>
                                          <p:attrName>style.visibility</p:attrName>
                                        </p:attrNameLst>
                                      </p:cBhvr>
                                      <p:to>
                                        <p:strVal val="visible"/>
                                      </p:to>
                                    </p:set>
                                    <p:anim calcmode="lin" valueType="num">
                                      <p:cBhvr additive="base">
                                        <p:cTn id="127" dur="500" fill="hold"/>
                                        <p:tgtEl>
                                          <p:spTgt spid="93"/>
                                        </p:tgtEl>
                                        <p:attrNameLst>
                                          <p:attrName>ppt_x</p:attrName>
                                        </p:attrNameLst>
                                      </p:cBhvr>
                                      <p:tavLst>
                                        <p:tav tm="0">
                                          <p:val>
                                            <p:strVal val="#ppt_x"/>
                                          </p:val>
                                        </p:tav>
                                        <p:tav tm="100000">
                                          <p:val>
                                            <p:strVal val="#ppt_x"/>
                                          </p:val>
                                        </p:tav>
                                      </p:tavLst>
                                    </p:anim>
                                    <p:anim calcmode="lin" valueType="num">
                                      <p:cBhvr additive="base">
                                        <p:cTn id="128" dur="500" fill="hold"/>
                                        <p:tgtEl>
                                          <p:spTgt spid="93"/>
                                        </p:tgtEl>
                                        <p:attrNameLst>
                                          <p:attrName>ppt_y</p:attrName>
                                        </p:attrNameLst>
                                      </p:cBhvr>
                                      <p:tavLst>
                                        <p:tav tm="0">
                                          <p:val>
                                            <p:strVal val="1+#ppt_h/2"/>
                                          </p:val>
                                        </p:tav>
                                        <p:tav tm="100000">
                                          <p:val>
                                            <p:strVal val="#ppt_y"/>
                                          </p:val>
                                        </p:tav>
                                      </p:tavLst>
                                    </p:anim>
                                  </p:childTnLst>
                                </p:cTn>
                              </p:par>
                              <p:par>
                                <p:cTn id="129" presetID="2" presetClass="entr" presetSubtype="4" fill="hold" nodeType="withEffect">
                                  <p:stCondLst>
                                    <p:cond delay="0"/>
                                  </p:stCondLst>
                                  <p:childTnLst>
                                    <p:set>
                                      <p:cBhvr>
                                        <p:cTn id="130" dur="1" fill="hold">
                                          <p:stCondLst>
                                            <p:cond delay="0"/>
                                          </p:stCondLst>
                                        </p:cTn>
                                        <p:tgtEl>
                                          <p:spTgt spid="94"/>
                                        </p:tgtEl>
                                        <p:attrNameLst>
                                          <p:attrName>style.visibility</p:attrName>
                                        </p:attrNameLst>
                                      </p:cBhvr>
                                      <p:to>
                                        <p:strVal val="visible"/>
                                      </p:to>
                                    </p:set>
                                    <p:anim calcmode="lin" valueType="num">
                                      <p:cBhvr additive="base">
                                        <p:cTn id="131" dur="500" fill="hold"/>
                                        <p:tgtEl>
                                          <p:spTgt spid="94"/>
                                        </p:tgtEl>
                                        <p:attrNameLst>
                                          <p:attrName>ppt_x</p:attrName>
                                        </p:attrNameLst>
                                      </p:cBhvr>
                                      <p:tavLst>
                                        <p:tav tm="0">
                                          <p:val>
                                            <p:strVal val="#ppt_x"/>
                                          </p:val>
                                        </p:tav>
                                        <p:tav tm="100000">
                                          <p:val>
                                            <p:strVal val="#ppt_x"/>
                                          </p:val>
                                        </p:tav>
                                      </p:tavLst>
                                    </p:anim>
                                    <p:anim calcmode="lin" valueType="num">
                                      <p:cBhvr additive="base">
                                        <p:cTn id="132" dur="500" fill="hold"/>
                                        <p:tgtEl>
                                          <p:spTgt spid="94"/>
                                        </p:tgtEl>
                                        <p:attrNameLst>
                                          <p:attrName>ppt_y</p:attrName>
                                        </p:attrNameLst>
                                      </p:cBhvr>
                                      <p:tavLst>
                                        <p:tav tm="0">
                                          <p:val>
                                            <p:strVal val="1+#ppt_h/2"/>
                                          </p:val>
                                        </p:tav>
                                        <p:tav tm="100000">
                                          <p:val>
                                            <p:strVal val="#ppt_y"/>
                                          </p:val>
                                        </p:tav>
                                      </p:tavLst>
                                    </p:anim>
                                  </p:childTnLst>
                                </p:cTn>
                              </p:par>
                              <p:par>
                                <p:cTn id="133" presetID="2" presetClass="entr" presetSubtype="4" fill="hold" nodeType="withEffect">
                                  <p:stCondLst>
                                    <p:cond delay="0"/>
                                  </p:stCondLst>
                                  <p:childTnLst>
                                    <p:set>
                                      <p:cBhvr>
                                        <p:cTn id="134" dur="1" fill="hold">
                                          <p:stCondLst>
                                            <p:cond delay="0"/>
                                          </p:stCondLst>
                                        </p:cTn>
                                        <p:tgtEl>
                                          <p:spTgt spid="95"/>
                                        </p:tgtEl>
                                        <p:attrNameLst>
                                          <p:attrName>style.visibility</p:attrName>
                                        </p:attrNameLst>
                                      </p:cBhvr>
                                      <p:to>
                                        <p:strVal val="visible"/>
                                      </p:to>
                                    </p:set>
                                    <p:anim calcmode="lin" valueType="num">
                                      <p:cBhvr additive="base">
                                        <p:cTn id="135" dur="500" fill="hold"/>
                                        <p:tgtEl>
                                          <p:spTgt spid="95"/>
                                        </p:tgtEl>
                                        <p:attrNameLst>
                                          <p:attrName>ppt_x</p:attrName>
                                        </p:attrNameLst>
                                      </p:cBhvr>
                                      <p:tavLst>
                                        <p:tav tm="0">
                                          <p:val>
                                            <p:strVal val="#ppt_x"/>
                                          </p:val>
                                        </p:tav>
                                        <p:tav tm="100000">
                                          <p:val>
                                            <p:strVal val="#ppt_x"/>
                                          </p:val>
                                        </p:tav>
                                      </p:tavLst>
                                    </p:anim>
                                    <p:anim calcmode="lin" valueType="num">
                                      <p:cBhvr additive="base">
                                        <p:cTn id="136" dur="500" fill="hold"/>
                                        <p:tgtEl>
                                          <p:spTgt spid="95"/>
                                        </p:tgtEl>
                                        <p:attrNameLst>
                                          <p:attrName>ppt_y</p:attrName>
                                        </p:attrNameLst>
                                      </p:cBhvr>
                                      <p:tavLst>
                                        <p:tav tm="0">
                                          <p:val>
                                            <p:strVal val="1+#ppt_h/2"/>
                                          </p:val>
                                        </p:tav>
                                        <p:tav tm="100000">
                                          <p:val>
                                            <p:strVal val="#ppt_y"/>
                                          </p:val>
                                        </p:tav>
                                      </p:tavLst>
                                    </p:anim>
                                  </p:childTnLst>
                                </p:cTn>
                              </p:par>
                              <p:par>
                                <p:cTn id="137" presetID="2" presetClass="entr" presetSubtype="4" fill="hold" nodeType="withEffect">
                                  <p:stCondLst>
                                    <p:cond delay="0"/>
                                  </p:stCondLst>
                                  <p:childTnLst>
                                    <p:set>
                                      <p:cBhvr>
                                        <p:cTn id="138" dur="1" fill="hold">
                                          <p:stCondLst>
                                            <p:cond delay="0"/>
                                          </p:stCondLst>
                                        </p:cTn>
                                        <p:tgtEl>
                                          <p:spTgt spid="96"/>
                                        </p:tgtEl>
                                        <p:attrNameLst>
                                          <p:attrName>style.visibility</p:attrName>
                                        </p:attrNameLst>
                                      </p:cBhvr>
                                      <p:to>
                                        <p:strVal val="visible"/>
                                      </p:to>
                                    </p:set>
                                    <p:anim calcmode="lin" valueType="num">
                                      <p:cBhvr additive="base">
                                        <p:cTn id="139" dur="500" fill="hold"/>
                                        <p:tgtEl>
                                          <p:spTgt spid="96"/>
                                        </p:tgtEl>
                                        <p:attrNameLst>
                                          <p:attrName>ppt_x</p:attrName>
                                        </p:attrNameLst>
                                      </p:cBhvr>
                                      <p:tavLst>
                                        <p:tav tm="0">
                                          <p:val>
                                            <p:strVal val="#ppt_x"/>
                                          </p:val>
                                        </p:tav>
                                        <p:tav tm="100000">
                                          <p:val>
                                            <p:strVal val="#ppt_x"/>
                                          </p:val>
                                        </p:tav>
                                      </p:tavLst>
                                    </p:anim>
                                    <p:anim calcmode="lin" valueType="num">
                                      <p:cBhvr additive="base">
                                        <p:cTn id="140" dur="500" fill="hold"/>
                                        <p:tgtEl>
                                          <p:spTgt spid="96"/>
                                        </p:tgtEl>
                                        <p:attrNameLst>
                                          <p:attrName>ppt_y</p:attrName>
                                        </p:attrNameLst>
                                      </p:cBhvr>
                                      <p:tavLst>
                                        <p:tav tm="0">
                                          <p:val>
                                            <p:strVal val="1+#ppt_h/2"/>
                                          </p:val>
                                        </p:tav>
                                        <p:tav tm="100000">
                                          <p:val>
                                            <p:strVal val="#ppt_y"/>
                                          </p:val>
                                        </p:tav>
                                      </p:tavLst>
                                    </p:anim>
                                  </p:childTnLst>
                                </p:cTn>
                              </p:par>
                              <p:par>
                                <p:cTn id="141" presetID="2" presetClass="entr" presetSubtype="4" fill="hold" nodeType="withEffect">
                                  <p:stCondLst>
                                    <p:cond delay="0"/>
                                  </p:stCondLst>
                                  <p:childTnLst>
                                    <p:set>
                                      <p:cBhvr>
                                        <p:cTn id="142" dur="1" fill="hold">
                                          <p:stCondLst>
                                            <p:cond delay="0"/>
                                          </p:stCondLst>
                                        </p:cTn>
                                        <p:tgtEl>
                                          <p:spTgt spid="97"/>
                                        </p:tgtEl>
                                        <p:attrNameLst>
                                          <p:attrName>style.visibility</p:attrName>
                                        </p:attrNameLst>
                                      </p:cBhvr>
                                      <p:to>
                                        <p:strVal val="visible"/>
                                      </p:to>
                                    </p:set>
                                    <p:anim calcmode="lin" valueType="num">
                                      <p:cBhvr additive="base">
                                        <p:cTn id="143" dur="500" fill="hold"/>
                                        <p:tgtEl>
                                          <p:spTgt spid="97"/>
                                        </p:tgtEl>
                                        <p:attrNameLst>
                                          <p:attrName>ppt_x</p:attrName>
                                        </p:attrNameLst>
                                      </p:cBhvr>
                                      <p:tavLst>
                                        <p:tav tm="0">
                                          <p:val>
                                            <p:strVal val="#ppt_x"/>
                                          </p:val>
                                        </p:tav>
                                        <p:tav tm="100000">
                                          <p:val>
                                            <p:strVal val="#ppt_x"/>
                                          </p:val>
                                        </p:tav>
                                      </p:tavLst>
                                    </p:anim>
                                    <p:anim calcmode="lin" valueType="num">
                                      <p:cBhvr additive="base">
                                        <p:cTn id="144" dur="500" fill="hold"/>
                                        <p:tgtEl>
                                          <p:spTgt spid="97"/>
                                        </p:tgtEl>
                                        <p:attrNameLst>
                                          <p:attrName>ppt_y</p:attrName>
                                        </p:attrNameLst>
                                      </p:cBhvr>
                                      <p:tavLst>
                                        <p:tav tm="0">
                                          <p:val>
                                            <p:strVal val="1+#ppt_h/2"/>
                                          </p:val>
                                        </p:tav>
                                        <p:tav tm="100000">
                                          <p:val>
                                            <p:strVal val="#ppt_y"/>
                                          </p:val>
                                        </p:tav>
                                      </p:tavLst>
                                    </p:anim>
                                  </p:childTnLst>
                                </p:cTn>
                              </p:par>
                              <p:par>
                                <p:cTn id="145" presetID="2" presetClass="entr" presetSubtype="4" fill="hold" nodeType="withEffect">
                                  <p:stCondLst>
                                    <p:cond delay="0"/>
                                  </p:stCondLst>
                                  <p:childTnLst>
                                    <p:set>
                                      <p:cBhvr>
                                        <p:cTn id="146" dur="1" fill="hold">
                                          <p:stCondLst>
                                            <p:cond delay="0"/>
                                          </p:stCondLst>
                                        </p:cTn>
                                        <p:tgtEl>
                                          <p:spTgt spid="98"/>
                                        </p:tgtEl>
                                        <p:attrNameLst>
                                          <p:attrName>style.visibility</p:attrName>
                                        </p:attrNameLst>
                                      </p:cBhvr>
                                      <p:to>
                                        <p:strVal val="visible"/>
                                      </p:to>
                                    </p:set>
                                    <p:anim calcmode="lin" valueType="num">
                                      <p:cBhvr additive="base">
                                        <p:cTn id="147" dur="500" fill="hold"/>
                                        <p:tgtEl>
                                          <p:spTgt spid="98"/>
                                        </p:tgtEl>
                                        <p:attrNameLst>
                                          <p:attrName>ppt_x</p:attrName>
                                        </p:attrNameLst>
                                      </p:cBhvr>
                                      <p:tavLst>
                                        <p:tav tm="0">
                                          <p:val>
                                            <p:strVal val="#ppt_x"/>
                                          </p:val>
                                        </p:tav>
                                        <p:tav tm="100000">
                                          <p:val>
                                            <p:strVal val="#ppt_x"/>
                                          </p:val>
                                        </p:tav>
                                      </p:tavLst>
                                    </p:anim>
                                    <p:anim calcmode="lin" valueType="num">
                                      <p:cBhvr additive="base">
                                        <p:cTn id="148" dur="500" fill="hold"/>
                                        <p:tgtEl>
                                          <p:spTgt spid="98"/>
                                        </p:tgtEl>
                                        <p:attrNameLst>
                                          <p:attrName>ppt_y</p:attrName>
                                        </p:attrNameLst>
                                      </p:cBhvr>
                                      <p:tavLst>
                                        <p:tav tm="0">
                                          <p:val>
                                            <p:strVal val="1+#ppt_h/2"/>
                                          </p:val>
                                        </p:tav>
                                        <p:tav tm="100000">
                                          <p:val>
                                            <p:strVal val="#ppt_y"/>
                                          </p:val>
                                        </p:tav>
                                      </p:tavLst>
                                    </p:anim>
                                  </p:childTnLst>
                                </p:cTn>
                              </p:par>
                              <p:par>
                                <p:cTn id="149" presetID="2" presetClass="entr" presetSubtype="4" fill="hold" nodeType="withEffect">
                                  <p:stCondLst>
                                    <p:cond delay="0"/>
                                  </p:stCondLst>
                                  <p:childTnLst>
                                    <p:set>
                                      <p:cBhvr>
                                        <p:cTn id="150" dur="1" fill="hold">
                                          <p:stCondLst>
                                            <p:cond delay="0"/>
                                          </p:stCondLst>
                                        </p:cTn>
                                        <p:tgtEl>
                                          <p:spTgt spid="99"/>
                                        </p:tgtEl>
                                        <p:attrNameLst>
                                          <p:attrName>style.visibility</p:attrName>
                                        </p:attrNameLst>
                                      </p:cBhvr>
                                      <p:to>
                                        <p:strVal val="visible"/>
                                      </p:to>
                                    </p:set>
                                    <p:anim calcmode="lin" valueType="num">
                                      <p:cBhvr additive="base">
                                        <p:cTn id="151" dur="500" fill="hold"/>
                                        <p:tgtEl>
                                          <p:spTgt spid="99"/>
                                        </p:tgtEl>
                                        <p:attrNameLst>
                                          <p:attrName>ppt_x</p:attrName>
                                        </p:attrNameLst>
                                      </p:cBhvr>
                                      <p:tavLst>
                                        <p:tav tm="0">
                                          <p:val>
                                            <p:strVal val="#ppt_x"/>
                                          </p:val>
                                        </p:tav>
                                        <p:tav tm="100000">
                                          <p:val>
                                            <p:strVal val="#ppt_x"/>
                                          </p:val>
                                        </p:tav>
                                      </p:tavLst>
                                    </p:anim>
                                    <p:anim calcmode="lin" valueType="num">
                                      <p:cBhvr additive="base">
                                        <p:cTn id="152" dur="500" fill="hold"/>
                                        <p:tgtEl>
                                          <p:spTgt spid="99"/>
                                        </p:tgtEl>
                                        <p:attrNameLst>
                                          <p:attrName>ppt_y</p:attrName>
                                        </p:attrNameLst>
                                      </p:cBhvr>
                                      <p:tavLst>
                                        <p:tav tm="0">
                                          <p:val>
                                            <p:strVal val="1+#ppt_h/2"/>
                                          </p:val>
                                        </p:tav>
                                        <p:tav tm="100000">
                                          <p:val>
                                            <p:strVal val="#ppt_y"/>
                                          </p:val>
                                        </p:tav>
                                      </p:tavLst>
                                    </p:anim>
                                  </p:childTnLst>
                                </p:cTn>
                              </p:par>
                              <p:par>
                                <p:cTn id="153" presetID="2" presetClass="entr" presetSubtype="4" fill="hold" nodeType="withEffect">
                                  <p:stCondLst>
                                    <p:cond delay="0"/>
                                  </p:stCondLst>
                                  <p:childTnLst>
                                    <p:set>
                                      <p:cBhvr>
                                        <p:cTn id="154" dur="1" fill="hold">
                                          <p:stCondLst>
                                            <p:cond delay="0"/>
                                          </p:stCondLst>
                                        </p:cTn>
                                        <p:tgtEl>
                                          <p:spTgt spid="100"/>
                                        </p:tgtEl>
                                        <p:attrNameLst>
                                          <p:attrName>style.visibility</p:attrName>
                                        </p:attrNameLst>
                                      </p:cBhvr>
                                      <p:to>
                                        <p:strVal val="visible"/>
                                      </p:to>
                                    </p:set>
                                    <p:anim calcmode="lin" valueType="num">
                                      <p:cBhvr additive="base">
                                        <p:cTn id="155" dur="500" fill="hold"/>
                                        <p:tgtEl>
                                          <p:spTgt spid="100"/>
                                        </p:tgtEl>
                                        <p:attrNameLst>
                                          <p:attrName>ppt_x</p:attrName>
                                        </p:attrNameLst>
                                      </p:cBhvr>
                                      <p:tavLst>
                                        <p:tav tm="0">
                                          <p:val>
                                            <p:strVal val="#ppt_x"/>
                                          </p:val>
                                        </p:tav>
                                        <p:tav tm="100000">
                                          <p:val>
                                            <p:strVal val="#ppt_x"/>
                                          </p:val>
                                        </p:tav>
                                      </p:tavLst>
                                    </p:anim>
                                    <p:anim calcmode="lin" valueType="num">
                                      <p:cBhvr additive="base">
                                        <p:cTn id="156" dur="500" fill="hold"/>
                                        <p:tgtEl>
                                          <p:spTgt spid="100"/>
                                        </p:tgtEl>
                                        <p:attrNameLst>
                                          <p:attrName>ppt_y</p:attrName>
                                        </p:attrNameLst>
                                      </p:cBhvr>
                                      <p:tavLst>
                                        <p:tav tm="0">
                                          <p:val>
                                            <p:strVal val="1+#ppt_h/2"/>
                                          </p:val>
                                        </p:tav>
                                        <p:tav tm="100000">
                                          <p:val>
                                            <p:strVal val="#ppt_y"/>
                                          </p:val>
                                        </p:tav>
                                      </p:tavLst>
                                    </p:anim>
                                  </p:childTnLst>
                                </p:cTn>
                              </p:par>
                              <p:par>
                                <p:cTn id="157" presetID="2" presetClass="entr" presetSubtype="4" fill="hold" nodeType="withEffect">
                                  <p:stCondLst>
                                    <p:cond delay="0"/>
                                  </p:stCondLst>
                                  <p:childTnLst>
                                    <p:set>
                                      <p:cBhvr>
                                        <p:cTn id="158" dur="1" fill="hold">
                                          <p:stCondLst>
                                            <p:cond delay="0"/>
                                          </p:stCondLst>
                                        </p:cTn>
                                        <p:tgtEl>
                                          <p:spTgt spid="101"/>
                                        </p:tgtEl>
                                        <p:attrNameLst>
                                          <p:attrName>style.visibility</p:attrName>
                                        </p:attrNameLst>
                                      </p:cBhvr>
                                      <p:to>
                                        <p:strVal val="visible"/>
                                      </p:to>
                                    </p:set>
                                    <p:anim calcmode="lin" valueType="num">
                                      <p:cBhvr additive="base">
                                        <p:cTn id="159" dur="500" fill="hold"/>
                                        <p:tgtEl>
                                          <p:spTgt spid="101"/>
                                        </p:tgtEl>
                                        <p:attrNameLst>
                                          <p:attrName>ppt_x</p:attrName>
                                        </p:attrNameLst>
                                      </p:cBhvr>
                                      <p:tavLst>
                                        <p:tav tm="0">
                                          <p:val>
                                            <p:strVal val="#ppt_x"/>
                                          </p:val>
                                        </p:tav>
                                        <p:tav tm="100000">
                                          <p:val>
                                            <p:strVal val="#ppt_x"/>
                                          </p:val>
                                        </p:tav>
                                      </p:tavLst>
                                    </p:anim>
                                    <p:anim calcmode="lin" valueType="num">
                                      <p:cBhvr additive="base">
                                        <p:cTn id="160" dur="500" fill="hold"/>
                                        <p:tgtEl>
                                          <p:spTgt spid="101"/>
                                        </p:tgtEl>
                                        <p:attrNameLst>
                                          <p:attrName>ppt_y</p:attrName>
                                        </p:attrNameLst>
                                      </p:cBhvr>
                                      <p:tavLst>
                                        <p:tav tm="0">
                                          <p:val>
                                            <p:strVal val="1+#ppt_h/2"/>
                                          </p:val>
                                        </p:tav>
                                        <p:tav tm="100000">
                                          <p:val>
                                            <p:strVal val="#ppt_y"/>
                                          </p:val>
                                        </p:tav>
                                      </p:tavLst>
                                    </p:anim>
                                  </p:childTnLst>
                                </p:cTn>
                              </p:par>
                              <p:par>
                                <p:cTn id="161" presetID="2" presetClass="entr" presetSubtype="4" fill="hold" nodeType="withEffect">
                                  <p:stCondLst>
                                    <p:cond delay="0"/>
                                  </p:stCondLst>
                                  <p:childTnLst>
                                    <p:set>
                                      <p:cBhvr>
                                        <p:cTn id="162" dur="1" fill="hold">
                                          <p:stCondLst>
                                            <p:cond delay="0"/>
                                          </p:stCondLst>
                                        </p:cTn>
                                        <p:tgtEl>
                                          <p:spTgt spid="102"/>
                                        </p:tgtEl>
                                        <p:attrNameLst>
                                          <p:attrName>style.visibility</p:attrName>
                                        </p:attrNameLst>
                                      </p:cBhvr>
                                      <p:to>
                                        <p:strVal val="visible"/>
                                      </p:to>
                                    </p:set>
                                    <p:anim calcmode="lin" valueType="num">
                                      <p:cBhvr additive="base">
                                        <p:cTn id="163" dur="500" fill="hold"/>
                                        <p:tgtEl>
                                          <p:spTgt spid="102"/>
                                        </p:tgtEl>
                                        <p:attrNameLst>
                                          <p:attrName>ppt_x</p:attrName>
                                        </p:attrNameLst>
                                      </p:cBhvr>
                                      <p:tavLst>
                                        <p:tav tm="0">
                                          <p:val>
                                            <p:strVal val="#ppt_x"/>
                                          </p:val>
                                        </p:tav>
                                        <p:tav tm="100000">
                                          <p:val>
                                            <p:strVal val="#ppt_x"/>
                                          </p:val>
                                        </p:tav>
                                      </p:tavLst>
                                    </p:anim>
                                    <p:anim calcmode="lin" valueType="num">
                                      <p:cBhvr additive="base">
                                        <p:cTn id="164" dur="500" fill="hold"/>
                                        <p:tgtEl>
                                          <p:spTgt spid="102"/>
                                        </p:tgtEl>
                                        <p:attrNameLst>
                                          <p:attrName>ppt_y</p:attrName>
                                        </p:attrNameLst>
                                      </p:cBhvr>
                                      <p:tavLst>
                                        <p:tav tm="0">
                                          <p:val>
                                            <p:strVal val="1+#ppt_h/2"/>
                                          </p:val>
                                        </p:tav>
                                        <p:tav tm="100000">
                                          <p:val>
                                            <p:strVal val="#ppt_y"/>
                                          </p:val>
                                        </p:tav>
                                      </p:tavLst>
                                    </p:anim>
                                  </p:childTnLst>
                                </p:cTn>
                              </p:par>
                              <p:par>
                                <p:cTn id="165" presetID="2" presetClass="entr" presetSubtype="4" fill="hold" nodeType="withEffect">
                                  <p:stCondLst>
                                    <p:cond delay="0"/>
                                  </p:stCondLst>
                                  <p:childTnLst>
                                    <p:set>
                                      <p:cBhvr>
                                        <p:cTn id="166" dur="1" fill="hold">
                                          <p:stCondLst>
                                            <p:cond delay="0"/>
                                          </p:stCondLst>
                                        </p:cTn>
                                        <p:tgtEl>
                                          <p:spTgt spid="103"/>
                                        </p:tgtEl>
                                        <p:attrNameLst>
                                          <p:attrName>style.visibility</p:attrName>
                                        </p:attrNameLst>
                                      </p:cBhvr>
                                      <p:to>
                                        <p:strVal val="visible"/>
                                      </p:to>
                                    </p:set>
                                    <p:anim calcmode="lin" valueType="num">
                                      <p:cBhvr additive="base">
                                        <p:cTn id="167" dur="500" fill="hold"/>
                                        <p:tgtEl>
                                          <p:spTgt spid="103"/>
                                        </p:tgtEl>
                                        <p:attrNameLst>
                                          <p:attrName>ppt_x</p:attrName>
                                        </p:attrNameLst>
                                      </p:cBhvr>
                                      <p:tavLst>
                                        <p:tav tm="0">
                                          <p:val>
                                            <p:strVal val="#ppt_x"/>
                                          </p:val>
                                        </p:tav>
                                        <p:tav tm="100000">
                                          <p:val>
                                            <p:strVal val="#ppt_x"/>
                                          </p:val>
                                        </p:tav>
                                      </p:tavLst>
                                    </p:anim>
                                    <p:anim calcmode="lin" valueType="num">
                                      <p:cBhvr additive="base">
                                        <p:cTn id="168" dur="500" fill="hold"/>
                                        <p:tgtEl>
                                          <p:spTgt spid="103"/>
                                        </p:tgtEl>
                                        <p:attrNameLst>
                                          <p:attrName>ppt_y</p:attrName>
                                        </p:attrNameLst>
                                      </p:cBhvr>
                                      <p:tavLst>
                                        <p:tav tm="0">
                                          <p:val>
                                            <p:strVal val="1+#ppt_h/2"/>
                                          </p:val>
                                        </p:tav>
                                        <p:tav tm="100000">
                                          <p:val>
                                            <p:strVal val="#ppt_y"/>
                                          </p:val>
                                        </p:tav>
                                      </p:tavLst>
                                    </p:anim>
                                  </p:childTnLst>
                                </p:cTn>
                              </p:par>
                              <p:par>
                                <p:cTn id="169" presetID="2" presetClass="entr" presetSubtype="4" fill="hold" nodeType="withEffect">
                                  <p:stCondLst>
                                    <p:cond delay="0"/>
                                  </p:stCondLst>
                                  <p:childTnLst>
                                    <p:set>
                                      <p:cBhvr>
                                        <p:cTn id="170" dur="1" fill="hold">
                                          <p:stCondLst>
                                            <p:cond delay="0"/>
                                          </p:stCondLst>
                                        </p:cTn>
                                        <p:tgtEl>
                                          <p:spTgt spid="104"/>
                                        </p:tgtEl>
                                        <p:attrNameLst>
                                          <p:attrName>style.visibility</p:attrName>
                                        </p:attrNameLst>
                                      </p:cBhvr>
                                      <p:to>
                                        <p:strVal val="visible"/>
                                      </p:to>
                                    </p:set>
                                    <p:anim calcmode="lin" valueType="num">
                                      <p:cBhvr additive="base">
                                        <p:cTn id="171" dur="500" fill="hold"/>
                                        <p:tgtEl>
                                          <p:spTgt spid="104"/>
                                        </p:tgtEl>
                                        <p:attrNameLst>
                                          <p:attrName>ppt_x</p:attrName>
                                        </p:attrNameLst>
                                      </p:cBhvr>
                                      <p:tavLst>
                                        <p:tav tm="0">
                                          <p:val>
                                            <p:strVal val="#ppt_x"/>
                                          </p:val>
                                        </p:tav>
                                        <p:tav tm="100000">
                                          <p:val>
                                            <p:strVal val="#ppt_x"/>
                                          </p:val>
                                        </p:tav>
                                      </p:tavLst>
                                    </p:anim>
                                    <p:anim calcmode="lin" valueType="num">
                                      <p:cBhvr additive="base">
                                        <p:cTn id="172" dur="500" fill="hold"/>
                                        <p:tgtEl>
                                          <p:spTgt spid="104"/>
                                        </p:tgtEl>
                                        <p:attrNameLst>
                                          <p:attrName>ppt_y</p:attrName>
                                        </p:attrNameLst>
                                      </p:cBhvr>
                                      <p:tavLst>
                                        <p:tav tm="0">
                                          <p:val>
                                            <p:strVal val="1+#ppt_h/2"/>
                                          </p:val>
                                        </p:tav>
                                        <p:tav tm="100000">
                                          <p:val>
                                            <p:strVal val="#ppt_y"/>
                                          </p:val>
                                        </p:tav>
                                      </p:tavLst>
                                    </p:anim>
                                  </p:childTnLst>
                                </p:cTn>
                              </p:par>
                              <p:par>
                                <p:cTn id="173" presetID="2" presetClass="entr" presetSubtype="4" fill="hold" nodeType="withEffect">
                                  <p:stCondLst>
                                    <p:cond delay="0"/>
                                  </p:stCondLst>
                                  <p:childTnLst>
                                    <p:set>
                                      <p:cBhvr>
                                        <p:cTn id="174" dur="1" fill="hold">
                                          <p:stCondLst>
                                            <p:cond delay="0"/>
                                          </p:stCondLst>
                                        </p:cTn>
                                        <p:tgtEl>
                                          <p:spTgt spid="105"/>
                                        </p:tgtEl>
                                        <p:attrNameLst>
                                          <p:attrName>style.visibility</p:attrName>
                                        </p:attrNameLst>
                                      </p:cBhvr>
                                      <p:to>
                                        <p:strVal val="visible"/>
                                      </p:to>
                                    </p:set>
                                    <p:anim calcmode="lin" valueType="num">
                                      <p:cBhvr additive="base">
                                        <p:cTn id="175" dur="500" fill="hold"/>
                                        <p:tgtEl>
                                          <p:spTgt spid="105"/>
                                        </p:tgtEl>
                                        <p:attrNameLst>
                                          <p:attrName>ppt_x</p:attrName>
                                        </p:attrNameLst>
                                      </p:cBhvr>
                                      <p:tavLst>
                                        <p:tav tm="0">
                                          <p:val>
                                            <p:strVal val="#ppt_x"/>
                                          </p:val>
                                        </p:tav>
                                        <p:tav tm="100000">
                                          <p:val>
                                            <p:strVal val="#ppt_x"/>
                                          </p:val>
                                        </p:tav>
                                      </p:tavLst>
                                    </p:anim>
                                    <p:anim calcmode="lin" valueType="num">
                                      <p:cBhvr additive="base">
                                        <p:cTn id="176" dur="500" fill="hold"/>
                                        <p:tgtEl>
                                          <p:spTgt spid="105"/>
                                        </p:tgtEl>
                                        <p:attrNameLst>
                                          <p:attrName>ppt_y</p:attrName>
                                        </p:attrNameLst>
                                      </p:cBhvr>
                                      <p:tavLst>
                                        <p:tav tm="0">
                                          <p:val>
                                            <p:strVal val="1+#ppt_h/2"/>
                                          </p:val>
                                        </p:tav>
                                        <p:tav tm="100000">
                                          <p:val>
                                            <p:strVal val="#ppt_y"/>
                                          </p:val>
                                        </p:tav>
                                      </p:tavLst>
                                    </p:anim>
                                  </p:childTnLst>
                                </p:cTn>
                              </p:par>
                              <p:par>
                                <p:cTn id="177" presetID="2" presetClass="entr" presetSubtype="4" fill="hold" nodeType="withEffect">
                                  <p:stCondLst>
                                    <p:cond delay="0"/>
                                  </p:stCondLst>
                                  <p:childTnLst>
                                    <p:set>
                                      <p:cBhvr>
                                        <p:cTn id="178" dur="1" fill="hold">
                                          <p:stCondLst>
                                            <p:cond delay="0"/>
                                          </p:stCondLst>
                                        </p:cTn>
                                        <p:tgtEl>
                                          <p:spTgt spid="106"/>
                                        </p:tgtEl>
                                        <p:attrNameLst>
                                          <p:attrName>style.visibility</p:attrName>
                                        </p:attrNameLst>
                                      </p:cBhvr>
                                      <p:to>
                                        <p:strVal val="visible"/>
                                      </p:to>
                                    </p:set>
                                    <p:anim calcmode="lin" valueType="num">
                                      <p:cBhvr additive="base">
                                        <p:cTn id="179" dur="500" fill="hold"/>
                                        <p:tgtEl>
                                          <p:spTgt spid="106"/>
                                        </p:tgtEl>
                                        <p:attrNameLst>
                                          <p:attrName>ppt_x</p:attrName>
                                        </p:attrNameLst>
                                      </p:cBhvr>
                                      <p:tavLst>
                                        <p:tav tm="0">
                                          <p:val>
                                            <p:strVal val="#ppt_x"/>
                                          </p:val>
                                        </p:tav>
                                        <p:tav tm="100000">
                                          <p:val>
                                            <p:strVal val="#ppt_x"/>
                                          </p:val>
                                        </p:tav>
                                      </p:tavLst>
                                    </p:anim>
                                    <p:anim calcmode="lin" valueType="num">
                                      <p:cBhvr additive="base">
                                        <p:cTn id="180" dur="500" fill="hold"/>
                                        <p:tgtEl>
                                          <p:spTgt spid="106"/>
                                        </p:tgtEl>
                                        <p:attrNameLst>
                                          <p:attrName>ppt_y</p:attrName>
                                        </p:attrNameLst>
                                      </p:cBhvr>
                                      <p:tavLst>
                                        <p:tav tm="0">
                                          <p:val>
                                            <p:strVal val="1+#ppt_h/2"/>
                                          </p:val>
                                        </p:tav>
                                        <p:tav tm="100000">
                                          <p:val>
                                            <p:strVal val="#ppt_y"/>
                                          </p:val>
                                        </p:tav>
                                      </p:tavLst>
                                    </p:anim>
                                  </p:childTnLst>
                                </p:cTn>
                              </p:par>
                              <p:par>
                                <p:cTn id="181" presetID="2" presetClass="entr" presetSubtype="4" fill="hold" nodeType="withEffect">
                                  <p:stCondLst>
                                    <p:cond delay="0"/>
                                  </p:stCondLst>
                                  <p:childTnLst>
                                    <p:set>
                                      <p:cBhvr>
                                        <p:cTn id="182" dur="1" fill="hold">
                                          <p:stCondLst>
                                            <p:cond delay="0"/>
                                          </p:stCondLst>
                                        </p:cTn>
                                        <p:tgtEl>
                                          <p:spTgt spid="107"/>
                                        </p:tgtEl>
                                        <p:attrNameLst>
                                          <p:attrName>style.visibility</p:attrName>
                                        </p:attrNameLst>
                                      </p:cBhvr>
                                      <p:to>
                                        <p:strVal val="visible"/>
                                      </p:to>
                                    </p:set>
                                    <p:anim calcmode="lin" valueType="num">
                                      <p:cBhvr additive="base">
                                        <p:cTn id="183" dur="500" fill="hold"/>
                                        <p:tgtEl>
                                          <p:spTgt spid="107"/>
                                        </p:tgtEl>
                                        <p:attrNameLst>
                                          <p:attrName>ppt_x</p:attrName>
                                        </p:attrNameLst>
                                      </p:cBhvr>
                                      <p:tavLst>
                                        <p:tav tm="0">
                                          <p:val>
                                            <p:strVal val="#ppt_x"/>
                                          </p:val>
                                        </p:tav>
                                        <p:tav tm="100000">
                                          <p:val>
                                            <p:strVal val="#ppt_x"/>
                                          </p:val>
                                        </p:tav>
                                      </p:tavLst>
                                    </p:anim>
                                    <p:anim calcmode="lin" valueType="num">
                                      <p:cBhvr additive="base">
                                        <p:cTn id="184" dur="500" fill="hold"/>
                                        <p:tgtEl>
                                          <p:spTgt spid="107"/>
                                        </p:tgtEl>
                                        <p:attrNameLst>
                                          <p:attrName>ppt_y</p:attrName>
                                        </p:attrNameLst>
                                      </p:cBhvr>
                                      <p:tavLst>
                                        <p:tav tm="0">
                                          <p:val>
                                            <p:strVal val="1+#ppt_h/2"/>
                                          </p:val>
                                        </p:tav>
                                        <p:tav tm="100000">
                                          <p:val>
                                            <p:strVal val="#ppt_y"/>
                                          </p:val>
                                        </p:tav>
                                      </p:tavLst>
                                    </p:anim>
                                  </p:childTnLst>
                                </p:cTn>
                              </p:par>
                              <p:par>
                                <p:cTn id="185" presetID="2" presetClass="entr" presetSubtype="4" fill="hold" nodeType="withEffect">
                                  <p:stCondLst>
                                    <p:cond delay="0"/>
                                  </p:stCondLst>
                                  <p:childTnLst>
                                    <p:set>
                                      <p:cBhvr>
                                        <p:cTn id="186" dur="1" fill="hold">
                                          <p:stCondLst>
                                            <p:cond delay="0"/>
                                          </p:stCondLst>
                                        </p:cTn>
                                        <p:tgtEl>
                                          <p:spTgt spid="108"/>
                                        </p:tgtEl>
                                        <p:attrNameLst>
                                          <p:attrName>style.visibility</p:attrName>
                                        </p:attrNameLst>
                                      </p:cBhvr>
                                      <p:to>
                                        <p:strVal val="visible"/>
                                      </p:to>
                                    </p:set>
                                    <p:anim calcmode="lin" valueType="num">
                                      <p:cBhvr additive="base">
                                        <p:cTn id="187" dur="500" fill="hold"/>
                                        <p:tgtEl>
                                          <p:spTgt spid="108"/>
                                        </p:tgtEl>
                                        <p:attrNameLst>
                                          <p:attrName>ppt_x</p:attrName>
                                        </p:attrNameLst>
                                      </p:cBhvr>
                                      <p:tavLst>
                                        <p:tav tm="0">
                                          <p:val>
                                            <p:strVal val="#ppt_x"/>
                                          </p:val>
                                        </p:tav>
                                        <p:tav tm="100000">
                                          <p:val>
                                            <p:strVal val="#ppt_x"/>
                                          </p:val>
                                        </p:tav>
                                      </p:tavLst>
                                    </p:anim>
                                    <p:anim calcmode="lin" valueType="num">
                                      <p:cBhvr additive="base">
                                        <p:cTn id="188" dur="500" fill="hold"/>
                                        <p:tgtEl>
                                          <p:spTgt spid="108"/>
                                        </p:tgtEl>
                                        <p:attrNameLst>
                                          <p:attrName>ppt_y</p:attrName>
                                        </p:attrNameLst>
                                      </p:cBhvr>
                                      <p:tavLst>
                                        <p:tav tm="0">
                                          <p:val>
                                            <p:strVal val="1+#ppt_h/2"/>
                                          </p:val>
                                        </p:tav>
                                        <p:tav tm="100000">
                                          <p:val>
                                            <p:strVal val="#ppt_y"/>
                                          </p:val>
                                        </p:tav>
                                      </p:tavLst>
                                    </p:anim>
                                  </p:childTnLst>
                                </p:cTn>
                              </p:par>
                              <p:par>
                                <p:cTn id="189" presetID="2" presetClass="entr" presetSubtype="4" fill="hold" nodeType="withEffect">
                                  <p:stCondLst>
                                    <p:cond delay="0"/>
                                  </p:stCondLst>
                                  <p:childTnLst>
                                    <p:set>
                                      <p:cBhvr>
                                        <p:cTn id="190" dur="1" fill="hold">
                                          <p:stCondLst>
                                            <p:cond delay="0"/>
                                          </p:stCondLst>
                                        </p:cTn>
                                        <p:tgtEl>
                                          <p:spTgt spid="109"/>
                                        </p:tgtEl>
                                        <p:attrNameLst>
                                          <p:attrName>style.visibility</p:attrName>
                                        </p:attrNameLst>
                                      </p:cBhvr>
                                      <p:to>
                                        <p:strVal val="visible"/>
                                      </p:to>
                                    </p:set>
                                    <p:anim calcmode="lin" valueType="num">
                                      <p:cBhvr additive="base">
                                        <p:cTn id="191" dur="500" fill="hold"/>
                                        <p:tgtEl>
                                          <p:spTgt spid="109"/>
                                        </p:tgtEl>
                                        <p:attrNameLst>
                                          <p:attrName>ppt_x</p:attrName>
                                        </p:attrNameLst>
                                      </p:cBhvr>
                                      <p:tavLst>
                                        <p:tav tm="0">
                                          <p:val>
                                            <p:strVal val="#ppt_x"/>
                                          </p:val>
                                        </p:tav>
                                        <p:tav tm="100000">
                                          <p:val>
                                            <p:strVal val="#ppt_x"/>
                                          </p:val>
                                        </p:tav>
                                      </p:tavLst>
                                    </p:anim>
                                    <p:anim calcmode="lin" valueType="num">
                                      <p:cBhvr additive="base">
                                        <p:cTn id="192" dur="500" fill="hold"/>
                                        <p:tgtEl>
                                          <p:spTgt spid="109"/>
                                        </p:tgtEl>
                                        <p:attrNameLst>
                                          <p:attrName>ppt_y</p:attrName>
                                        </p:attrNameLst>
                                      </p:cBhvr>
                                      <p:tavLst>
                                        <p:tav tm="0">
                                          <p:val>
                                            <p:strVal val="1+#ppt_h/2"/>
                                          </p:val>
                                        </p:tav>
                                        <p:tav tm="100000">
                                          <p:val>
                                            <p:strVal val="#ppt_y"/>
                                          </p:val>
                                        </p:tav>
                                      </p:tavLst>
                                    </p:anim>
                                  </p:childTnLst>
                                </p:cTn>
                              </p:par>
                              <p:par>
                                <p:cTn id="193" presetID="2" presetClass="entr" presetSubtype="4" fill="hold" nodeType="withEffect">
                                  <p:stCondLst>
                                    <p:cond delay="0"/>
                                  </p:stCondLst>
                                  <p:childTnLst>
                                    <p:set>
                                      <p:cBhvr>
                                        <p:cTn id="194" dur="1" fill="hold">
                                          <p:stCondLst>
                                            <p:cond delay="0"/>
                                          </p:stCondLst>
                                        </p:cTn>
                                        <p:tgtEl>
                                          <p:spTgt spid="110"/>
                                        </p:tgtEl>
                                        <p:attrNameLst>
                                          <p:attrName>style.visibility</p:attrName>
                                        </p:attrNameLst>
                                      </p:cBhvr>
                                      <p:to>
                                        <p:strVal val="visible"/>
                                      </p:to>
                                    </p:set>
                                    <p:anim calcmode="lin" valueType="num">
                                      <p:cBhvr additive="base">
                                        <p:cTn id="195" dur="500" fill="hold"/>
                                        <p:tgtEl>
                                          <p:spTgt spid="110"/>
                                        </p:tgtEl>
                                        <p:attrNameLst>
                                          <p:attrName>ppt_x</p:attrName>
                                        </p:attrNameLst>
                                      </p:cBhvr>
                                      <p:tavLst>
                                        <p:tav tm="0">
                                          <p:val>
                                            <p:strVal val="#ppt_x"/>
                                          </p:val>
                                        </p:tav>
                                        <p:tav tm="100000">
                                          <p:val>
                                            <p:strVal val="#ppt_x"/>
                                          </p:val>
                                        </p:tav>
                                      </p:tavLst>
                                    </p:anim>
                                    <p:anim calcmode="lin" valueType="num">
                                      <p:cBhvr additive="base">
                                        <p:cTn id="196" dur="500" fill="hold"/>
                                        <p:tgtEl>
                                          <p:spTgt spid="110"/>
                                        </p:tgtEl>
                                        <p:attrNameLst>
                                          <p:attrName>ppt_y</p:attrName>
                                        </p:attrNameLst>
                                      </p:cBhvr>
                                      <p:tavLst>
                                        <p:tav tm="0">
                                          <p:val>
                                            <p:strVal val="1+#ppt_h/2"/>
                                          </p:val>
                                        </p:tav>
                                        <p:tav tm="100000">
                                          <p:val>
                                            <p:strVal val="#ppt_y"/>
                                          </p:val>
                                        </p:tav>
                                      </p:tavLst>
                                    </p:anim>
                                  </p:childTnLst>
                                </p:cTn>
                              </p:par>
                              <p:par>
                                <p:cTn id="197" presetID="2" presetClass="entr" presetSubtype="4" fill="hold" grpId="0" nodeType="withEffect">
                                  <p:stCondLst>
                                    <p:cond delay="0"/>
                                  </p:stCondLst>
                                  <p:childTnLst>
                                    <p:set>
                                      <p:cBhvr>
                                        <p:cTn id="198" dur="1" fill="hold">
                                          <p:stCondLst>
                                            <p:cond delay="0"/>
                                          </p:stCondLst>
                                        </p:cTn>
                                        <p:tgtEl>
                                          <p:spTgt spid="111"/>
                                        </p:tgtEl>
                                        <p:attrNameLst>
                                          <p:attrName>style.visibility</p:attrName>
                                        </p:attrNameLst>
                                      </p:cBhvr>
                                      <p:to>
                                        <p:strVal val="visible"/>
                                      </p:to>
                                    </p:set>
                                    <p:anim calcmode="lin" valueType="num">
                                      <p:cBhvr additive="base">
                                        <p:cTn id="199" dur="500" fill="hold"/>
                                        <p:tgtEl>
                                          <p:spTgt spid="111"/>
                                        </p:tgtEl>
                                        <p:attrNameLst>
                                          <p:attrName>ppt_x</p:attrName>
                                        </p:attrNameLst>
                                      </p:cBhvr>
                                      <p:tavLst>
                                        <p:tav tm="0">
                                          <p:val>
                                            <p:strVal val="#ppt_x"/>
                                          </p:val>
                                        </p:tav>
                                        <p:tav tm="100000">
                                          <p:val>
                                            <p:strVal val="#ppt_x"/>
                                          </p:val>
                                        </p:tav>
                                      </p:tavLst>
                                    </p:anim>
                                    <p:anim calcmode="lin" valueType="num">
                                      <p:cBhvr additive="base">
                                        <p:cTn id="200" dur="500" fill="hold"/>
                                        <p:tgtEl>
                                          <p:spTgt spid="111"/>
                                        </p:tgtEl>
                                        <p:attrNameLst>
                                          <p:attrName>ppt_y</p:attrName>
                                        </p:attrNameLst>
                                      </p:cBhvr>
                                      <p:tavLst>
                                        <p:tav tm="0">
                                          <p:val>
                                            <p:strVal val="1+#ppt_h/2"/>
                                          </p:val>
                                        </p:tav>
                                        <p:tav tm="100000">
                                          <p:val>
                                            <p:strVal val="#ppt_y"/>
                                          </p:val>
                                        </p:tav>
                                      </p:tavLst>
                                    </p:anim>
                                  </p:childTnLst>
                                </p:cTn>
                              </p:par>
                              <p:par>
                                <p:cTn id="201" presetID="2" presetClass="entr" presetSubtype="4" fill="hold" nodeType="withEffect">
                                  <p:stCondLst>
                                    <p:cond delay="0"/>
                                  </p:stCondLst>
                                  <p:childTnLst>
                                    <p:set>
                                      <p:cBhvr>
                                        <p:cTn id="202" dur="1" fill="hold">
                                          <p:stCondLst>
                                            <p:cond delay="0"/>
                                          </p:stCondLst>
                                        </p:cTn>
                                        <p:tgtEl>
                                          <p:spTgt spid="112"/>
                                        </p:tgtEl>
                                        <p:attrNameLst>
                                          <p:attrName>style.visibility</p:attrName>
                                        </p:attrNameLst>
                                      </p:cBhvr>
                                      <p:to>
                                        <p:strVal val="visible"/>
                                      </p:to>
                                    </p:set>
                                    <p:anim calcmode="lin" valueType="num">
                                      <p:cBhvr additive="base">
                                        <p:cTn id="203" dur="500" fill="hold"/>
                                        <p:tgtEl>
                                          <p:spTgt spid="112"/>
                                        </p:tgtEl>
                                        <p:attrNameLst>
                                          <p:attrName>ppt_x</p:attrName>
                                        </p:attrNameLst>
                                      </p:cBhvr>
                                      <p:tavLst>
                                        <p:tav tm="0">
                                          <p:val>
                                            <p:strVal val="#ppt_x"/>
                                          </p:val>
                                        </p:tav>
                                        <p:tav tm="100000">
                                          <p:val>
                                            <p:strVal val="#ppt_x"/>
                                          </p:val>
                                        </p:tav>
                                      </p:tavLst>
                                    </p:anim>
                                    <p:anim calcmode="lin" valueType="num">
                                      <p:cBhvr additive="base">
                                        <p:cTn id="204" dur="500" fill="hold"/>
                                        <p:tgtEl>
                                          <p:spTgt spid="112"/>
                                        </p:tgtEl>
                                        <p:attrNameLst>
                                          <p:attrName>ppt_y</p:attrName>
                                        </p:attrNameLst>
                                      </p:cBhvr>
                                      <p:tavLst>
                                        <p:tav tm="0">
                                          <p:val>
                                            <p:strVal val="1+#ppt_h/2"/>
                                          </p:val>
                                        </p:tav>
                                        <p:tav tm="100000">
                                          <p:val>
                                            <p:strVal val="#ppt_y"/>
                                          </p:val>
                                        </p:tav>
                                      </p:tavLst>
                                    </p:anim>
                                  </p:childTnLst>
                                </p:cTn>
                              </p:par>
                              <p:par>
                                <p:cTn id="205" presetID="2" presetClass="entr" presetSubtype="4" fill="hold" grpId="0" nodeType="withEffect">
                                  <p:stCondLst>
                                    <p:cond delay="0"/>
                                  </p:stCondLst>
                                  <p:childTnLst>
                                    <p:set>
                                      <p:cBhvr>
                                        <p:cTn id="206" dur="1" fill="hold">
                                          <p:stCondLst>
                                            <p:cond delay="0"/>
                                          </p:stCondLst>
                                        </p:cTn>
                                        <p:tgtEl>
                                          <p:spTgt spid="113"/>
                                        </p:tgtEl>
                                        <p:attrNameLst>
                                          <p:attrName>style.visibility</p:attrName>
                                        </p:attrNameLst>
                                      </p:cBhvr>
                                      <p:to>
                                        <p:strVal val="visible"/>
                                      </p:to>
                                    </p:set>
                                    <p:anim calcmode="lin" valueType="num">
                                      <p:cBhvr additive="base">
                                        <p:cTn id="207" dur="500" fill="hold"/>
                                        <p:tgtEl>
                                          <p:spTgt spid="113"/>
                                        </p:tgtEl>
                                        <p:attrNameLst>
                                          <p:attrName>ppt_x</p:attrName>
                                        </p:attrNameLst>
                                      </p:cBhvr>
                                      <p:tavLst>
                                        <p:tav tm="0">
                                          <p:val>
                                            <p:strVal val="#ppt_x"/>
                                          </p:val>
                                        </p:tav>
                                        <p:tav tm="100000">
                                          <p:val>
                                            <p:strVal val="#ppt_x"/>
                                          </p:val>
                                        </p:tav>
                                      </p:tavLst>
                                    </p:anim>
                                    <p:anim calcmode="lin" valueType="num">
                                      <p:cBhvr additive="base">
                                        <p:cTn id="208" dur="500" fill="hold"/>
                                        <p:tgtEl>
                                          <p:spTgt spid="113"/>
                                        </p:tgtEl>
                                        <p:attrNameLst>
                                          <p:attrName>ppt_y</p:attrName>
                                        </p:attrNameLst>
                                      </p:cBhvr>
                                      <p:tavLst>
                                        <p:tav tm="0">
                                          <p:val>
                                            <p:strVal val="1+#ppt_h/2"/>
                                          </p:val>
                                        </p:tav>
                                        <p:tav tm="100000">
                                          <p:val>
                                            <p:strVal val="#ppt_y"/>
                                          </p:val>
                                        </p:tav>
                                      </p:tavLst>
                                    </p:anim>
                                  </p:childTnLst>
                                </p:cTn>
                              </p:par>
                              <p:par>
                                <p:cTn id="209" presetID="2" presetClass="entr" presetSubtype="4" fill="hold" grpId="0" nodeType="withEffect">
                                  <p:stCondLst>
                                    <p:cond delay="0"/>
                                  </p:stCondLst>
                                  <p:childTnLst>
                                    <p:set>
                                      <p:cBhvr>
                                        <p:cTn id="210" dur="1" fill="hold">
                                          <p:stCondLst>
                                            <p:cond delay="0"/>
                                          </p:stCondLst>
                                        </p:cTn>
                                        <p:tgtEl>
                                          <p:spTgt spid="114"/>
                                        </p:tgtEl>
                                        <p:attrNameLst>
                                          <p:attrName>style.visibility</p:attrName>
                                        </p:attrNameLst>
                                      </p:cBhvr>
                                      <p:to>
                                        <p:strVal val="visible"/>
                                      </p:to>
                                    </p:set>
                                    <p:anim calcmode="lin" valueType="num">
                                      <p:cBhvr additive="base">
                                        <p:cTn id="211" dur="500" fill="hold"/>
                                        <p:tgtEl>
                                          <p:spTgt spid="114"/>
                                        </p:tgtEl>
                                        <p:attrNameLst>
                                          <p:attrName>ppt_x</p:attrName>
                                        </p:attrNameLst>
                                      </p:cBhvr>
                                      <p:tavLst>
                                        <p:tav tm="0">
                                          <p:val>
                                            <p:strVal val="#ppt_x"/>
                                          </p:val>
                                        </p:tav>
                                        <p:tav tm="100000">
                                          <p:val>
                                            <p:strVal val="#ppt_x"/>
                                          </p:val>
                                        </p:tav>
                                      </p:tavLst>
                                    </p:anim>
                                    <p:anim calcmode="lin" valueType="num">
                                      <p:cBhvr additive="base">
                                        <p:cTn id="212" dur="500" fill="hold"/>
                                        <p:tgtEl>
                                          <p:spTgt spid="114"/>
                                        </p:tgtEl>
                                        <p:attrNameLst>
                                          <p:attrName>ppt_y</p:attrName>
                                        </p:attrNameLst>
                                      </p:cBhvr>
                                      <p:tavLst>
                                        <p:tav tm="0">
                                          <p:val>
                                            <p:strVal val="1+#ppt_h/2"/>
                                          </p:val>
                                        </p:tav>
                                        <p:tav tm="100000">
                                          <p:val>
                                            <p:strVal val="#ppt_y"/>
                                          </p:val>
                                        </p:tav>
                                      </p:tavLst>
                                    </p:anim>
                                  </p:childTnLst>
                                </p:cTn>
                              </p:par>
                              <p:par>
                                <p:cTn id="213" presetID="2" presetClass="entr" presetSubtype="4" fill="hold" grpId="0" nodeType="withEffect">
                                  <p:stCondLst>
                                    <p:cond delay="0"/>
                                  </p:stCondLst>
                                  <p:childTnLst>
                                    <p:set>
                                      <p:cBhvr>
                                        <p:cTn id="214" dur="1" fill="hold">
                                          <p:stCondLst>
                                            <p:cond delay="0"/>
                                          </p:stCondLst>
                                        </p:cTn>
                                        <p:tgtEl>
                                          <p:spTgt spid="115"/>
                                        </p:tgtEl>
                                        <p:attrNameLst>
                                          <p:attrName>style.visibility</p:attrName>
                                        </p:attrNameLst>
                                      </p:cBhvr>
                                      <p:to>
                                        <p:strVal val="visible"/>
                                      </p:to>
                                    </p:set>
                                    <p:anim calcmode="lin" valueType="num">
                                      <p:cBhvr additive="base">
                                        <p:cTn id="215" dur="500" fill="hold"/>
                                        <p:tgtEl>
                                          <p:spTgt spid="115"/>
                                        </p:tgtEl>
                                        <p:attrNameLst>
                                          <p:attrName>ppt_x</p:attrName>
                                        </p:attrNameLst>
                                      </p:cBhvr>
                                      <p:tavLst>
                                        <p:tav tm="0">
                                          <p:val>
                                            <p:strVal val="#ppt_x"/>
                                          </p:val>
                                        </p:tav>
                                        <p:tav tm="100000">
                                          <p:val>
                                            <p:strVal val="#ppt_x"/>
                                          </p:val>
                                        </p:tav>
                                      </p:tavLst>
                                    </p:anim>
                                    <p:anim calcmode="lin" valueType="num">
                                      <p:cBhvr additive="base">
                                        <p:cTn id="216" dur="500" fill="hold"/>
                                        <p:tgtEl>
                                          <p:spTgt spid="115"/>
                                        </p:tgtEl>
                                        <p:attrNameLst>
                                          <p:attrName>ppt_y</p:attrName>
                                        </p:attrNameLst>
                                      </p:cBhvr>
                                      <p:tavLst>
                                        <p:tav tm="0">
                                          <p:val>
                                            <p:strVal val="1+#ppt_h/2"/>
                                          </p:val>
                                        </p:tav>
                                        <p:tav tm="100000">
                                          <p:val>
                                            <p:strVal val="#ppt_y"/>
                                          </p:val>
                                        </p:tav>
                                      </p:tavLst>
                                    </p:anim>
                                  </p:childTnLst>
                                </p:cTn>
                              </p:par>
                              <p:par>
                                <p:cTn id="217" presetID="2" presetClass="entr" presetSubtype="4" fill="hold" grpId="0" nodeType="withEffect">
                                  <p:stCondLst>
                                    <p:cond delay="0"/>
                                  </p:stCondLst>
                                  <p:childTnLst>
                                    <p:set>
                                      <p:cBhvr>
                                        <p:cTn id="218" dur="1" fill="hold">
                                          <p:stCondLst>
                                            <p:cond delay="0"/>
                                          </p:stCondLst>
                                        </p:cTn>
                                        <p:tgtEl>
                                          <p:spTgt spid="116"/>
                                        </p:tgtEl>
                                        <p:attrNameLst>
                                          <p:attrName>style.visibility</p:attrName>
                                        </p:attrNameLst>
                                      </p:cBhvr>
                                      <p:to>
                                        <p:strVal val="visible"/>
                                      </p:to>
                                    </p:set>
                                    <p:anim calcmode="lin" valueType="num">
                                      <p:cBhvr additive="base">
                                        <p:cTn id="219" dur="500" fill="hold"/>
                                        <p:tgtEl>
                                          <p:spTgt spid="116"/>
                                        </p:tgtEl>
                                        <p:attrNameLst>
                                          <p:attrName>ppt_x</p:attrName>
                                        </p:attrNameLst>
                                      </p:cBhvr>
                                      <p:tavLst>
                                        <p:tav tm="0">
                                          <p:val>
                                            <p:strVal val="#ppt_x"/>
                                          </p:val>
                                        </p:tav>
                                        <p:tav tm="100000">
                                          <p:val>
                                            <p:strVal val="#ppt_x"/>
                                          </p:val>
                                        </p:tav>
                                      </p:tavLst>
                                    </p:anim>
                                    <p:anim calcmode="lin" valueType="num">
                                      <p:cBhvr additive="base">
                                        <p:cTn id="220" dur="500" fill="hold"/>
                                        <p:tgtEl>
                                          <p:spTgt spid="116"/>
                                        </p:tgtEl>
                                        <p:attrNameLst>
                                          <p:attrName>ppt_y</p:attrName>
                                        </p:attrNameLst>
                                      </p:cBhvr>
                                      <p:tavLst>
                                        <p:tav tm="0">
                                          <p:val>
                                            <p:strVal val="1+#ppt_h/2"/>
                                          </p:val>
                                        </p:tav>
                                        <p:tav tm="100000">
                                          <p:val>
                                            <p:strVal val="#ppt_y"/>
                                          </p:val>
                                        </p:tav>
                                      </p:tavLst>
                                    </p:anim>
                                  </p:childTnLst>
                                </p:cTn>
                              </p:par>
                              <p:par>
                                <p:cTn id="221" presetID="2" presetClass="entr" presetSubtype="4" fill="hold" grpId="0" nodeType="withEffect">
                                  <p:stCondLst>
                                    <p:cond delay="0"/>
                                  </p:stCondLst>
                                  <p:childTnLst>
                                    <p:set>
                                      <p:cBhvr>
                                        <p:cTn id="222" dur="1" fill="hold">
                                          <p:stCondLst>
                                            <p:cond delay="0"/>
                                          </p:stCondLst>
                                        </p:cTn>
                                        <p:tgtEl>
                                          <p:spTgt spid="117"/>
                                        </p:tgtEl>
                                        <p:attrNameLst>
                                          <p:attrName>style.visibility</p:attrName>
                                        </p:attrNameLst>
                                      </p:cBhvr>
                                      <p:to>
                                        <p:strVal val="visible"/>
                                      </p:to>
                                    </p:set>
                                    <p:anim calcmode="lin" valueType="num">
                                      <p:cBhvr additive="base">
                                        <p:cTn id="223" dur="500" fill="hold"/>
                                        <p:tgtEl>
                                          <p:spTgt spid="117"/>
                                        </p:tgtEl>
                                        <p:attrNameLst>
                                          <p:attrName>ppt_x</p:attrName>
                                        </p:attrNameLst>
                                      </p:cBhvr>
                                      <p:tavLst>
                                        <p:tav tm="0">
                                          <p:val>
                                            <p:strVal val="#ppt_x"/>
                                          </p:val>
                                        </p:tav>
                                        <p:tav tm="100000">
                                          <p:val>
                                            <p:strVal val="#ppt_x"/>
                                          </p:val>
                                        </p:tav>
                                      </p:tavLst>
                                    </p:anim>
                                    <p:anim calcmode="lin" valueType="num">
                                      <p:cBhvr additive="base">
                                        <p:cTn id="224"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11" grpId="0"/>
      <p:bldP spid="113" grpId="0"/>
      <p:bldP spid="114" grpId="0"/>
      <p:bldP spid="115" grpId="0"/>
      <p:bldP spid="116" grpId="0"/>
      <p:bldP spid="1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FED9327-A1D3-4FDA-8362-4FC4F87EDB49}"/>
              </a:ext>
            </a:extLst>
          </p:cNvPr>
          <p:cNvSpPr>
            <a:spLocks noGrp="1"/>
          </p:cNvSpPr>
          <p:nvPr>
            <p:ph type="title" orient="vert"/>
          </p:nvPr>
        </p:nvSpPr>
        <p:spPr/>
        <p:txBody>
          <a:bodyPr/>
          <a:lstStyle/>
          <a:p>
            <a:r>
              <a:rPr lang="zh-CN" altLang="en-US" b="1" dirty="0">
                <a:latin typeface="微软雅黑" panose="020B0503020204020204" pitchFamily="34" charset="-122"/>
                <a:ea typeface="微软雅黑" panose="020B0503020204020204" pitchFamily="34" charset="-122"/>
              </a:rPr>
              <a:t>两种烟气的结构</a:t>
            </a:r>
          </a:p>
        </p:txBody>
      </p:sp>
      <p:pic>
        <p:nvPicPr>
          <p:cNvPr id="4" name="图片 3">
            <a:extLst>
              <a:ext uri="{FF2B5EF4-FFF2-40B4-BE49-F238E27FC236}">
                <a16:creationId xmlns:a16="http://schemas.microsoft.com/office/drawing/2014/main" id="{16581E0A-C564-44A6-99FA-024980D39E72}"/>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988967" y="1393525"/>
            <a:ext cx="4057909" cy="2035475"/>
          </a:xfrm>
          <a:prstGeom prst="rect">
            <a:avLst/>
          </a:prstGeom>
          <a:ln>
            <a:noFill/>
          </a:ln>
          <a:effectLst>
            <a:outerShdw blurRad="292100" dist="139700" dir="2700000" algn="tl" rotWithShape="0">
              <a:srgbClr val="333333">
                <a:alpha val="65000"/>
              </a:srgbClr>
            </a:outerShdw>
          </a:effectLst>
        </p:spPr>
      </p:pic>
      <p:pic>
        <p:nvPicPr>
          <p:cNvPr id="5" name="图片 4">
            <a:extLst>
              <a:ext uri="{FF2B5EF4-FFF2-40B4-BE49-F238E27FC236}">
                <a16:creationId xmlns:a16="http://schemas.microsoft.com/office/drawing/2014/main" id="{700275EB-B8AA-4D90-8E73-72F6EBC9B435}"/>
              </a:ext>
            </a:extLst>
          </p:cNvPr>
          <p:cNvPicPr/>
          <p:nvPr/>
        </p:nvPicPr>
        <p:blipFill>
          <a:blip r:embed="rId4">
            <a:extLst>
              <a:ext uri="{28A0092B-C50C-407E-A947-70E740481C1C}">
                <a14:useLocalDpi xmlns:a14="http://schemas.microsoft.com/office/drawing/2010/main" val="0"/>
              </a:ext>
            </a:extLst>
          </a:blip>
          <a:stretch>
            <a:fillRect/>
          </a:stretch>
        </p:blipFill>
        <p:spPr>
          <a:xfrm>
            <a:off x="5618847" y="1393524"/>
            <a:ext cx="3636626" cy="2035476"/>
          </a:xfrm>
          <a:prstGeom prst="rect">
            <a:avLst/>
          </a:prstGeom>
          <a:ln>
            <a:noFill/>
          </a:ln>
          <a:effectLst>
            <a:outerShdw blurRad="292100" dist="139700" dir="2700000" algn="tl" rotWithShape="0">
              <a:srgbClr val="333333">
                <a:alpha val="65000"/>
              </a:srgbClr>
            </a:outerShdw>
          </a:effectLst>
        </p:spPr>
      </p:pic>
      <p:pic>
        <p:nvPicPr>
          <p:cNvPr id="6" name="图片 5">
            <a:extLst>
              <a:ext uri="{FF2B5EF4-FFF2-40B4-BE49-F238E27FC236}">
                <a16:creationId xmlns:a16="http://schemas.microsoft.com/office/drawing/2014/main" id="{46FF2793-2B4C-4FC0-9450-903B2044012F}"/>
              </a:ext>
            </a:extLst>
          </p:cNvPr>
          <p:cNvPicPr/>
          <p:nvPr/>
        </p:nvPicPr>
        <p:blipFill>
          <a:blip r:embed="rId5"/>
          <a:stretch>
            <a:fillRect/>
          </a:stretch>
        </p:blipFill>
        <p:spPr>
          <a:xfrm rot="239303">
            <a:off x="2305037" y="3561286"/>
            <a:ext cx="5979208" cy="3010860"/>
          </a:xfrm>
          <a:prstGeom prst="rect">
            <a:avLst/>
          </a:prstGeom>
          <a:ln>
            <a:noFill/>
          </a:ln>
          <a:effectLst>
            <a:outerShdw blurRad="292100" dist="139700" dir="2700000" algn="tl" rotWithShape="0">
              <a:srgbClr val="333333">
                <a:alpha val="65000"/>
              </a:srgbClr>
            </a:outerShdw>
          </a:effectLst>
        </p:spPr>
      </p:pic>
      <p:sp>
        <p:nvSpPr>
          <p:cNvPr id="7" name="文本框 6">
            <a:extLst>
              <a:ext uri="{FF2B5EF4-FFF2-40B4-BE49-F238E27FC236}">
                <a16:creationId xmlns:a16="http://schemas.microsoft.com/office/drawing/2014/main" id="{D008E8C0-D9E0-4A4D-B835-CC71E6DCB7AD}"/>
              </a:ext>
            </a:extLst>
          </p:cNvPr>
          <p:cNvSpPr txBox="1"/>
          <p:nvPr/>
        </p:nvSpPr>
        <p:spPr>
          <a:xfrm>
            <a:off x="911424" y="609597"/>
            <a:ext cx="3416320" cy="646331"/>
          </a:xfrm>
          <a:prstGeom prst="rect">
            <a:avLst/>
          </a:prstGeom>
          <a:noFill/>
        </p:spPr>
        <p:txBody>
          <a:bodyPr wrap="none" rtlCol="0">
            <a:spAutoFit/>
          </a:bodyPr>
          <a:lstStyle/>
          <a:p>
            <a:r>
              <a:rPr lang="zh-CN" altLang="en-US" sz="36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直观性烟雾结构</a:t>
            </a:r>
          </a:p>
        </p:txBody>
      </p:sp>
      <p:sp>
        <p:nvSpPr>
          <p:cNvPr id="8" name="文本框 7">
            <a:extLst>
              <a:ext uri="{FF2B5EF4-FFF2-40B4-BE49-F238E27FC236}">
                <a16:creationId xmlns:a16="http://schemas.microsoft.com/office/drawing/2014/main" id="{50795E9C-5614-45E3-8617-AEE4517B5097}"/>
              </a:ext>
            </a:extLst>
          </p:cNvPr>
          <p:cNvSpPr txBox="1"/>
          <p:nvPr/>
        </p:nvSpPr>
        <p:spPr>
          <a:xfrm>
            <a:off x="4372352" y="6021288"/>
            <a:ext cx="2492990" cy="400110"/>
          </a:xfrm>
          <a:prstGeom prst="rect">
            <a:avLst/>
          </a:prstGeom>
          <a:noFill/>
        </p:spPr>
        <p:txBody>
          <a:bodyPr wrap="none" rtlCol="0">
            <a:spAutoFit/>
          </a:bodyPr>
          <a:lstStyle/>
          <a:p>
            <a:r>
              <a:rPr lang="zh-CN" altLang="en-US"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直观性烟雾效果演示</a:t>
            </a:r>
          </a:p>
        </p:txBody>
      </p:sp>
    </p:spTree>
    <p:extLst>
      <p:ext uri="{BB962C8B-B14F-4D97-AF65-F5344CB8AC3E}">
        <p14:creationId xmlns:p14="http://schemas.microsoft.com/office/powerpoint/2010/main" val="3668753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FED9327-A1D3-4FDA-8362-4FC4F87EDB49}"/>
              </a:ext>
            </a:extLst>
          </p:cNvPr>
          <p:cNvSpPr>
            <a:spLocks noGrp="1"/>
          </p:cNvSpPr>
          <p:nvPr>
            <p:ph type="title" orient="vert"/>
          </p:nvPr>
        </p:nvSpPr>
        <p:spPr/>
        <p:txBody>
          <a:bodyPr/>
          <a:lstStyle/>
          <a:p>
            <a:r>
              <a:rPr lang="zh-CN" altLang="en-US" b="1" dirty="0">
                <a:latin typeface="微软雅黑" panose="020B0503020204020204" pitchFamily="34" charset="-122"/>
                <a:ea typeface="微软雅黑" panose="020B0503020204020204" pitchFamily="34" charset="-122"/>
              </a:rPr>
              <a:t>两种烟气的结构</a:t>
            </a:r>
          </a:p>
        </p:txBody>
      </p:sp>
      <p:sp>
        <p:nvSpPr>
          <p:cNvPr id="7" name="文本框 6">
            <a:extLst>
              <a:ext uri="{FF2B5EF4-FFF2-40B4-BE49-F238E27FC236}">
                <a16:creationId xmlns:a16="http://schemas.microsoft.com/office/drawing/2014/main" id="{D008E8C0-D9E0-4A4D-B835-CC71E6DCB7AD}"/>
              </a:ext>
            </a:extLst>
          </p:cNvPr>
          <p:cNvSpPr txBox="1"/>
          <p:nvPr/>
        </p:nvSpPr>
        <p:spPr>
          <a:xfrm>
            <a:off x="911424" y="609597"/>
            <a:ext cx="3416320" cy="646331"/>
          </a:xfrm>
          <a:prstGeom prst="rect">
            <a:avLst/>
          </a:prstGeom>
          <a:noFill/>
        </p:spPr>
        <p:txBody>
          <a:bodyPr wrap="none" rtlCol="0">
            <a:spAutoFit/>
          </a:bodyPr>
          <a:lstStyle/>
          <a:p>
            <a:r>
              <a:rPr lang="zh-CN" altLang="en-US" sz="36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仿真性烟雾结构</a:t>
            </a:r>
          </a:p>
        </p:txBody>
      </p:sp>
      <p:pic>
        <p:nvPicPr>
          <p:cNvPr id="8" name="图片 7">
            <a:extLst>
              <a:ext uri="{FF2B5EF4-FFF2-40B4-BE49-F238E27FC236}">
                <a16:creationId xmlns:a16="http://schemas.microsoft.com/office/drawing/2014/main" id="{A1936B2E-F5FE-488D-94BD-6E9AC4585B7A}"/>
              </a:ext>
            </a:extLst>
          </p:cNvPr>
          <p:cNvPicPr/>
          <p:nvPr/>
        </p:nvPicPr>
        <p:blipFill>
          <a:blip r:embed="rId3">
            <a:extLst>
              <a:ext uri="{28A0092B-C50C-407E-A947-70E740481C1C}">
                <a14:useLocalDpi xmlns:a14="http://schemas.microsoft.com/office/drawing/2010/main" val="0"/>
              </a:ext>
            </a:extLst>
          </a:blip>
          <a:stretch>
            <a:fillRect/>
          </a:stretch>
        </p:blipFill>
        <p:spPr>
          <a:xfrm>
            <a:off x="1018708" y="2234526"/>
            <a:ext cx="7416824" cy="1194474"/>
          </a:xfrm>
          <a:prstGeom prst="rect">
            <a:avLst/>
          </a:prstGeom>
        </p:spPr>
      </p:pic>
      <p:sp>
        <p:nvSpPr>
          <p:cNvPr id="3" name="文本框 2">
            <a:extLst>
              <a:ext uri="{FF2B5EF4-FFF2-40B4-BE49-F238E27FC236}">
                <a16:creationId xmlns:a16="http://schemas.microsoft.com/office/drawing/2014/main" id="{210515C9-4345-44E4-8DB3-66E1A2967B68}"/>
              </a:ext>
            </a:extLst>
          </p:cNvPr>
          <p:cNvSpPr txBox="1"/>
          <p:nvPr/>
        </p:nvSpPr>
        <p:spPr>
          <a:xfrm>
            <a:off x="1018708" y="1545172"/>
            <a:ext cx="8057014" cy="400110"/>
          </a:xfrm>
          <a:prstGeom prst="rect">
            <a:avLst/>
          </a:prstGeom>
          <a:noFill/>
        </p:spPr>
        <p:txBody>
          <a:bodyPr wrap="none" rtlCol="0">
            <a:spAutoFit/>
          </a:bodyPr>
          <a:lstStyle/>
          <a:p>
            <a:r>
              <a:rPr lang="zh-CN"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将</a:t>
            </a:r>
            <a:r>
              <a:rPr lang="en-US"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46</a:t>
            </a:r>
            <a:r>
              <a:rPr lang="zh-CN"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个这样的烟团铺满整个双层地铁站场景，其中上层</a:t>
            </a:r>
            <a:r>
              <a:rPr lang="en-US"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24</a:t>
            </a:r>
            <a:r>
              <a:rPr lang="zh-CN"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个下层</a:t>
            </a:r>
            <a:r>
              <a:rPr lang="en-US"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22</a:t>
            </a:r>
            <a:r>
              <a:rPr lang="zh-CN"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个</a:t>
            </a:r>
            <a:endParaRPr lang="zh-CN" altLang="en-US"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927A731D-9CEA-442E-9CC3-7F0F7328A1AF}"/>
              </a:ext>
            </a:extLst>
          </p:cNvPr>
          <p:cNvPicPr/>
          <p:nvPr/>
        </p:nvPicPr>
        <p:blipFill>
          <a:blip r:embed="rId4"/>
          <a:stretch>
            <a:fillRect/>
          </a:stretch>
        </p:blipFill>
        <p:spPr>
          <a:xfrm>
            <a:off x="767408" y="3718244"/>
            <a:ext cx="4175240" cy="1721647"/>
          </a:xfrm>
          <a:prstGeom prst="rect">
            <a:avLst/>
          </a:prstGeom>
        </p:spPr>
      </p:pic>
      <p:pic>
        <p:nvPicPr>
          <p:cNvPr id="10" name="图片 9">
            <a:extLst>
              <a:ext uri="{FF2B5EF4-FFF2-40B4-BE49-F238E27FC236}">
                <a16:creationId xmlns:a16="http://schemas.microsoft.com/office/drawing/2014/main" id="{4B94365B-70A4-4E57-986B-1D61ABE78244}"/>
              </a:ext>
            </a:extLst>
          </p:cNvPr>
          <p:cNvPicPr/>
          <p:nvPr/>
        </p:nvPicPr>
        <p:blipFill>
          <a:blip r:embed="rId5"/>
          <a:stretch>
            <a:fillRect/>
          </a:stretch>
        </p:blipFill>
        <p:spPr>
          <a:xfrm>
            <a:off x="5255756" y="3718244"/>
            <a:ext cx="4139089" cy="1721647"/>
          </a:xfrm>
          <a:prstGeom prst="rect">
            <a:avLst/>
          </a:prstGeom>
        </p:spPr>
      </p:pic>
      <p:sp>
        <p:nvSpPr>
          <p:cNvPr id="11" name="文本框 10">
            <a:extLst>
              <a:ext uri="{FF2B5EF4-FFF2-40B4-BE49-F238E27FC236}">
                <a16:creationId xmlns:a16="http://schemas.microsoft.com/office/drawing/2014/main" id="{846B69A2-E807-4A83-AB1E-12D350ADADB9}"/>
              </a:ext>
            </a:extLst>
          </p:cNvPr>
          <p:cNvSpPr txBox="1"/>
          <p:nvPr/>
        </p:nvSpPr>
        <p:spPr>
          <a:xfrm>
            <a:off x="4009261" y="5691261"/>
            <a:ext cx="2492990" cy="400110"/>
          </a:xfrm>
          <a:prstGeom prst="rect">
            <a:avLst/>
          </a:prstGeom>
          <a:noFill/>
        </p:spPr>
        <p:txBody>
          <a:bodyPr wrap="none" rtlCol="0">
            <a:spAutoFit/>
          </a:bodyPr>
          <a:lstStyle/>
          <a:p>
            <a:r>
              <a:rPr lang="zh-CN" altLang="en-US"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仿真性烟雾效果演示</a:t>
            </a:r>
          </a:p>
        </p:txBody>
      </p:sp>
    </p:spTree>
    <p:extLst>
      <p:ext uri="{BB962C8B-B14F-4D97-AF65-F5344CB8AC3E}">
        <p14:creationId xmlns:p14="http://schemas.microsoft.com/office/powerpoint/2010/main" val="977291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9441B4-E9EF-4C7C-9B8F-D305CAED01CE}"/>
              </a:ext>
            </a:extLst>
          </p:cNvPr>
          <p:cNvSpPr>
            <a:spLocks noGrp="1"/>
          </p:cNvSpPr>
          <p:nvPr>
            <p:ph type="title" orient="vert"/>
          </p:nvPr>
        </p:nvSpPr>
        <p:spPr/>
        <p:txBody>
          <a:bodyP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地铁火灾的危害</a:t>
            </a:r>
            <a:endParaRPr lang="zh-CN" altLang="en-US" dirty="0"/>
          </a:p>
        </p:txBody>
      </p:sp>
      <p:pic>
        <p:nvPicPr>
          <p:cNvPr id="10" name="Picture 4" descr="외부연기 배연차">
            <a:extLst>
              <a:ext uri="{FF2B5EF4-FFF2-40B4-BE49-F238E27FC236}">
                <a16:creationId xmlns:a16="http://schemas.microsoft.com/office/drawing/2014/main" id="{292EAF5D-B649-4683-BA5B-DFD685D706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1905" y="1290948"/>
            <a:ext cx="4457449" cy="3672407"/>
          </a:xfrm>
          <a:prstGeom prst="rect">
            <a:avLst/>
          </a:prstGeom>
          <a:noFill/>
          <a:ln w="38100">
            <a:solidFill>
              <a:srgbClr val="00FFFF"/>
            </a:solidFill>
            <a:miter lim="800000"/>
            <a:headEnd/>
            <a:tailEnd/>
          </a:ln>
          <a:extLst>
            <a:ext uri="{909E8E84-426E-40DD-AFC4-6F175D3DCCD1}">
              <a14:hiddenFill xmlns:a14="http://schemas.microsoft.com/office/drawing/2010/main">
                <a:solidFill>
                  <a:srgbClr val="FFFFFF"/>
                </a:solidFill>
              </a14:hiddenFill>
            </a:ext>
          </a:extLst>
        </p:spPr>
      </p:pic>
      <p:pic>
        <p:nvPicPr>
          <p:cNvPr id="11" name="Picture 3" descr="피해 전동차(불)">
            <a:extLst>
              <a:ext uri="{FF2B5EF4-FFF2-40B4-BE49-F238E27FC236}">
                <a16:creationId xmlns:a16="http://schemas.microsoft.com/office/drawing/2014/main" id="{ACC34744-97CD-48EA-AFCB-16930D64B32B}"/>
              </a:ext>
            </a:extLst>
          </p:cNvPr>
          <p:cNvPicPr>
            <a:picLocks noChangeAspect="1" noChangeArrowheads="1"/>
          </p:cNvPicPr>
          <p:nvPr/>
        </p:nvPicPr>
        <p:blipFill>
          <a:blip r:embed="rId4">
            <a:lum contrast="18000"/>
            <a:extLst>
              <a:ext uri="{28A0092B-C50C-407E-A947-70E740481C1C}">
                <a14:useLocalDpi xmlns:a14="http://schemas.microsoft.com/office/drawing/2010/main" val="0"/>
              </a:ext>
            </a:extLst>
          </a:blip>
          <a:srcRect/>
          <a:stretch>
            <a:fillRect/>
          </a:stretch>
        </p:blipFill>
        <p:spPr bwMode="auto">
          <a:xfrm>
            <a:off x="397982" y="1290949"/>
            <a:ext cx="4457449" cy="3672408"/>
          </a:xfrm>
          <a:prstGeom prst="rect">
            <a:avLst/>
          </a:prstGeom>
          <a:noFill/>
          <a:ln w="38100">
            <a:solidFill>
              <a:srgbClr val="00FFFF"/>
            </a:solidFill>
            <a:miter lim="800000"/>
            <a:headEnd/>
            <a:tailEnd/>
          </a:ln>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02D5E74F-B09C-4C2C-B5FF-10EE89BC2717}"/>
              </a:ext>
            </a:extLst>
          </p:cNvPr>
          <p:cNvSpPr/>
          <p:nvPr/>
        </p:nvSpPr>
        <p:spPr>
          <a:xfrm>
            <a:off x="335758" y="4997752"/>
            <a:ext cx="4572000" cy="1477328"/>
          </a:xfrm>
          <a:prstGeom prst="rect">
            <a:avLst/>
          </a:prstGeom>
          <a:noFill/>
        </p:spPr>
        <p:style>
          <a:lnRef idx="0">
            <a:schemeClr val="accent1"/>
          </a:lnRef>
          <a:fillRef idx="3">
            <a:schemeClr val="accent1"/>
          </a:fillRef>
          <a:effectRef idx="3">
            <a:schemeClr val="accent1"/>
          </a:effectRef>
          <a:fontRef idx="minor">
            <a:schemeClr val="lt1"/>
          </a:fontRef>
        </p:style>
        <p:txBody>
          <a:bodyPr wrap="square">
            <a:spAutoFit/>
          </a:bodyPr>
          <a:lstStyle/>
          <a:p>
            <a:pPr algn="ctr"/>
            <a:r>
              <a:rPr lang="en-US" altLang="zh-CN" dirty="0"/>
              <a:t> </a:t>
            </a:r>
            <a:r>
              <a:rPr lang="zh-CN" altLang="en-US"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韩国</a:t>
            </a:r>
            <a:r>
              <a:rPr lang="en-US" altLang="zh-CN"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( 2003)</a:t>
            </a:r>
          </a:p>
          <a:p>
            <a:pPr marL="285750" indent="-285750">
              <a:buFont typeface="Arial" pitchFamily="34" charset="0"/>
              <a:buChar char="•"/>
            </a:pP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乘客人数</a:t>
            </a:r>
            <a:r>
              <a:rPr lang="en-US" altLang="zh-CN"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超过</a:t>
            </a:r>
            <a:r>
              <a:rPr lang="en-US" altLang="zh-CN" b="1" dirty="0">
                <a:solidFill>
                  <a:schemeClr val="accent6">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600</a:t>
            </a: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a:t>
            </a:r>
            <a:endParaRPr lang="en-US" altLang="zh-CN"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285750" indent="-285750">
              <a:buFont typeface="Arial" pitchFamily="34" charset="0"/>
              <a:buChar char="•"/>
            </a:pPr>
            <a:r>
              <a:rPr lang="en-US" altLang="zh-CN"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死亡人数</a:t>
            </a:r>
            <a:r>
              <a:rPr lang="en-US" altLang="zh-CN"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b="1" dirty="0">
                <a:solidFill>
                  <a:schemeClr val="accent6">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198</a:t>
            </a:r>
            <a:r>
              <a:rPr lang="en-US" altLang="zh-CN"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p>
          <a:p>
            <a:pPr marL="285750" indent="-285750">
              <a:buFont typeface="Arial" pitchFamily="34" charset="0"/>
              <a:buChar char="•"/>
            </a:pPr>
            <a:r>
              <a:rPr lang="en-US" altLang="zh-CN"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受伤人数</a:t>
            </a:r>
            <a:r>
              <a:rPr lang="en-US" altLang="zh-CN"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b="1" dirty="0">
                <a:solidFill>
                  <a:schemeClr val="accent6">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146</a:t>
            </a:r>
            <a:r>
              <a:rPr lang="en-US" altLang="zh-CN"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p>
          <a:p>
            <a:pPr marL="285750" indent="-285750">
              <a:buFont typeface="Arial" pitchFamily="34" charset="0"/>
              <a:buChar char="•"/>
            </a:pPr>
            <a:r>
              <a:rPr lang="en-US" altLang="zh-CN"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失踪人数</a:t>
            </a:r>
            <a:r>
              <a:rPr lang="en-US" altLang="zh-CN"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b="1" dirty="0">
                <a:solidFill>
                  <a:schemeClr val="accent6">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298</a:t>
            </a:r>
          </a:p>
        </p:txBody>
      </p:sp>
      <p:sp>
        <p:nvSpPr>
          <p:cNvPr id="13" name="矩形 12">
            <a:extLst>
              <a:ext uri="{FF2B5EF4-FFF2-40B4-BE49-F238E27FC236}">
                <a16:creationId xmlns:a16="http://schemas.microsoft.com/office/drawing/2014/main" id="{F5E83F22-4165-4093-8863-CDEE4A9C4985}"/>
              </a:ext>
            </a:extLst>
          </p:cNvPr>
          <p:cNvSpPr/>
          <p:nvPr/>
        </p:nvSpPr>
        <p:spPr>
          <a:xfrm>
            <a:off x="5159896" y="4978476"/>
            <a:ext cx="4572000" cy="1508105"/>
          </a:xfrm>
          <a:prstGeom prst="rect">
            <a:avLst/>
          </a:prstGeom>
          <a:noFill/>
        </p:spPr>
        <p:style>
          <a:lnRef idx="0">
            <a:schemeClr val="accent1"/>
          </a:lnRef>
          <a:fillRef idx="3">
            <a:schemeClr val="accent1"/>
          </a:fillRef>
          <a:effectRef idx="3">
            <a:schemeClr val="accent1"/>
          </a:effectRef>
          <a:fontRef idx="minor">
            <a:schemeClr val="lt1"/>
          </a:fontRef>
        </p:style>
        <p:txBody>
          <a:bodyPr>
            <a:spAutoFit/>
          </a:bodyPr>
          <a:lstStyle/>
          <a:p>
            <a:pPr algn="ctr"/>
            <a:r>
              <a:rPr lang="zh-CN" altLang="en-US"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俄罗斯</a:t>
            </a:r>
            <a:r>
              <a:rPr lang="en-US" altLang="zh-CN"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(2013)</a:t>
            </a:r>
          </a:p>
          <a:p>
            <a:pPr marL="285750" indent="-285750" algn="just">
              <a:buFont typeface="Arial" pitchFamily="34" charset="0"/>
              <a:buChar char="•"/>
            </a:pPr>
            <a:r>
              <a:rPr lang="zh-CN" altLang="en-US" sz="2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乘客人数</a:t>
            </a:r>
            <a:r>
              <a:rPr lang="en-US" altLang="zh-CN" sz="2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 </a:t>
            </a:r>
            <a:r>
              <a:rPr lang="zh-CN" altLang="en-US" sz="2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将近</a:t>
            </a:r>
            <a:r>
              <a:rPr lang="en-US" altLang="zh-CN" sz="2000" b="1" dirty="0">
                <a:solidFill>
                  <a:schemeClr val="accent6">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5000</a:t>
            </a:r>
            <a:r>
              <a:rPr lang="zh-CN" altLang="en-US" sz="2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a:t>
            </a:r>
            <a:endParaRPr lang="en-US" altLang="zh-CN" sz="2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285750" indent="-285750">
              <a:buFont typeface="Arial" pitchFamily="34" charset="0"/>
              <a:buChar char="•"/>
            </a:pP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死亡人数</a:t>
            </a:r>
            <a:r>
              <a:rPr lang="en-US" altLang="zh-CN"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b="1" dirty="0">
                <a:solidFill>
                  <a:schemeClr val="accent6">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a:t>
            </a:r>
            <a:r>
              <a:rPr lang="en-US" altLang="zh-CN"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p>
          <a:p>
            <a:pPr marL="285750" indent="-285750">
              <a:buFont typeface="Arial" pitchFamily="34" charset="0"/>
              <a:buChar char="•"/>
            </a:pP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受伤人数</a:t>
            </a:r>
            <a:r>
              <a:rPr lang="en-US" altLang="zh-CN"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b="1" dirty="0">
                <a:solidFill>
                  <a:schemeClr val="accent6">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11</a:t>
            </a:r>
          </a:p>
          <a:p>
            <a:pPr marL="285750" indent="-285750">
              <a:buFont typeface="Arial" pitchFamily="34" charset="0"/>
              <a:buChar char="•"/>
            </a:pP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失踪人数</a:t>
            </a:r>
            <a:r>
              <a:rPr lang="en-US" altLang="zh-CN"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b="1" dirty="0">
                <a:solidFill>
                  <a:schemeClr val="accent6">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a:t>
            </a:r>
          </a:p>
        </p:txBody>
      </p:sp>
      <p:sp>
        <p:nvSpPr>
          <p:cNvPr id="3" name="文本框 2">
            <a:extLst>
              <a:ext uri="{FF2B5EF4-FFF2-40B4-BE49-F238E27FC236}">
                <a16:creationId xmlns:a16="http://schemas.microsoft.com/office/drawing/2014/main" id="{85402E6B-4355-48B4-BD97-75DBA9D7262D}"/>
              </a:ext>
            </a:extLst>
          </p:cNvPr>
          <p:cNvSpPr txBox="1"/>
          <p:nvPr/>
        </p:nvSpPr>
        <p:spPr>
          <a:xfrm>
            <a:off x="323980" y="317209"/>
            <a:ext cx="7571303" cy="584775"/>
          </a:xfrm>
          <a:prstGeom prst="rect">
            <a:avLst/>
          </a:prstGeom>
          <a:noFill/>
        </p:spPr>
        <p:txBody>
          <a:bodyPr wrap="none" rtlCol="0">
            <a:spAutoFit/>
          </a:bodyPr>
          <a:lstStyle/>
          <a:p>
            <a:r>
              <a:rPr lang="zh-CN" altLang="en-US" sz="3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地铁站火灾往往伴随着惨痛的损失和伤亡</a:t>
            </a:r>
          </a:p>
        </p:txBody>
      </p:sp>
      <p:sp>
        <p:nvSpPr>
          <p:cNvPr id="5" name="矩形 4">
            <a:extLst>
              <a:ext uri="{FF2B5EF4-FFF2-40B4-BE49-F238E27FC236}">
                <a16:creationId xmlns:a16="http://schemas.microsoft.com/office/drawing/2014/main" id="{9E2B40DA-DDCF-4770-9394-BE1415F3EBAB}"/>
              </a:ext>
            </a:extLst>
          </p:cNvPr>
          <p:cNvSpPr/>
          <p:nvPr/>
        </p:nvSpPr>
        <p:spPr>
          <a:xfrm rot="1997923">
            <a:off x="564072" y="2731107"/>
            <a:ext cx="4248472" cy="79208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b="1" dirty="0">
                <a:solidFill>
                  <a:srgbClr val="FF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缺乏火灾逃生训练</a:t>
            </a:r>
          </a:p>
        </p:txBody>
      </p:sp>
    </p:spTree>
    <p:extLst>
      <p:ext uri="{BB962C8B-B14F-4D97-AF65-F5344CB8AC3E}">
        <p14:creationId xmlns:p14="http://schemas.microsoft.com/office/powerpoint/2010/main" val="772449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2000"/>
                                        <p:tgtEl>
                                          <p:spTgt spid="11"/>
                                        </p:tgtEl>
                                      </p:cBhvr>
                                    </p:animEffect>
                                  </p:childTnLst>
                                </p:cTn>
                              </p:par>
                              <p:par>
                                <p:cTn id="8" presetID="21" presetClass="entr" presetSubtype="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heel(1)">
                                      <p:cBhvr>
                                        <p:cTn id="10" dur="2000"/>
                                        <p:tgtEl>
                                          <p:spTgt spid="10"/>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heel(1)">
                                      <p:cBhvr>
                                        <p:cTn id="13" dur="2000"/>
                                        <p:tgtEl>
                                          <p:spTgt spid="12"/>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heel(1)">
                                      <p:cBhvr>
                                        <p:cTn id="16" dur="20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FED9327-A1D3-4FDA-8362-4FC4F87EDB49}"/>
              </a:ext>
            </a:extLst>
          </p:cNvPr>
          <p:cNvSpPr>
            <a:spLocks noGrp="1"/>
          </p:cNvSpPr>
          <p:nvPr>
            <p:ph type="title" orient="vert"/>
          </p:nvPr>
        </p:nvSpPr>
        <p:spPr/>
        <p:txBody>
          <a:bodyPr/>
          <a:lstStyle/>
          <a:p>
            <a:r>
              <a:rPr lang="zh-CN" altLang="en-US" b="1" dirty="0">
                <a:latin typeface="微软雅黑" panose="020B0503020204020204" pitchFamily="34" charset="-122"/>
                <a:ea typeface="微软雅黑" panose="020B0503020204020204" pitchFamily="34" charset="-122"/>
              </a:rPr>
              <a:t>增量式</a:t>
            </a:r>
            <a:r>
              <a:rPr lang="en-US" altLang="zh-CN" b="1" dirty="0">
                <a:latin typeface="微软雅黑" panose="020B0503020204020204" pitchFamily="34" charset="-122"/>
                <a:ea typeface="微软雅黑" panose="020B0503020204020204" pitchFamily="34" charset="-122"/>
              </a:rPr>
              <a:t>FOI</a:t>
            </a:r>
            <a:r>
              <a:rPr lang="zh-CN" altLang="en-US" b="1" dirty="0">
                <a:latin typeface="微软雅黑" panose="020B0503020204020204" pitchFamily="34" charset="-122"/>
                <a:ea typeface="微软雅黑" panose="020B0503020204020204" pitchFamily="34" charset="-122"/>
              </a:rPr>
              <a:t>拾取算法</a:t>
            </a:r>
          </a:p>
        </p:txBody>
      </p:sp>
      <p:sp>
        <p:nvSpPr>
          <p:cNvPr id="12" name="Text Placeholder 3">
            <a:extLst>
              <a:ext uri="{FF2B5EF4-FFF2-40B4-BE49-F238E27FC236}">
                <a16:creationId xmlns:a16="http://schemas.microsoft.com/office/drawing/2014/main" id="{00FA5F27-0F50-4610-A647-59734CDBA92B}"/>
              </a:ext>
            </a:extLst>
          </p:cNvPr>
          <p:cNvSpPr txBox="1"/>
          <p:nvPr/>
        </p:nvSpPr>
        <p:spPr>
          <a:xfrm>
            <a:off x="767408" y="459409"/>
            <a:ext cx="8057014" cy="607474"/>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796925">
              <a:lnSpc>
                <a:spcPct val="120000"/>
              </a:lnSpc>
              <a:spcBef>
                <a:spcPct val="20000"/>
              </a:spcBef>
              <a:defRPr/>
            </a:pPr>
            <a:r>
              <a:rPr lang="zh-CN" altLang="en-US" sz="36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Arial" panose="020B0604020202020204" pitchFamily="34" charset="0"/>
              </a:rPr>
              <a:t>构造</a:t>
            </a:r>
            <a:r>
              <a:rPr lang="en-US" altLang="zh-CN" sz="3600" b="1" dirty="0" err="1">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Arial" panose="020B0604020202020204" pitchFamily="34" charset="0"/>
              </a:rPr>
              <a:t>SmokeUnit</a:t>
            </a:r>
            <a:r>
              <a:rPr lang="zh-CN" altLang="en-US" sz="36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Arial" panose="020B0604020202020204" pitchFamily="34" charset="0"/>
              </a:rPr>
              <a:t>类</a:t>
            </a:r>
            <a:r>
              <a:rPr lang="en-US" altLang="zh-CN" sz="3600" dirty="0">
                <a:solidFill>
                  <a:prstClr val="black">
                    <a:lumMod val="65000"/>
                  </a:prstClr>
                </a:solidFill>
                <a:latin typeface="Arial" panose="020B0604020202020204" pitchFamily="34" charset="0"/>
                <a:ea typeface="微软雅黑" panose="020B0503020204020204" pitchFamily="34" charset="-122"/>
                <a:sym typeface="Arial" panose="020B0604020202020204" pitchFamily="34" charset="0"/>
              </a:rPr>
              <a:t>--</a:t>
            </a:r>
            <a:r>
              <a:rPr lang="zh-CN" altLang="en-US" sz="2000" dirty="0">
                <a:solidFill>
                  <a:prstClr val="black">
                    <a:lumMod val="65000"/>
                  </a:prstClr>
                </a:solidFill>
                <a:latin typeface="Arial" panose="020B0604020202020204" pitchFamily="34" charset="0"/>
                <a:ea typeface="微软雅黑" panose="020B0503020204020204" pitchFamily="34" charset="-122"/>
                <a:sym typeface="Arial" panose="020B0604020202020204" pitchFamily="34" charset="0"/>
              </a:rPr>
              <a:t>对粒子点云进行算法上的</a:t>
            </a:r>
            <a:r>
              <a:rPr lang="en-US" altLang="zh-CN" sz="2000" dirty="0">
                <a:solidFill>
                  <a:prstClr val="black">
                    <a:lumMod val="65000"/>
                  </a:prstClr>
                </a:solidFill>
                <a:latin typeface="Arial" panose="020B0604020202020204" pitchFamily="34" charset="0"/>
                <a:ea typeface="微软雅黑" panose="020B0503020204020204" pitchFamily="34" charset="-122"/>
                <a:sym typeface="Arial" panose="020B0604020202020204" pitchFamily="34" charset="0"/>
              </a:rPr>
              <a:t>“</a:t>
            </a:r>
            <a:r>
              <a:rPr lang="zh-CN" altLang="en-US" sz="2000" dirty="0">
                <a:solidFill>
                  <a:prstClr val="black">
                    <a:lumMod val="65000"/>
                  </a:prstClr>
                </a:solidFill>
                <a:latin typeface="Arial" panose="020B0604020202020204" pitchFamily="34" charset="0"/>
                <a:ea typeface="微软雅黑" panose="020B0503020204020204" pitchFamily="34" charset="-122"/>
                <a:sym typeface="Arial" panose="020B0604020202020204" pitchFamily="34" charset="0"/>
              </a:rPr>
              <a:t>封装</a:t>
            </a:r>
            <a:r>
              <a:rPr lang="en-US" altLang="zh-CN" sz="2000" dirty="0">
                <a:solidFill>
                  <a:prstClr val="black">
                    <a:lumMod val="65000"/>
                  </a:prstClr>
                </a:solidFill>
                <a:latin typeface="Arial" panose="020B0604020202020204" pitchFamily="34" charset="0"/>
                <a:ea typeface="微软雅黑" panose="020B0503020204020204" pitchFamily="34" charset="-122"/>
                <a:sym typeface="Arial" panose="020B0604020202020204" pitchFamily="34" charset="0"/>
              </a:rPr>
              <a:t>”</a:t>
            </a:r>
            <a:endParaRPr lang="zh-CN" altLang="en-US" sz="36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Arial" panose="020B0604020202020204" pitchFamily="34" charset="0"/>
            </a:endParaRPr>
          </a:p>
        </p:txBody>
      </p:sp>
      <p:pic>
        <p:nvPicPr>
          <p:cNvPr id="13" name="图片 12">
            <a:extLst>
              <a:ext uri="{FF2B5EF4-FFF2-40B4-BE49-F238E27FC236}">
                <a16:creationId xmlns:a16="http://schemas.microsoft.com/office/drawing/2014/main" id="{4D5B7BA1-DF2E-43B7-80D4-BE65094BF526}"/>
              </a:ext>
            </a:extLst>
          </p:cNvPr>
          <p:cNvPicPr>
            <a:picLocks noChangeAspect="1"/>
          </p:cNvPicPr>
          <p:nvPr/>
        </p:nvPicPr>
        <p:blipFill>
          <a:blip r:embed="rId3"/>
          <a:stretch>
            <a:fillRect/>
          </a:stretch>
        </p:blipFill>
        <p:spPr>
          <a:xfrm>
            <a:off x="695400" y="1295392"/>
            <a:ext cx="4608512" cy="5333926"/>
          </a:xfrm>
          <a:prstGeom prst="rect">
            <a:avLst/>
          </a:prstGeom>
        </p:spPr>
      </p:pic>
      <p:sp>
        <p:nvSpPr>
          <p:cNvPr id="14" name="Text Placeholder 3">
            <a:extLst>
              <a:ext uri="{FF2B5EF4-FFF2-40B4-BE49-F238E27FC236}">
                <a16:creationId xmlns:a16="http://schemas.microsoft.com/office/drawing/2014/main" id="{9646A299-3758-4978-A7F6-553141FD72B5}"/>
              </a:ext>
            </a:extLst>
          </p:cNvPr>
          <p:cNvSpPr txBox="1"/>
          <p:nvPr/>
        </p:nvSpPr>
        <p:spPr>
          <a:xfrm>
            <a:off x="6023992" y="1301166"/>
            <a:ext cx="3747966" cy="5256182"/>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796925">
              <a:lnSpc>
                <a:spcPct val="120000"/>
              </a:lnSpc>
              <a:spcBef>
                <a:spcPct val="20000"/>
              </a:spcBef>
              <a:defRPr/>
            </a:pPr>
            <a:r>
              <a:rPr lang="zh-CN" altLang="en-US" sz="2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Arial" panose="020B0604020202020204" pitchFamily="34" charset="0"/>
              </a:rPr>
              <a:t>构造</a:t>
            </a:r>
            <a:r>
              <a:rPr lang="en-US" altLang="zh-CN" sz="2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Arial" panose="020B0604020202020204" pitchFamily="34" charset="0"/>
              </a:rPr>
              <a:t>SmokeUnit</a:t>
            </a:r>
            <a:r>
              <a:rPr lang="zh-CN" altLang="en-US" sz="2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Arial" panose="020B0604020202020204" pitchFamily="34" charset="0"/>
              </a:rPr>
              <a:t>类原因：</a:t>
            </a:r>
            <a:br>
              <a:rPr lang="zh-CN" altLang="en-US" sz="1600" dirty="0">
                <a:solidFill>
                  <a:srgbClr val="FF0000"/>
                </a:solidFill>
                <a:latin typeface="Arial" panose="020B0604020202020204" pitchFamily="34" charset="0"/>
                <a:ea typeface="微软雅黑" panose="020B0503020204020204" pitchFamily="34" charset="-122"/>
                <a:sym typeface="Arial" panose="020B0604020202020204" pitchFamily="34" charset="0"/>
              </a:rPr>
            </a:br>
            <a:r>
              <a:rPr lang="zh-CN" altLang="en-US" sz="2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将粒子点云与烟雾的各项参数分离开，这样即便粒子点云不被渲染，它的各项参数依然被正常保存、被读取和改变。</a:t>
            </a:r>
          </a:p>
          <a:p>
            <a:pPr algn="l" defTabSz="796925">
              <a:lnSpc>
                <a:spcPct val="120000"/>
              </a:lnSpc>
              <a:spcBef>
                <a:spcPct val="20000"/>
              </a:spcBef>
              <a:defRPr/>
            </a:pPr>
            <a:endParaRPr lang="zh-CN" altLang="en-US" sz="1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a:p>
            <a:pPr algn="l" defTabSz="796925">
              <a:lnSpc>
                <a:spcPct val="120000"/>
              </a:lnSpc>
              <a:spcBef>
                <a:spcPct val="20000"/>
              </a:spcBef>
              <a:defRPr/>
            </a:pPr>
            <a:r>
              <a:rPr lang="zh-CN" altLang="en-US" sz="2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解决了渲染压力的问题的基础，接下来就是为了</a:t>
            </a:r>
            <a:r>
              <a:rPr lang="zh-CN" altLang="en-US" sz="2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Arial" panose="020B0604020202020204" pitchFamily="34" charset="0"/>
              </a:rPr>
              <a:t>减轻渲染压力的后续处理</a:t>
            </a:r>
            <a:r>
              <a:rPr lang="zh-CN" altLang="en-US" sz="2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，以及随之而来的计算方面</a:t>
            </a:r>
            <a:r>
              <a:rPr lang="en-US" altLang="zh-CN" sz="2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a:t>
            </a:r>
            <a:r>
              <a:rPr lang="zh-CN" altLang="en-US" sz="2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Arial" panose="020B0604020202020204" pitchFamily="34" charset="0"/>
              </a:rPr>
              <a:t>算法的优化</a:t>
            </a:r>
            <a:endParaRPr lang="zh-CN" altLang="en-US" sz="32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43854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FED9327-A1D3-4FDA-8362-4FC4F87EDB49}"/>
              </a:ext>
            </a:extLst>
          </p:cNvPr>
          <p:cNvSpPr>
            <a:spLocks noGrp="1"/>
          </p:cNvSpPr>
          <p:nvPr>
            <p:ph type="title" orient="vert"/>
          </p:nvPr>
        </p:nvSpPr>
        <p:spPr/>
        <p:txBody>
          <a:bodyPr/>
          <a:lstStyle/>
          <a:p>
            <a:r>
              <a:rPr lang="zh-CN" altLang="en-US" b="1" dirty="0">
                <a:latin typeface="微软雅黑" panose="020B0503020204020204" pitchFamily="34" charset="-122"/>
                <a:ea typeface="微软雅黑" panose="020B0503020204020204" pitchFamily="34" charset="-122"/>
              </a:rPr>
              <a:t>增量式</a:t>
            </a:r>
            <a:r>
              <a:rPr lang="en-US" altLang="zh-CN" b="1" dirty="0">
                <a:latin typeface="微软雅黑" panose="020B0503020204020204" pitchFamily="34" charset="-122"/>
                <a:ea typeface="微软雅黑" panose="020B0503020204020204" pitchFamily="34" charset="-122"/>
              </a:rPr>
              <a:t>FOI</a:t>
            </a:r>
            <a:r>
              <a:rPr lang="zh-CN" altLang="en-US" b="1" dirty="0">
                <a:latin typeface="微软雅黑" panose="020B0503020204020204" pitchFamily="34" charset="-122"/>
                <a:ea typeface="微软雅黑" panose="020B0503020204020204" pitchFamily="34" charset="-122"/>
              </a:rPr>
              <a:t>拾取算法</a:t>
            </a:r>
          </a:p>
        </p:txBody>
      </p:sp>
      <p:pic>
        <p:nvPicPr>
          <p:cNvPr id="6" name="图片 5">
            <a:extLst>
              <a:ext uri="{FF2B5EF4-FFF2-40B4-BE49-F238E27FC236}">
                <a16:creationId xmlns:a16="http://schemas.microsoft.com/office/drawing/2014/main" id="{20440D17-81AF-48FA-AF1A-F28A05FEC2DC}"/>
              </a:ext>
            </a:extLst>
          </p:cNvPr>
          <p:cNvPicPr>
            <a:picLocks noChangeAspect="1"/>
          </p:cNvPicPr>
          <p:nvPr/>
        </p:nvPicPr>
        <p:blipFill>
          <a:blip r:embed="rId3"/>
          <a:stretch>
            <a:fillRect/>
          </a:stretch>
        </p:blipFill>
        <p:spPr>
          <a:xfrm>
            <a:off x="2134899" y="2785352"/>
            <a:ext cx="6308218" cy="3909473"/>
          </a:xfrm>
          <a:prstGeom prst="rect">
            <a:avLst/>
          </a:prstGeom>
        </p:spPr>
      </p:pic>
      <p:sp>
        <p:nvSpPr>
          <p:cNvPr id="3" name="矩形 2">
            <a:extLst>
              <a:ext uri="{FF2B5EF4-FFF2-40B4-BE49-F238E27FC236}">
                <a16:creationId xmlns:a16="http://schemas.microsoft.com/office/drawing/2014/main" id="{978C02FE-F1D3-4920-8A63-A3F6C89B7710}"/>
              </a:ext>
            </a:extLst>
          </p:cNvPr>
          <p:cNvSpPr/>
          <p:nvPr/>
        </p:nvSpPr>
        <p:spPr>
          <a:xfrm>
            <a:off x="1547548" y="1461029"/>
            <a:ext cx="7632848" cy="1098314"/>
          </a:xfrm>
          <a:prstGeom prst="rect">
            <a:avLst/>
          </a:prstGeom>
        </p:spPr>
        <p:txBody>
          <a:bodyPr wrap="square">
            <a:spAutoFit/>
          </a:bodyPr>
          <a:lstStyle/>
          <a:p>
            <a:pPr>
              <a:lnSpc>
                <a:spcPct val="120000"/>
              </a:lnSpc>
              <a:defRPr sz="1800">
                <a:solidFill>
                  <a:srgbClr val="000000"/>
                </a:solidFill>
              </a:defRPr>
            </a:pPr>
            <a:r>
              <a:rPr lang="zh-CN" altLang="en-US"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Arial" panose="020B0604020202020204" pitchFamily="34" charset="0"/>
              </a:rPr>
              <a:t>增量式难点：</a:t>
            </a:r>
          </a:p>
          <a:p>
            <a:pPr>
              <a:lnSpc>
                <a:spcPct val="120000"/>
              </a:lnSpc>
              <a:defRPr sz="1800">
                <a:solidFill>
                  <a:srgbClr val="000000"/>
                </a:solidFill>
              </a:defRPr>
            </a:pPr>
            <a:r>
              <a:rPr lang="zh-CN" altLang="en-US" dirty="0">
                <a:solidFill>
                  <a:schemeClr val="bg1">
                    <a:lumMod val="6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视锥体形状并不规整，且运动方向包括旋转和平移，旋转可向</a:t>
            </a:r>
            <a:r>
              <a:rPr lang="en-US" altLang="zh-CN" dirty="0">
                <a:solidFill>
                  <a:schemeClr val="bg1">
                    <a:lumMod val="6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360</a:t>
            </a:r>
            <a:r>
              <a:rPr lang="zh-CN" altLang="en-US" dirty="0">
                <a:solidFill>
                  <a:schemeClr val="bg1">
                    <a:lumMod val="6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°旋转，平移亦是，增量计算异常困难。</a:t>
            </a:r>
            <a:endParaRPr lang="zh-CN" altLang="en-US" dirty="0">
              <a:solidFill>
                <a:srgbClr val="FF0000"/>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endParaRPr>
          </a:p>
        </p:txBody>
      </p:sp>
      <p:sp>
        <p:nvSpPr>
          <p:cNvPr id="4" name="矩形 3">
            <a:extLst>
              <a:ext uri="{FF2B5EF4-FFF2-40B4-BE49-F238E27FC236}">
                <a16:creationId xmlns:a16="http://schemas.microsoft.com/office/drawing/2014/main" id="{0AD70ECE-4881-4DEF-8089-5DA484E51237}"/>
              </a:ext>
            </a:extLst>
          </p:cNvPr>
          <p:cNvSpPr/>
          <p:nvPr/>
        </p:nvSpPr>
        <p:spPr>
          <a:xfrm>
            <a:off x="2135560" y="404664"/>
            <a:ext cx="6096000" cy="830356"/>
          </a:xfrm>
          <a:prstGeom prst="rect">
            <a:avLst/>
          </a:prstGeom>
        </p:spPr>
        <p:txBody>
          <a:bodyPr>
            <a:spAutoFit/>
          </a:bodyPr>
          <a:lstStyle/>
          <a:p>
            <a:pPr algn="ctr">
              <a:lnSpc>
                <a:spcPct val="120000"/>
              </a:lnSpc>
              <a:defRPr sz="1800">
                <a:solidFill>
                  <a:srgbClr val="000000"/>
                </a:solidFill>
              </a:defRPr>
            </a:pPr>
            <a:r>
              <a:rPr lang="zh-CN" altLang="zh-CN" dirty="0">
                <a:solidFill>
                  <a:schemeClr val="bg1">
                    <a:lumMod val="6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如何用尽量小的计算量算出在视锥体内的烟气单元？</a:t>
            </a:r>
          </a:p>
          <a:p>
            <a:pPr algn="ctr">
              <a:lnSpc>
                <a:spcPct val="120000"/>
              </a:lnSpc>
              <a:defRPr sz="1800">
                <a:solidFill>
                  <a:srgbClr val="000000"/>
                </a:solidFill>
              </a:defRPr>
            </a:pPr>
            <a:r>
              <a:rPr lang="zh-CN" altLang="zh-CN" sz="2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Arial" panose="020B0604020202020204" pitchFamily="34" charset="0"/>
              </a:rPr>
              <a:t>增量式</a:t>
            </a:r>
            <a:r>
              <a:rPr lang="en-US" altLang="zh-CN" sz="2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Arial" panose="020B0604020202020204" pitchFamily="34" charset="0"/>
              </a:rPr>
              <a:t>+</a:t>
            </a:r>
            <a:r>
              <a:rPr lang="zh-CN" altLang="en-US" sz="2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Arial" panose="020B0604020202020204" pitchFamily="34" charset="0"/>
              </a:rPr>
              <a:t>扫描式（烟气单元的始取）</a:t>
            </a:r>
          </a:p>
        </p:txBody>
      </p:sp>
    </p:spTree>
    <p:extLst>
      <p:ext uri="{BB962C8B-B14F-4D97-AF65-F5344CB8AC3E}">
        <p14:creationId xmlns:p14="http://schemas.microsoft.com/office/powerpoint/2010/main" val="1574385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FED9327-A1D3-4FDA-8362-4FC4F87EDB49}"/>
              </a:ext>
            </a:extLst>
          </p:cNvPr>
          <p:cNvSpPr>
            <a:spLocks noGrp="1"/>
          </p:cNvSpPr>
          <p:nvPr>
            <p:ph type="title" orient="vert"/>
          </p:nvPr>
        </p:nvSpPr>
        <p:spPr/>
        <p:txBody>
          <a:bodyPr/>
          <a:lstStyle/>
          <a:p>
            <a:r>
              <a:rPr lang="zh-CN" altLang="en-US" b="1" dirty="0">
                <a:latin typeface="微软雅黑" panose="020B0503020204020204" pitchFamily="34" charset="-122"/>
                <a:ea typeface="微软雅黑" panose="020B0503020204020204" pitchFamily="34" charset="-122"/>
              </a:rPr>
              <a:t>增量式</a:t>
            </a:r>
            <a:r>
              <a:rPr lang="en-US" altLang="zh-CN" b="1" dirty="0">
                <a:latin typeface="微软雅黑" panose="020B0503020204020204" pitchFamily="34" charset="-122"/>
                <a:ea typeface="微软雅黑" panose="020B0503020204020204" pitchFamily="34" charset="-122"/>
              </a:rPr>
              <a:t>FOI</a:t>
            </a:r>
            <a:r>
              <a:rPr lang="zh-CN" altLang="en-US" b="1" dirty="0">
                <a:latin typeface="微软雅黑" panose="020B0503020204020204" pitchFamily="34" charset="-122"/>
                <a:ea typeface="微软雅黑" panose="020B0503020204020204" pitchFamily="34" charset="-122"/>
              </a:rPr>
              <a:t>拾取算法</a:t>
            </a:r>
          </a:p>
        </p:txBody>
      </p:sp>
      <p:grpSp>
        <p:nvGrpSpPr>
          <p:cNvPr id="4" name="组合 3">
            <a:extLst>
              <a:ext uri="{FF2B5EF4-FFF2-40B4-BE49-F238E27FC236}">
                <a16:creationId xmlns:a16="http://schemas.microsoft.com/office/drawing/2014/main" id="{A8C75209-EA6C-40F2-AAED-D60FF9D07CE1}"/>
              </a:ext>
            </a:extLst>
          </p:cNvPr>
          <p:cNvGrpSpPr/>
          <p:nvPr/>
        </p:nvGrpSpPr>
        <p:grpSpPr>
          <a:xfrm>
            <a:off x="373010" y="58316"/>
            <a:ext cx="9937320" cy="6741368"/>
            <a:chOff x="373010" y="58316"/>
            <a:chExt cx="9937320" cy="6741368"/>
          </a:xfrm>
        </p:grpSpPr>
        <p:grpSp>
          <p:nvGrpSpPr>
            <p:cNvPr id="3" name="组合 2">
              <a:extLst>
                <a:ext uri="{FF2B5EF4-FFF2-40B4-BE49-F238E27FC236}">
                  <a16:creationId xmlns:a16="http://schemas.microsoft.com/office/drawing/2014/main" id="{D46C1B18-A1FF-49E7-B30D-3261C1B725FB}"/>
                </a:ext>
              </a:extLst>
            </p:cNvPr>
            <p:cNvGrpSpPr/>
            <p:nvPr/>
          </p:nvGrpSpPr>
          <p:grpSpPr>
            <a:xfrm>
              <a:off x="373010" y="58316"/>
              <a:ext cx="9937320" cy="6741368"/>
              <a:chOff x="119336" y="116632"/>
              <a:chExt cx="9937320" cy="6741368"/>
            </a:xfrm>
          </p:grpSpPr>
          <p:grpSp>
            <p:nvGrpSpPr>
              <p:cNvPr id="85" name="组合 84">
                <a:extLst>
                  <a:ext uri="{FF2B5EF4-FFF2-40B4-BE49-F238E27FC236}">
                    <a16:creationId xmlns:a16="http://schemas.microsoft.com/office/drawing/2014/main" id="{9ABA1BB5-723D-4B18-BD85-89349BD4C12E}"/>
                  </a:ext>
                </a:extLst>
              </p:cNvPr>
              <p:cNvGrpSpPr/>
              <p:nvPr/>
            </p:nvGrpSpPr>
            <p:grpSpPr>
              <a:xfrm>
                <a:off x="569233" y="558433"/>
                <a:ext cx="6243482" cy="5741134"/>
                <a:chOff x="3169157" y="416211"/>
                <a:chExt cx="6243482" cy="5741134"/>
              </a:xfrm>
            </p:grpSpPr>
            <p:sp>
              <p:nvSpPr>
                <p:cNvPr id="81" name="矩形 80">
                  <a:extLst>
                    <a:ext uri="{FF2B5EF4-FFF2-40B4-BE49-F238E27FC236}">
                      <a16:creationId xmlns:a16="http://schemas.microsoft.com/office/drawing/2014/main" id="{68701362-B2A5-4237-ACD8-C7169107874F}"/>
                    </a:ext>
                  </a:extLst>
                </p:cNvPr>
                <p:cNvSpPr/>
                <p:nvPr/>
              </p:nvSpPr>
              <p:spPr>
                <a:xfrm>
                  <a:off x="6050202" y="5683436"/>
                  <a:ext cx="484819" cy="471754"/>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grpSp>
              <p:nvGrpSpPr>
                <p:cNvPr id="84" name="组合 83">
                  <a:extLst>
                    <a:ext uri="{FF2B5EF4-FFF2-40B4-BE49-F238E27FC236}">
                      <a16:creationId xmlns:a16="http://schemas.microsoft.com/office/drawing/2014/main" id="{E1F7A7F9-C3DD-4DD2-9DB7-7A007D29F8B9}"/>
                    </a:ext>
                  </a:extLst>
                </p:cNvPr>
                <p:cNvGrpSpPr/>
                <p:nvPr/>
              </p:nvGrpSpPr>
              <p:grpSpPr>
                <a:xfrm>
                  <a:off x="3169157" y="416211"/>
                  <a:ext cx="6243482" cy="5741134"/>
                  <a:chOff x="3169157" y="416211"/>
                  <a:chExt cx="6243482" cy="5741134"/>
                </a:xfrm>
              </p:grpSpPr>
              <p:grpSp>
                <p:nvGrpSpPr>
                  <p:cNvPr id="82" name="组合 81">
                    <a:extLst>
                      <a:ext uri="{FF2B5EF4-FFF2-40B4-BE49-F238E27FC236}">
                        <a16:creationId xmlns:a16="http://schemas.microsoft.com/office/drawing/2014/main" id="{1086A29E-BF6B-4D97-871B-85F3D81D3FE1}"/>
                      </a:ext>
                    </a:extLst>
                  </p:cNvPr>
                  <p:cNvGrpSpPr/>
                  <p:nvPr/>
                </p:nvGrpSpPr>
                <p:grpSpPr>
                  <a:xfrm>
                    <a:off x="3169157" y="416211"/>
                    <a:ext cx="6243482" cy="5741134"/>
                    <a:chOff x="3169157" y="416211"/>
                    <a:chExt cx="6243482" cy="5741134"/>
                  </a:xfrm>
                </p:grpSpPr>
                <p:grpSp>
                  <p:nvGrpSpPr>
                    <p:cNvPr id="7" name="组合 6">
                      <a:extLst>
                        <a:ext uri="{FF2B5EF4-FFF2-40B4-BE49-F238E27FC236}">
                          <a16:creationId xmlns:a16="http://schemas.microsoft.com/office/drawing/2014/main" id="{7FE0B21E-5710-457B-B1D8-040B3510C866}"/>
                        </a:ext>
                      </a:extLst>
                    </p:cNvPr>
                    <p:cNvGrpSpPr/>
                    <p:nvPr/>
                  </p:nvGrpSpPr>
                  <p:grpSpPr>
                    <a:xfrm>
                      <a:off x="3169157" y="416211"/>
                      <a:ext cx="3347180" cy="5741134"/>
                      <a:chOff x="11723" y="2931"/>
                      <a:chExt cx="810748" cy="1457243"/>
                    </a:xfrm>
                  </p:grpSpPr>
                  <p:sp>
                    <p:nvSpPr>
                      <p:cNvPr id="8" name="矩形 7">
                        <a:extLst>
                          <a:ext uri="{FF2B5EF4-FFF2-40B4-BE49-F238E27FC236}">
                            <a16:creationId xmlns:a16="http://schemas.microsoft.com/office/drawing/2014/main" id="{80CBF6FD-0C67-419F-9F82-ADB639F229A9}"/>
                          </a:ext>
                        </a:extLst>
                      </p:cNvPr>
                      <p:cNvSpPr/>
                      <p:nvPr/>
                    </p:nvSpPr>
                    <p:spPr>
                      <a:xfrm>
                        <a:off x="465992" y="2931"/>
                        <a:ext cx="114300" cy="119743"/>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50" b="0" i="0" u="none" strike="noStrike" kern="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9" name="矩形 8">
                        <a:extLst>
                          <a:ext uri="{FF2B5EF4-FFF2-40B4-BE49-F238E27FC236}">
                            <a16:creationId xmlns:a16="http://schemas.microsoft.com/office/drawing/2014/main" id="{237A66BF-E722-4226-8AA1-497225D7E958}"/>
                          </a:ext>
                        </a:extLst>
                      </p:cNvPr>
                      <p:cNvSpPr/>
                      <p:nvPr/>
                    </p:nvSpPr>
                    <p:spPr>
                      <a:xfrm>
                        <a:off x="465992" y="123560"/>
                        <a:ext cx="114300" cy="119743"/>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10" name="矩形 9">
                        <a:extLst>
                          <a:ext uri="{FF2B5EF4-FFF2-40B4-BE49-F238E27FC236}">
                            <a16:creationId xmlns:a16="http://schemas.microsoft.com/office/drawing/2014/main" id="{CE0C1403-C15F-458A-BF2F-A58FC789560D}"/>
                          </a:ext>
                        </a:extLst>
                      </p:cNvPr>
                      <p:cNvSpPr/>
                      <p:nvPr/>
                    </p:nvSpPr>
                    <p:spPr>
                      <a:xfrm>
                        <a:off x="354433" y="246603"/>
                        <a:ext cx="114300" cy="119743"/>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11" name="矩形 10">
                        <a:extLst>
                          <a:ext uri="{FF2B5EF4-FFF2-40B4-BE49-F238E27FC236}">
                            <a16:creationId xmlns:a16="http://schemas.microsoft.com/office/drawing/2014/main" id="{A7DD220C-8E40-4444-AB11-0262915AC6E6}"/>
                          </a:ext>
                        </a:extLst>
                      </p:cNvPr>
                      <p:cNvSpPr/>
                      <p:nvPr/>
                    </p:nvSpPr>
                    <p:spPr>
                      <a:xfrm>
                        <a:off x="354433" y="366346"/>
                        <a:ext cx="114300" cy="119743"/>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12" name="矩形 11">
                        <a:extLst>
                          <a:ext uri="{FF2B5EF4-FFF2-40B4-BE49-F238E27FC236}">
                            <a16:creationId xmlns:a16="http://schemas.microsoft.com/office/drawing/2014/main" id="{D66D52D6-1AA1-4CC7-A5E3-77ADA558185B}"/>
                          </a:ext>
                        </a:extLst>
                      </p:cNvPr>
                      <p:cNvSpPr/>
                      <p:nvPr/>
                    </p:nvSpPr>
                    <p:spPr>
                      <a:xfrm>
                        <a:off x="354433" y="484344"/>
                        <a:ext cx="114300" cy="119743"/>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13" name="矩形 12">
                        <a:extLst>
                          <a:ext uri="{FF2B5EF4-FFF2-40B4-BE49-F238E27FC236}">
                            <a16:creationId xmlns:a16="http://schemas.microsoft.com/office/drawing/2014/main" id="{0A140689-FCE3-471C-8D0A-82CF9DF4990B}"/>
                          </a:ext>
                        </a:extLst>
                      </p:cNvPr>
                      <p:cNvSpPr/>
                      <p:nvPr/>
                    </p:nvSpPr>
                    <p:spPr>
                      <a:xfrm>
                        <a:off x="241827" y="604322"/>
                        <a:ext cx="114300" cy="119743"/>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14" name="矩形 13">
                        <a:extLst>
                          <a:ext uri="{FF2B5EF4-FFF2-40B4-BE49-F238E27FC236}">
                            <a16:creationId xmlns:a16="http://schemas.microsoft.com/office/drawing/2014/main" id="{6B983D44-D5D9-487C-9EBA-EE37BB7869F9}"/>
                          </a:ext>
                        </a:extLst>
                      </p:cNvPr>
                      <p:cNvSpPr/>
                      <p:nvPr/>
                    </p:nvSpPr>
                    <p:spPr>
                      <a:xfrm>
                        <a:off x="241827" y="728018"/>
                        <a:ext cx="114300" cy="119743"/>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15" name="矩形 14">
                        <a:extLst>
                          <a:ext uri="{FF2B5EF4-FFF2-40B4-BE49-F238E27FC236}">
                            <a16:creationId xmlns:a16="http://schemas.microsoft.com/office/drawing/2014/main" id="{95FF8065-6DD6-4C0D-9986-46AAB0BC0818}"/>
                          </a:ext>
                        </a:extLst>
                      </p:cNvPr>
                      <p:cNvSpPr/>
                      <p:nvPr/>
                    </p:nvSpPr>
                    <p:spPr>
                      <a:xfrm>
                        <a:off x="241827" y="851106"/>
                        <a:ext cx="114300" cy="119743"/>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16" name="矩形 15">
                        <a:extLst>
                          <a:ext uri="{FF2B5EF4-FFF2-40B4-BE49-F238E27FC236}">
                            <a16:creationId xmlns:a16="http://schemas.microsoft.com/office/drawing/2014/main" id="{2B726E2F-EA84-4BFB-BF27-92273F51E5C5}"/>
                          </a:ext>
                        </a:extLst>
                      </p:cNvPr>
                      <p:cNvSpPr/>
                      <p:nvPr/>
                    </p:nvSpPr>
                    <p:spPr>
                      <a:xfrm>
                        <a:off x="128642" y="976365"/>
                        <a:ext cx="114300" cy="119743"/>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17" name="矩形 16">
                        <a:extLst>
                          <a:ext uri="{FF2B5EF4-FFF2-40B4-BE49-F238E27FC236}">
                            <a16:creationId xmlns:a16="http://schemas.microsoft.com/office/drawing/2014/main" id="{7D35CBA6-2675-4D62-B6FC-A68C3671524F}"/>
                          </a:ext>
                        </a:extLst>
                      </p:cNvPr>
                      <p:cNvSpPr/>
                      <p:nvPr/>
                    </p:nvSpPr>
                    <p:spPr>
                      <a:xfrm>
                        <a:off x="128642" y="1098253"/>
                        <a:ext cx="114300" cy="119743"/>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18" name="矩形 17">
                        <a:extLst>
                          <a:ext uri="{FF2B5EF4-FFF2-40B4-BE49-F238E27FC236}">
                            <a16:creationId xmlns:a16="http://schemas.microsoft.com/office/drawing/2014/main" id="{17AE87CC-B747-429B-87FC-6256C2D700E4}"/>
                          </a:ext>
                        </a:extLst>
                      </p:cNvPr>
                      <p:cNvSpPr/>
                      <p:nvPr/>
                    </p:nvSpPr>
                    <p:spPr>
                      <a:xfrm>
                        <a:off x="128642" y="1220141"/>
                        <a:ext cx="114300" cy="119743"/>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19" name="矩形 18">
                        <a:extLst>
                          <a:ext uri="{FF2B5EF4-FFF2-40B4-BE49-F238E27FC236}">
                            <a16:creationId xmlns:a16="http://schemas.microsoft.com/office/drawing/2014/main" id="{56E7F13A-0A71-4A53-B7E6-3EAA562266EF}"/>
                          </a:ext>
                        </a:extLst>
                      </p:cNvPr>
                      <p:cNvSpPr/>
                      <p:nvPr/>
                    </p:nvSpPr>
                    <p:spPr>
                      <a:xfrm>
                        <a:off x="11723" y="1340049"/>
                        <a:ext cx="114300" cy="119743"/>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20" name="矩形 19">
                        <a:extLst>
                          <a:ext uri="{FF2B5EF4-FFF2-40B4-BE49-F238E27FC236}">
                            <a16:creationId xmlns:a16="http://schemas.microsoft.com/office/drawing/2014/main" id="{80E65631-FDE8-4930-BF3F-C0CC66BD2827}"/>
                          </a:ext>
                        </a:extLst>
                      </p:cNvPr>
                      <p:cNvSpPr/>
                      <p:nvPr/>
                    </p:nvSpPr>
                    <p:spPr>
                      <a:xfrm>
                        <a:off x="128642" y="1339884"/>
                        <a:ext cx="114300" cy="119743"/>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21" name="矩形 20">
                        <a:extLst>
                          <a:ext uri="{FF2B5EF4-FFF2-40B4-BE49-F238E27FC236}">
                            <a16:creationId xmlns:a16="http://schemas.microsoft.com/office/drawing/2014/main" id="{8C7CAC85-07F0-4C02-AFAD-459B7E4DACC6}"/>
                          </a:ext>
                        </a:extLst>
                      </p:cNvPr>
                      <p:cNvSpPr/>
                      <p:nvPr/>
                    </p:nvSpPr>
                    <p:spPr>
                      <a:xfrm>
                        <a:off x="244196" y="1340431"/>
                        <a:ext cx="114300" cy="119380"/>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22" name="矩形 21">
                        <a:extLst>
                          <a:ext uri="{FF2B5EF4-FFF2-40B4-BE49-F238E27FC236}">
                            <a16:creationId xmlns:a16="http://schemas.microsoft.com/office/drawing/2014/main" id="{AC4D9BC7-9975-434C-B525-9FACDEDDAE8F}"/>
                          </a:ext>
                        </a:extLst>
                      </p:cNvPr>
                      <p:cNvSpPr/>
                      <p:nvPr/>
                    </p:nvSpPr>
                    <p:spPr>
                      <a:xfrm>
                        <a:off x="359861" y="1340431"/>
                        <a:ext cx="114300" cy="119743"/>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23" name="矩形 22">
                        <a:extLst>
                          <a:ext uri="{FF2B5EF4-FFF2-40B4-BE49-F238E27FC236}">
                            <a16:creationId xmlns:a16="http://schemas.microsoft.com/office/drawing/2014/main" id="{072DC651-7F14-4594-A26C-E18D352DF873}"/>
                          </a:ext>
                        </a:extLst>
                      </p:cNvPr>
                      <p:cNvSpPr/>
                      <p:nvPr/>
                    </p:nvSpPr>
                    <p:spPr>
                      <a:xfrm>
                        <a:off x="477092" y="1340431"/>
                        <a:ext cx="114300" cy="119743"/>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24" name="矩形 23">
                        <a:extLst>
                          <a:ext uri="{FF2B5EF4-FFF2-40B4-BE49-F238E27FC236}">
                            <a16:creationId xmlns:a16="http://schemas.microsoft.com/office/drawing/2014/main" id="{852F6773-3159-487F-BCE3-35BE8C2BCCBA}"/>
                          </a:ext>
                        </a:extLst>
                      </p:cNvPr>
                      <p:cNvSpPr/>
                      <p:nvPr/>
                    </p:nvSpPr>
                    <p:spPr>
                      <a:xfrm>
                        <a:off x="594323" y="1340431"/>
                        <a:ext cx="114300" cy="119743"/>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25" name="矩形 24">
                        <a:extLst>
                          <a:ext uri="{FF2B5EF4-FFF2-40B4-BE49-F238E27FC236}">
                            <a16:creationId xmlns:a16="http://schemas.microsoft.com/office/drawing/2014/main" id="{A7147C76-2C58-4218-9BF2-24FDDA372FD6}"/>
                          </a:ext>
                        </a:extLst>
                      </p:cNvPr>
                      <p:cNvSpPr/>
                      <p:nvPr/>
                    </p:nvSpPr>
                    <p:spPr>
                      <a:xfrm>
                        <a:off x="580292" y="2931"/>
                        <a:ext cx="114300" cy="119743"/>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26" name="矩形 25">
                        <a:extLst>
                          <a:ext uri="{FF2B5EF4-FFF2-40B4-BE49-F238E27FC236}">
                            <a16:creationId xmlns:a16="http://schemas.microsoft.com/office/drawing/2014/main" id="{5EF382A2-F9C8-43AA-8BB2-6DB9EA1AE200}"/>
                          </a:ext>
                        </a:extLst>
                      </p:cNvPr>
                      <p:cNvSpPr/>
                      <p:nvPr/>
                    </p:nvSpPr>
                    <p:spPr>
                      <a:xfrm>
                        <a:off x="697753" y="2931"/>
                        <a:ext cx="124718" cy="119743"/>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grpSp>
                <p:grpSp>
                  <p:nvGrpSpPr>
                    <p:cNvPr id="5" name="组合 4">
                      <a:extLst>
                        <a:ext uri="{FF2B5EF4-FFF2-40B4-BE49-F238E27FC236}">
                          <a16:creationId xmlns:a16="http://schemas.microsoft.com/office/drawing/2014/main" id="{A0CDF61E-779D-4515-AF7D-556035A35A7B}"/>
                        </a:ext>
                      </a:extLst>
                    </p:cNvPr>
                    <p:cNvGrpSpPr/>
                    <p:nvPr/>
                  </p:nvGrpSpPr>
                  <p:grpSpPr>
                    <a:xfrm>
                      <a:off x="6521972" y="416211"/>
                      <a:ext cx="2890667" cy="5740419"/>
                      <a:chOff x="4750385" y="568611"/>
                      <a:chExt cx="2890667" cy="5740419"/>
                    </a:xfrm>
                  </p:grpSpPr>
                  <p:sp>
                    <p:nvSpPr>
                      <p:cNvPr id="45" name="矩形 44">
                        <a:extLst>
                          <a:ext uri="{FF2B5EF4-FFF2-40B4-BE49-F238E27FC236}">
                            <a16:creationId xmlns:a16="http://schemas.microsoft.com/office/drawing/2014/main" id="{F6B3817A-5573-4E4E-8DA3-A9F52CC00CF6}"/>
                          </a:ext>
                        </a:extLst>
                      </p:cNvPr>
                      <p:cNvSpPr/>
                      <p:nvPr/>
                    </p:nvSpPr>
                    <p:spPr>
                      <a:xfrm>
                        <a:off x="5235324" y="568611"/>
                        <a:ext cx="471889" cy="471754"/>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46" name="矩形 45">
                        <a:extLst>
                          <a:ext uri="{FF2B5EF4-FFF2-40B4-BE49-F238E27FC236}">
                            <a16:creationId xmlns:a16="http://schemas.microsoft.com/office/drawing/2014/main" id="{8257A099-152C-46FB-8DD5-50BD5542EA19}"/>
                          </a:ext>
                        </a:extLst>
                      </p:cNvPr>
                      <p:cNvSpPr/>
                      <p:nvPr/>
                    </p:nvSpPr>
                    <p:spPr>
                      <a:xfrm>
                        <a:off x="5240959" y="1043856"/>
                        <a:ext cx="471889" cy="471754"/>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47" name="矩形 46">
                        <a:extLst>
                          <a:ext uri="{FF2B5EF4-FFF2-40B4-BE49-F238E27FC236}">
                            <a16:creationId xmlns:a16="http://schemas.microsoft.com/office/drawing/2014/main" id="{10B2ABEE-0626-4D82-8407-39C873B85B2E}"/>
                          </a:ext>
                        </a:extLst>
                      </p:cNvPr>
                      <p:cNvSpPr/>
                      <p:nvPr/>
                    </p:nvSpPr>
                    <p:spPr>
                      <a:xfrm>
                        <a:off x="5718483" y="1521736"/>
                        <a:ext cx="471889" cy="471754"/>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48" name="矩形 47">
                        <a:extLst>
                          <a:ext uri="{FF2B5EF4-FFF2-40B4-BE49-F238E27FC236}">
                            <a16:creationId xmlns:a16="http://schemas.microsoft.com/office/drawing/2014/main" id="{818745D6-44CC-452A-84DF-A999220EF95B}"/>
                          </a:ext>
                        </a:extLst>
                      </p:cNvPr>
                      <p:cNvSpPr/>
                      <p:nvPr/>
                    </p:nvSpPr>
                    <p:spPr>
                      <a:xfrm>
                        <a:off x="5718483" y="1993491"/>
                        <a:ext cx="471889" cy="471754"/>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49" name="矩形 48">
                        <a:extLst>
                          <a:ext uri="{FF2B5EF4-FFF2-40B4-BE49-F238E27FC236}">
                            <a16:creationId xmlns:a16="http://schemas.microsoft.com/office/drawing/2014/main" id="{0DAF4CA3-710A-439E-8790-C6CDFAE25E98}"/>
                          </a:ext>
                        </a:extLst>
                      </p:cNvPr>
                      <p:cNvSpPr/>
                      <p:nvPr/>
                    </p:nvSpPr>
                    <p:spPr>
                      <a:xfrm>
                        <a:off x="5718483" y="2458370"/>
                        <a:ext cx="471889" cy="471754"/>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0" name="矩形 49">
                        <a:extLst>
                          <a:ext uri="{FF2B5EF4-FFF2-40B4-BE49-F238E27FC236}">
                            <a16:creationId xmlns:a16="http://schemas.microsoft.com/office/drawing/2014/main" id="{201EC99C-F696-4BBC-B786-0C9FC669CC01}"/>
                          </a:ext>
                        </a:extLst>
                      </p:cNvPr>
                      <p:cNvSpPr/>
                      <p:nvPr/>
                    </p:nvSpPr>
                    <p:spPr>
                      <a:xfrm>
                        <a:off x="6201184" y="2936999"/>
                        <a:ext cx="471889" cy="471754"/>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1" name="矩形 50">
                        <a:extLst>
                          <a:ext uri="{FF2B5EF4-FFF2-40B4-BE49-F238E27FC236}">
                            <a16:creationId xmlns:a16="http://schemas.microsoft.com/office/drawing/2014/main" id="{3DDF9079-40BB-4364-B41D-5C15A26DDDDA}"/>
                          </a:ext>
                        </a:extLst>
                      </p:cNvPr>
                      <p:cNvSpPr/>
                      <p:nvPr/>
                    </p:nvSpPr>
                    <p:spPr>
                      <a:xfrm>
                        <a:off x="6201184" y="3424327"/>
                        <a:ext cx="471889" cy="471754"/>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2" name="矩形 51">
                        <a:extLst>
                          <a:ext uri="{FF2B5EF4-FFF2-40B4-BE49-F238E27FC236}">
                            <a16:creationId xmlns:a16="http://schemas.microsoft.com/office/drawing/2014/main" id="{1203FA2D-914E-463F-A523-9ADB4C6201D2}"/>
                          </a:ext>
                        </a:extLst>
                      </p:cNvPr>
                      <p:cNvSpPr/>
                      <p:nvPr/>
                    </p:nvSpPr>
                    <p:spPr>
                      <a:xfrm>
                        <a:off x="6201184" y="3909260"/>
                        <a:ext cx="471889" cy="471754"/>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3" name="矩形 52">
                        <a:extLst>
                          <a:ext uri="{FF2B5EF4-FFF2-40B4-BE49-F238E27FC236}">
                            <a16:creationId xmlns:a16="http://schemas.microsoft.com/office/drawing/2014/main" id="{82860ECF-9DD4-4C41-95DC-87A9070C058F}"/>
                          </a:ext>
                        </a:extLst>
                      </p:cNvPr>
                      <p:cNvSpPr/>
                      <p:nvPr/>
                    </p:nvSpPr>
                    <p:spPr>
                      <a:xfrm>
                        <a:off x="6673073" y="4379779"/>
                        <a:ext cx="471889" cy="471754"/>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4" name="矩形 53">
                        <a:extLst>
                          <a:ext uri="{FF2B5EF4-FFF2-40B4-BE49-F238E27FC236}">
                            <a16:creationId xmlns:a16="http://schemas.microsoft.com/office/drawing/2014/main" id="{36DD090D-1E4F-48EE-9B9A-182BBD255C92}"/>
                          </a:ext>
                        </a:extLst>
                      </p:cNvPr>
                      <p:cNvSpPr/>
                      <p:nvPr/>
                    </p:nvSpPr>
                    <p:spPr>
                      <a:xfrm>
                        <a:off x="6673073" y="4859984"/>
                        <a:ext cx="471889" cy="471754"/>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5" name="矩形 54">
                        <a:extLst>
                          <a:ext uri="{FF2B5EF4-FFF2-40B4-BE49-F238E27FC236}">
                            <a16:creationId xmlns:a16="http://schemas.microsoft.com/office/drawing/2014/main" id="{9BE672E1-1FAC-486F-9D9D-DE7C3D8D5D48}"/>
                          </a:ext>
                        </a:extLst>
                      </p:cNvPr>
                      <p:cNvSpPr/>
                      <p:nvPr/>
                    </p:nvSpPr>
                    <p:spPr>
                      <a:xfrm>
                        <a:off x="6673073" y="5340189"/>
                        <a:ext cx="471889" cy="471754"/>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6" name="矩形 55">
                        <a:extLst>
                          <a:ext uri="{FF2B5EF4-FFF2-40B4-BE49-F238E27FC236}">
                            <a16:creationId xmlns:a16="http://schemas.microsoft.com/office/drawing/2014/main" id="{FE915A58-B91E-4E85-96F6-9CD99A686911}"/>
                          </a:ext>
                        </a:extLst>
                      </p:cNvPr>
                      <p:cNvSpPr/>
                      <p:nvPr/>
                    </p:nvSpPr>
                    <p:spPr>
                      <a:xfrm>
                        <a:off x="4769070" y="5834750"/>
                        <a:ext cx="471889" cy="471754"/>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7" name="矩形 56">
                        <a:extLst>
                          <a:ext uri="{FF2B5EF4-FFF2-40B4-BE49-F238E27FC236}">
                            <a16:creationId xmlns:a16="http://schemas.microsoft.com/office/drawing/2014/main" id="{299B769A-67CE-434E-B9FC-0369339A7E0B}"/>
                          </a:ext>
                        </a:extLst>
                      </p:cNvPr>
                      <p:cNvSpPr/>
                      <p:nvPr/>
                    </p:nvSpPr>
                    <p:spPr>
                      <a:xfrm>
                        <a:off x="5246594" y="5834750"/>
                        <a:ext cx="471889" cy="471754"/>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8" name="矩形 57">
                        <a:extLst>
                          <a:ext uri="{FF2B5EF4-FFF2-40B4-BE49-F238E27FC236}">
                            <a16:creationId xmlns:a16="http://schemas.microsoft.com/office/drawing/2014/main" id="{331EFC4E-C089-4A9A-BCB8-F405496C4590}"/>
                          </a:ext>
                        </a:extLst>
                      </p:cNvPr>
                      <p:cNvSpPr/>
                      <p:nvPr/>
                    </p:nvSpPr>
                    <p:spPr>
                      <a:xfrm>
                        <a:off x="5729938" y="5838706"/>
                        <a:ext cx="471889" cy="470324"/>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9" name="矩形 58">
                        <a:extLst>
                          <a:ext uri="{FF2B5EF4-FFF2-40B4-BE49-F238E27FC236}">
                            <a16:creationId xmlns:a16="http://schemas.microsoft.com/office/drawing/2014/main" id="{66F28C67-E565-42B3-8BA3-B0A1EE8BDE8C}"/>
                          </a:ext>
                        </a:extLst>
                      </p:cNvPr>
                      <p:cNvSpPr/>
                      <p:nvPr/>
                    </p:nvSpPr>
                    <p:spPr>
                      <a:xfrm>
                        <a:off x="6201184" y="5836905"/>
                        <a:ext cx="471889" cy="471754"/>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60" name="矩形 59">
                        <a:extLst>
                          <a:ext uri="{FF2B5EF4-FFF2-40B4-BE49-F238E27FC236}">
                            <a16:creationId xmlns:a16="http://schemas.microsoft.com/office/drawing/2014/main" id="{19EA5456-DBF0-417B-8882-48E943BD4836}"/>
                          </a:ext>
                        </a:extLst>
                      </p:cNvPr>
                      <p:cNvSpPr/>
                      <p:nvPr/>
                    </p:nvSpPr>
                    <p:spPr>
                      <a:xfrm>
                        <a:off x="6685173" y="5836905"/>
                        <a:ext cx="471889" cy="471754"/>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61" name="矩形 60">
                        <a:extLst>
                          <a:ext uri="{FF2B5EF4-FFF2-40B4-BE49-F238E27FC236}">
                            <a16:creationId xmlns:a16="http://schemas.microsoft.com/office/drawing/2014/main" id="{20B4ED50-4DE5-4990-AE78-63551EE3413C}"/>
                          </a:ext>
                        </a:extLst>
                      </p:cNvPr>
                      <p:cNvSpPr/>
                      <p:nvPr/>
                    </p:nvSpPr>
                    <p:spPr>
                      <a:xfrm>
                        <a:off x="7169163" y="5836905"/>
                        <a:ext cx="471889" cy="471754"/>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62" name="矩形 61">
                        <a:extLst>
                          <a:ext uri="{FF2B5EF4-FFF2-40B4-BE49-F238E27FC236}">
                            <a16:creationId xmlns:a16="http://schemas.microsoft.com/office/drawing/2014/main" id="{CB08E324-071A-4F36-9175-A7BA200BAFE3}"/>
                          </a:ext>
                        </a:extLst>
                      </p:cNvPr>
                      <p:cNvSpPr/>
                      <p:nvPr/>
                    </p:nvSpPr>
                    <p:spPr>
                      <a:xfrm>
                        <a:off x="4750385" y="568611"/>
                        <a:ext cx="471889" cy="471754"/>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grpSp>
              </p:grpSp>
              <p:sp>
                <p:nvSpPr>
                  <p:cNvPr id="83" name="梯形 82">
                    <a:extLst>
                      <a:ext uri="{FF2B5EF4-FFF2-40B4-BE49-F238E27FC236}">
                        <a16:creationId xmlns:a16="http://schemas.microsoft.com/office/drawing/2014/main" id="{5CB1C97D-9468-463D-88D8-BEA21CBB5D31}"/>
                      </a:ext>
                    </a:extLst>
                  </p:cNvPr>
                  <p:cNvSpPr/>
                  <p:nvPr/>
                </p:nvSpPr>
                <p:spPr>
                  <a:xfrm>
                    <a:off x="3503712" y="609597"/>
                    <a:ext cx="5544616" cy="5356947"/>
                  </a:xfrm>
                  <a:prstGeom prst="trapezoid">
                    <a:avLst>
                      <a:gd name="adj" fmla="val 33033"/>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dirty="0"/>
                  </a:p>
                </p:txBody>
              </p:sp>
            </p:grpSp>
          </p:grpSp>
          <p:sp>
            <p:nvSpPr>
              <p:cNvPr id="86" name="矩形 85">
                <a:extLst>
                  <a:ext uri="{FF2B5EF4-FFF2-40B4-BE49-F238E27FC236}">
                    <a16:creationId xmlns:a16="http://schemas.microsoft.com/office/drawing/2014/main" id="{D47BCDD6-006C-4ACD-A17C-2F5067860A6B}"/>
                  </a:ext>
                </a:extLst>
              </p:cNvPr>
              <p:cNvSpPr/>
              <p:nvPr/>
            </p:nvSpPr>
            <p:spPr>
              <a:xfrm>
                <a:off x="119336" y="116632"/>
                <a:ext cx="7776864" cy="6741368"/>
              </a:xfrm>
              <a:prstGeom prst="rect">
                <a:avLst/>
              </a:prstGeom>
              <a:noFill/>
              <a:ln w="571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cxnSp>
            <p:nvCxnSpPr>
              <p:cNvPr id="91" name="直接连接符 90">
                <a:extLst>
                  <a:ext uri="{FF2B5EF4-FFF2-40B4-BE49-F238E27FC236}">
                    <a16:creationId xmlns:a16="http://schemas.microsoft.com/office/drawing/2014/main" id="{BBB8C620-E548-428C-B735-8D03C9AF4570}"/>
                  </a:ext>
                </a:extLst>
              </p:cNvPr>
              <p:cNvCxnSpPr>
                <a:cxnSpLocks/>
                <a:stCxn id="61" idx="3"/>
              </p:cNvCxnSpPr>
              <p:nvPr/>
            </p:nvCxnSpPr>
            <p:spPr>
              <a:xfrm flipV="1">
                <a:off x="6812715" y="5353903"/>
                <a:ext cx="1231631" cy="708701"/>
              </a:xfrm>
              <a:prstGeom prst="line">
                <a:avLst/>
              </a:prstGeom>
            </p:spPr>
            <p:style>
              <a:lnRef idx="3">
                <a:schemeClr val="accent1"/>
              </a:lnRef>
              <a:fillRef idx="0">
                <a:schemeClr val="accent1"/>
              </a:fillRef>
              <a:effectRef idx="2">
                <a:schemeClr val="accent1"/>
              </a:effectRef>
              <a:fontRef idx="minor">
                <a:schemeClr val="tx1"/>
              </a:fontRef>
            </p:style>
          </p:cxnSp>
          <p:sp>
            <p:nvSpPr>
              <p:cNvPr id="92" name="文本框 91">
                <a:extLst>
                  <a:ext uri="{FF2B5EF4-FFF2-40B4-BE49-F238E27FC236}">
                    <a16:creationId xmlns:a16="http://schemas.microsoft.com/office/drawing/2014/main" id="{ADB2565C-58C0-4376-A7F1-A1B86B4216C2}"/>
                  </a:ext>
                </a:extLst>
              </p:cNvPr>
              <p:cNvSpPr txBox="1"/>
              <p:nvPr/>
            </p:nvSpPr>
            <p:spPr>
              <a:xfrm>
                <a:off x="8005733" y="5129956"/>
                <a:ext cx="2050923" cy="400110"/>
              </a:xfrm>
              <a:prstGeom prst="rect">
                <a:avLst/>
              </a:prstGeom>
              <a:noFill/>
            </p:spPr>
            <p:txBody>
              <a:bodyPr wrap="square" rtlCol="0">
                <a:spAutoFit/>
              </a:bodyPr>
              <a:lstStyle/>
              <a:p>
                <a:r>
                  <a:rPr lang="en-US" altLang="zh-CN" sz="2000" dirty="0" err="1"/>
                  <a:t>EdgeSmokeUnit</a:t>
                </a:r>
                <a:endParaRPr lang="zh-CN" altLang="en-US" sz="2000" dirty="0"/>
              </a:p>
            </p:txBody>
          </p:sp>
          <p:cxnSp>
            <p:nvCxnSpPr>
              <p:cNvPr id="95" name="直接连接符 94">
                <a:extLst>
                  <a:ext uri="{FF2B5EF4-FFF2-40B4-BE49-F238E27FC236}">
                    <a16:creationId xmlns:a16="http://schemas.microsoft.com/office/drawing/2014/main" id="{1370D30C-6CE7-4409-A2F1-B2F2B3B66186}"/>
                  </a:ext>
                </a:extLst>
              </p:cNvPr>
              <p:cNvCxnSpPr>
                <a:stCxn id="51" idx="0"/>
              </p:cNvCxnSpPr>
              <p:nvPr/>
            </p:nvCxnSpPr>
            <p:spPr>
              <a:xfrm flipV="1">
                <a:off x="5608792" y="1983312"/>
                <a:ext cx="2435554" cy="1430837"/>
              </a:xfrm>
              <a:prstGeom prst="line">
                <a:avLst/>
              </a:prstGeom>
            </p:spPr>
            <p:style>
              <a:lnRef idx="1">
                <a:schemeClr val="accent1"/>
              </a:lnRef>
              <a:fillRef idx="0">
                <a:schemeClr val="accent1"/>
              </a:fillRef>
              <a:effectRef idx="0">
                <a:schemeClr val="accent1"/>
              </a:effectRef>
              <a:fontRef idx="minor">
                <a:schemeClr val="tx1"/>
              </a:fontRef>
            </p:style>
          </p:cxnSp>
          <p:sp>
            <p:nvSpPr>
              <p:cNvPr id="96" name="文本框 95">
                <a:extLst>
                  <a:ext uri="{FF2B5EF4-FFF2-40B4-BE49-F238E27FC236}">
                    <a16:creationId xmlns:a16="http://schemas.microsoft.com/office/drawing/2014/main" id="{7121BB05-FD66-4295-AE92-3BB03987458A}"/>
                  </a:ext>
                </a:extLst>
              </p:cNvPr>
              <p:cNvSpPr txBox="1"/>
              <p:nvPr/>
            </p:nvSpPr>
            <p:spPr>
              <a:xfrm>
                <a:off x="8005733" y="1719244"/>
                <a:ext cx="1107996" cy="461665"/>
              </a:xfrm>
              <a:prstGeom prst="rect">
                <a:avLst/>
              </a:prstGeom>
              <a:noFill/>
            </p:spPr>
            <p:txBody>
              <a:bodyPr wrap="none" rtlCol="0">
                <a:spAutoFit/>
              </a:bodyPr>
              <a:lstStyle/>
              <a:p>
                <a:r>
                  <a:rPr lang="zh-CN" altLang="en-US" sz="2400" dirty="0"/>
                  <a:t>视锥体</a:t>
                </a:r>
              </a:p>
            </p:txBody>
          </p:sp>
        </p:grpSp>
        <p:sp>
          <p:nvSpPr>
            <p:cNvPr id="87" name="文本框 86">
              <a:extLst>
                <a:ext uri="{FF2B5EF4-FFF2-40B4-BE49-F238E27FC236}">
                  <a16:creationId xmlns:a16="http://schemas.microsoft.com/office/drawing/2014/main" id="{FD2278AA-8034-46B6-A5AF-066C67936FC7}"/>
                </a:ext>
              </a:extLst>
            </p:cNvPr>
            <p:cNvSpPr txBox="1"/>
            <p:nvPr/>
          </p:nvSpPr>
          <p:spPr>
            <a:xfrm>
              <a:off x="2716092" y="3360877"/>
              <a:ext cx="2528765" cy="461665"/>
            </a:xfrm>
            <a:prstGeom prst="rect">
              <a:avLst/>
            </a:prstGeom>
            <a:noFill/>
          </p:spPr>
          <p:txBody>
            <a:bodyPr wrap="square" rtlCol="0">
              <a:spAutoFit/>
            </a:bodyPr>
            <a:lstStyle/>
            <a:p>
              <a:r>
                <a:rPr lang="en-US" altLang="zh-CN" sz="2400" dirty="0" err="1"/>
                <a:t>NowInSmokeUnit</a:t>
              </a:r>
              <a:endParaRPr lang="zh-CN" altLang="en-US" sz="2400" dirty="0"/>
            </a:p>
          </p:txBody>
        </p:sp>
      </p:grpSp>
    </p:spTree>
    <p:extLst>
      <p:ext uri="{BB962C8B-B14F-4D97-AF65-F5344CB8AC3E}">
        <p14:creationId xmlns:p14="http://schemas.microsoft.com/office/powerpoint/2010/main" val="7538312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竖排标题 1"/>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增量式</a:t>
            </a:r>
            <a:r>
              <a:rPr lang="en-US" altLang="zh-CN" b="1" dirty="0">
                <a:latin typeface="微软雅黑" panose="020B0503020204020204" pitchFamily="34" charset="-122"/>
                <a:ea typeface="微软雅黑" panose="020B0503020204020204" pitchFamily="34" charset="-122"/>
              </a:rPr>
              <a:t>FOI</a:t>
            </a:r>
            <a:r>
              <a:rPr lang="zh-CN" altLang="en-US" b="1" dirty="0">
                <a:latin typeface="微软雅黑" panose="020B0503020204020204" pitchFamily="34" charset="-122"/>
                <a:ea typeface="微软雅黑" panose="020B0503020204020204" pitchFamily="34" charset="-122"/>
              </a:rPr>
              <a:t>拾取算法</a:t>
            </a:r>
          </a:p>
        </p:txBody>
      </p:sp>
      <p:grpSp>
        <p:nvGrpSpPr>
          <p:cNvPr id="5" name="组合 4">
            <a:extLst>
              <a:ext uri="{FF2B5EF4-FFF2-40B4-BE49-F238E27FC236}">
                <a16:creationId xmlns:a16="http://schemas.microsoft.com/office/drawing/2014/main" id="{B0C586F2-06BF-40CA-88A2-3DF3AFACE7EA}"/>
              </a:ext>
            </a:extLst>
          </p:cNvPr>
          <p:cNvGrpSpPr/>
          <p:nvPr/>
        </p:nvGrpSpPr>
        <p:grpSpPr>
          <a:xfrm>
            <a:off x="335360" y="2852936"/>
            <a:ext cx="4464496" cy="3478957"/>
            <a:chOff x="373010" y="58316"/>
            <a:chExt cx="9937320" cy="7080414"/>
          </a:xfrm>
        </p:grpSpPr>
        <p:grpSp>
          <p:nvGrpSpPr>
            <p:cNvPr id="6" name="组合 5">
              <a:extLst>
                <a:ext uri="{FF2B5EF4-FFF2-40B4-BE49-F238E27FC236}">
                  <a16:creationId xmlns:a16="http://schemas.microsoft.com/office/drawing/2014/main" id="{5D97EE60-D5D1-460E-9013-3200CC5AF577}"/>
                </a:ext>
              </a:extLst>
            </p:cNvPr>
            <p:cNvGrpSpPr/>
            <p:nvPr/>
          </p:nvGrpSpPr>
          <p:grpSpPr>
            <a:xfrm>
              <a:off x="373010" y="58316"/>
              <a:ext cx="9937320" cy="7080414"/>
              <a:chOff x="119336" y="116632"/>
              <a:chExt cx="9937320" cy="7080414"/>
            </a:xfrm>
          </p:grpSpPr>
          <p:grpSp>
            <p:nvGrpSpPr>
              <p:cNvPr id="8" name="组合 7">
                <a:extLst>
                  <a:ext uri="{FF2B5EF4-FFF2-40B4-BE49-F238E27FC236}">
                    <a16:creationId xmlns:a16="http://schemas.microsoft.com/office/drawing/2014/main" id="{8A8F9475-CDDB-41D2-89FC-5A5930B353D1}"/>
                  </a:ext>
                </a:extLst>
              </p:cNvPr>
              <p:cNvGrpSpPr/>
              <p:nvPr/>
            </p:nvGrpSpPr>
            <p:grpSpPr>
              <a:xfrm>
                <a:off x="569233" y="558433"/>
                <a:ext cx="6243482" cy="5741134"/>
                <a:chOff x="3169157" y="416211"/>
                <a:chExt cx="6243482" cy="5741134"/>
              </a:xfrm>
            </p:grpSpPr>
            <p:sp>
              <p:nvSpPr>
                <p:cNvPr id="14" name="矩形 13">
                  <a:extLst>
                    <a:ext uri="{FF2B5EF4-FFF2-40B4-BE49-F238E27FC236}">
                      <a16:creationId xmlns:a16="http://schemas.microsoft.com/office/drawing/2014/main" id="{6D815296-68F4-475B-BC97-4E95B47BB23C}"/>
                    </a:ext>
                  </a:extLst>
                </p:cNvPr>
                <p:cNvSpPr/>
                <p:nvPr/>
              </p:nvSpPr>
              <p:spPr>
                <a:xfrm>
                  <a:off x="6050202" y="5683436"/>
                  <a:ext cx="484819" cy="471754"/>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grpSp>
              <p:nvGrpSpPr>
                <p:cNvPr id="15" name="组合 14">
                  <a:extLst>
                    <a:ext uri="{FF2B5EF4-FFF2-40B4-BE49-F238E27FC236}">
                      <a16:creationId xmlns:a16="http://schemas.microsoft.com/office/drawing/2014/main" id="{7509E0E9-0BEE-4921-8072-C01F153B1BBE}"/>
                    </a:ext>
                  </a:extLst>
                </p:cNvPr>
                <p:cNvGrpSpPr/>
                <p:nvPr/>
              </p:nvGrpSpPr>
              <p:grpSpPr>
                <a:xfrm>
                  <a:off x="3169157" y="416211"/>
                  <a:ext cx="6243482" cy="5741134"/>
                  <a:chOff x="3169157" y="416211"/>
                  <a:chExt cx="6243482" cy="5741134"/>
                </a:xfrm>
              </p:grpSpPr>
              <p:grpSp>
                <p:nvGrpSpPr>
                  <p:cNvPr id="16" name="组合 15">
                    <a:extLst>
                      <a:ext uri="{FF2B5EF4-FFF2-40B4-BE49-F238E27FC236}">
                        <a16:creationId xmlns:a16="http://schemas.microsoft.com/office/drawing/2014/main" id="{95C36032-54A8-4DBA-B05A-B747CD428725}"/>
                      </a:ext>
                    </a:extLst>
                  </p:cNvPr>
                  <p:cNvGrpSpPr/>
                  <p:nvPr/>
                </p:nvGrpSpPr>
                <p:grpSpPr>
                  <a:xfrm>
                    <a:off x="3169157" y="416211"/>
                    <a:ext cx="6243482" cy="5741134"/>
                    <a:chOff x="3169157" y="416211"/>
                    <a:chExt cx="6243482" cy="5741134"/>
                  </a:xfrm>
                </p:grpSpPr>
                <p:grpSp>
                  <p:nvGrpSpPr>
                    <p:cNvPr id="18" name="组合 17">
                      <a:extLst>
                        <a:ext uri="{FF2B5EF4-FFF2-40B4-BE49-F238E27FC236}">
                          <a16:creationId xmlns:a16="http://schemas.microsoft.com/office/drawing/2014/main" id="{3E3184A6-1321-4BC8-B730-5C033DC64178}"/>
                        </a:ext>
                      </a:extLst>
                    </p:cNvPr>
                    <p:cNvGrpSpPr/>
                    <p:nvPr/>
                  </p:nvGrpSpPr>
                  <p:grpSpPr>
                    <a:xfrm>
                      <a:off x="3169157" y="416211"/>
                      <a:ext cx="3347180" cy="5741134"/>
                      <a:chOff x="11723" y="2931"/>
                      <a:chExt cx="810748" cy="1457243"/>
                    </a:xfrm>
                  </p:grpSpPr>
                  <p:sp>
                    <p:nvSpPr>
                      <p:cNvPr id="40" name="矩形 39">
                        <a:extLst>
                          <a:ext uri="{FF2B5EF4-FFF2-40B4-BE49-F238E27FC236}">
                            <a16:creationId xmlns:a16="http://schemas.microsoft.com/office/drawing/2014/main" id="{84E1D889-5FB2-4CFC-8EEA-DA5D13776865}"/>
                          </a:ext>
                        </a:extLst>
                      </p:cNvPr>
                      <p:cNvSpPr/>
                      <p:nvPr/>
                    </p:nvSpPr>
                    <p:spPr>
                      <a:xfrm>
                        <a:off x="465992" y="2931"/>
                        <a:ext cx="114300" cy="119743"/>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50" b="0" i="0" u="none" strike="noStrike" kern="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41" name="矩形 40">
                        <a:extLst>
                          <a:ext uri="{FF2B5EF4-FFF2-40B4-BE49-F238E27FC236}">
                            <a16:creationId xmlns:a16="http://schemas.microsoft.com/office/drawing/2014/main" id="{07843775-703C-4532-BE78-A2BD1EF255BB}"/>
                          </a:ext>
                        </a:extLst>
                      </p:cNvPr>
                      <p:cNvSpPr/>
                      <p:nvPr/>
                    </p:nvSpPr>
                    <p:spPr>
                      <a:xfrm>
                        <a:off x="465992" y="123560"/>
                        <a:ext cx="114300" cy="119743"/>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42" name="矩形 41">
                        <a:extLst>
                          <a:ext uri="{FF2B5EF4-FFF2-40B4-BE49-F238E27FC236}">
                            <a16:creationId xmlns:a16="http://schemas.microsoft.com/office/drawing/2014/main" id="{D80DD699-BE6F-4937-9A2C-3AD51083F6EB}"/>
                          </a:ext>
                        </a:extLst>
                      </p:cNvPr>
                      <p:cNvSpPr/>
                      <p:nvPr/>
                    </p:nvSpPr>
                    <p:spPr>
                      <a:xfrm>
                        <a:off x="354433" y="246603"/>
                        <a:ext cx="114300" cy="119743"/>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43" name="矩形 42">
                        <a:extLst>
                          <a:ext uri="{FF2B5EF4-FFF2-40B4-BE49-F238E27FC236}">
                            <a16:creationId xmlns:a16="http://schemas.microsoft.com/office/drawing/2014/main" id="{CBBCFF53-814E-4C08-9235-6D5B392B6FC4}"/>
                          </a:ext>
                        </a:extLst>
                      </p:cNvPr>
                      <p:cNvSpPr/>
                      <p:nvPr/>
                    </p:nvSpPr>
                    <p:spPr>
                      <a:xfrm>
                        <a:off x="354433" y="366346"/>
                        <a:ext cx="114300" cy="119743"/>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44" name="矩形 43">
                        <a:extLst>
                          <a:ext uri="{FF2B5EF4-FFF2-40B4-BE49-F238E27FC236}">
                            <a16:creationId xmlns:a16="http://schemas.microsoft.com/office/drawing/2014/main" id="{00C8D277-6638-4B99-95B4-D41E248C65C5}"/>
                          </a:ext>
                        </a:extLst>
                      </p:cNvPr>
                      <p:cNvSpPr/>
                      <p:nvPr/>
                    </p:nvSpPr>
                    <p:spPr>
                      <a:xfrm>
                        <a:off x="354433" y="484344"/>
                        <a:ext cx="114300" cy="119743"/>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45" name="矩形 44">
                        <a:extLst>
                          <a:ext uri="{FF2B5EF4-FFF2-40B4-BE49-F238E27FC236}">
                            <a16:creationId xmlns:a16="http://schemas.microsoft.com/office/drawing/2014/main" id="{568F3396-EC41-4124-BE5F-F8143EABF5C3}"/>
                          </a:ext>
                        </a:extLst>
                      </p:cNvPr>
                      <p:cNvSpPr/>
                      <p:nvPr/>
                    </p:nvSpPr>
                    <p:spPr>
                      <a:xfrm>
                        <a:off x="241827" y="604322"/>
                        <a:ext cx="114300" cy="119743"/>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46" name="矩形 45">
                        <a:extLst>
                          <a:ext uri="{FF2B5EF4-FFF2-40B4-BE49-F238E27FC236}">
                            <a16:creationId xmlns:a16="http://schemas.microsoft.com/office/drawing/2014/main" id="{57CC3E28-16D4-43AC-BBB6-87B46D54932F}"/>
                          </a:ext>
                        </a:extLst>
                      </p:cNvPr>
                      <p:cNvSpPr/>
                      <p:nvPr/>
                    </p:nvSpPr>
                    <p:spPr>
                      <a:xfrm>
                        <a:off x="241827" y="728018"/>
                        <a:ext cx="114300" cy="119743"/>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47" name="矩形 46">
                        <a:extLst>
                          <a:ext uri="{FF2B5EF4-FFF2-40B4-BE49-F238E27FC236}">
                            <a16:creationId xmlns:a16="http://schemas.microsoft.com/office/drawing/2014/main" id="{F34AE038-5C99-46E4-9B64-80F44570D980}"/>
                          </a:ext>
                        </a:extLst>
                      </p:cNvPr>
                      <p:cNvSpPr/>
                      <p:nvPr/>
                    </p:nvSpPr>
                    <p:spPr>
                      <a:xfrm>
                        <a:off x="241827" y="851106"/>
                        <a:ext cx="114300" cy="119743"/>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48" name="矩形 47">
                        <a:extLst>
                          <a:ext uri="{FF2B5EF4-FFF2-40B4-BE49-F238E27FC236}">
                            <a16:creationId xmlns:a16="http://schemas.microsoft.com/office/drawing/2014/main" id="{0CC466F5-9DE4-4B0C-B46C-C63D6E938B51}"/>
                          </a:ext>
                        </a:extLst>
                      </p:cNvPr>
                      <p:cNvSpPr/>
                      <p:nvPr/>
                    </p:nvSpPr>
                    <p:spPr>
                      <a:xfrm>
                        <a:off x="128642" y="976365"/>
                        <a:ext cx="114300" cy="119743"/>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49" name="矩形 48">
                        <a:extLst>
                          <a:ext uri="{FF2B5EF4-FFF2-40B4-BE49-F238E27FC236}">
                            <a16:creationId xmlns:a16="http://schemas.microsoft.com/office/drawing/2014/main" id="{8ACD8340-7770-414D-82F1-25F28B73667A}"/>
                          </a:ext>
                        </a:extLst>
                      </p:cNvPr>
                      <p:cNvSpPr/>
                      <p:nvPr/>
                    </p:nvSpPr>
                    <p:spPr>
                      <a:xfrm>
                        <a:off x="128642" y="1098253"/>
                        <a:ext cx="114300" cy="119743"/>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0" name="矩形 49">
                        <a:extLst>
                          <a:ext uri="{FF2B5EF4-FFF2-40B4-BE49-F238E27FC236}">
                            <a16:creationId xmlns:a16="http://schemas.microsoft.com/office/drawing/2014/main" id="{5D3C1191-6D50-4D64-8C11-C3DC1D3F03A7}"/>
                          </a:ext>
                        </a:extLst>
                      </p:cNvPr>
                      <p:cNvSpPr/>
                      <p:nvPr/>
                    </p:nvSpPr>
                    <p:spPr>
                      <a:xfrm>
                        <a:off x="128642" y="1220141"/>
                        <a:ext cx="114300" cy="119743"/>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1" name="矩形 50">
                        <a:extLst>
                          <a:ext uri="{FF2B5EF4-FFF2-40B4-BE49-F238E27FC236}">
                            <a16:creationId xmlns:a16="http://schemas.microsoft.com/office/drawing/2014/main" id="{49E51774-CA57-4914-92AA-9B7AE9DAAE63}"/>
                          </a:ext>
                        </a:extLst>
                      </p:cNvPr>
                      <p:cNvSpPr/>
                      <p:nvPr/>
                    </p:nvSpPr>
                    <p:spPr>
                      <a:xfrm>
                        <a:off x="11723" y="1340049"/>
                        <a:ext cx="114300" cy="119743"/>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2" name="矩形 51">
                        <a:extLst>
                          <a:ext uri="{FF2B5EF4-FFF2-40B4-BE49-F238E27FC236}">
                            <a16:creationId xmlns:a16="http://schemas.microsoft.com/office/drawing/2014/main" id="{7BBA3364-AB78-476A-AB78-4323D34A4BF7}"/>
                          </a:ext>
                        </a:extLst>
                      </p:cNvPr>
                      <p:cNvSpPr/>
                      <p:nvPr/>
                    </p:nvSpPr>
                    <p:spPr>
                      <a:xfrm>
                        <a:off x="128642" y="1339884"/>
                        <a:ext cx="114300" cy="119743"/>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3" name="矩形 52">
                        <a:extLst>
                          <a:ext uri="{FF2B5EF4-FFF2-40B4-BE49-F238E27FC236}">
                            <a16:creationId xmlns:a16="http://schemas.microsoft.com/office/drawing/2014/main" id="{29EF9977-DE37-4ED4-A116-DF034E26B471}"/>
                          </a:ext>
                        </a:extLst>
                      </p:cNvPr>
                      <p:cNvSpPr/>
                      <p:nvPr/>
                    </p:nvSpPr>
                    <p:spPr>
                      <a:xfrm>
                        <a:off x="244196" y="1340431"/>
                        <a:ext cx="114300" cy="119380"/>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4" name="矩形 53">
                        <a:extLst>
                          <a:ext uri="{FF2B5EF4-FFF2-40B4-BE49-F238E27FC236}">
                            <a16:creationId xmlns:a16="http://schemas.microsoft.com/office/drawing/2014/main" id="{53C67844-06A7-412D-95F1-EA5CC4BCEB97}"/>
                          </a:ext>
                        </a:extLst>
                      </p:cNvPr>
                      <p:cNvSpPr/>
                      <p:nvPr/>
                    </p:nvSpPr>
                    <p:spPr>
                      <a:xfrm>
                        <a:off x="359861" y="1340431"/>
                        <a:ext cx="114300" cy="119743"/>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5" name="矩形 54">
                        <a:extLst>
                          <a:ext uri="{FF2B5EF4-FFF2-40B4-BE49-F238E27FC236}">
                            <a16:creationId xmlns:a16="http://schemas.microsoft.com/office/drawing/2014/main" id="{07E4237F-DCD9-4AD4-902E-7D1C99C3A526}"/>
                          </a:ext>
                        </a:extLst>
                      </p:cNvPr>
                      <p:cNvSpPr/>
                      <p:nvPr/>
                    </p:nvSpPr>
                    <p:spPr>
                      <a:xfrm>
                        <a:off x="477092" y="1340431"/>
                        <a:ext cx="114300" cy="119743"/>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6" name="矩形 55">
                        <a:extLst>
                          <a:ext uri="{FF2B5EF4-FFF2-40B4-BE49-F238E27FC236}">
                            <a16:creationId xmlns:a16="http://schemas.microsoft.com/office/drawing/2014/main" id="{4CD452FD-E889-43A9-9C14-B40625176295}"/>
                          </a:ext>
                        </a:extLst>
                      </p:cNvPr>
                      <p:cNvSpPr/>
                      <p:nvPr/>
                    </p:nvSpPr>
                    <p:spPr>
                      <a:xfrm>
                        <a:off x="594323" y="1340431"/>
                        <a:ext cx="114300" cy="119743"/>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7" name="矩形 56">
                        <a:extLst>
                          <a:ext uri="{FF2B5EF4-FFF2-40B4-BE49-F238E27FC236}">
                            <a16:creationId xmlns:a16="http://schemas.microsoft.com/office/drawing/2014/main" id="{E3B273A2-9740-41F6-B2D9-71FDDBBC1715}"/>
                          </a:ext>
                        </a:extLst>
                      </p:cNvPr>
                      <p:cNvSpPr/>
                      <p:nvPr/>
                    </p:nvSpPr>
                    <p:spPr>
                      <a:xfrm>
                        <a:off x="580292" y="2931"/>
                        <a:ext cx="114300" cy="119743"/>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8" name="矩形 57">
                        <a:extLst>
                          <a:ext uri="{FF2B5EF4-FFF2-40B4-BE49-F238E27FC236}">
                            <a16:creationId xmlns:a16="http://schemas.microsoft.com/office/drawing/2014/main" id="{1E3F0843-9935-4B2C-B37E-871C374A4E86}"/>
                          </a:ext>
                        </a:extLst>
                      </p:cNvPr>
                      <p:cNvSpPr/>
                      <p:nvPr/>
                    </p:nvSpPr>
                    <p:spPr>
                      <a:xfrm>
                        <a:off x="697753" y="2931"/>
                        <a:ext cx="124718" cy="119743"/>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grpSp>
                <p:grpSp>
                  <p:nvGrpSpPr>
                    <p:cNvPr id="19" name="组合 18">
                      <a:extLst>
                        <a:ext uri="{FF2B5EF4-FFF2-40B4-BE49-F238E27FC236}">
                          <a16:creationId xmlns:a16="http://schemas.microsoft.com/office/drawing/2014/main" id="{0EA0680B-B6BC-4608-AB9F-482474FE9F87}"/>
                        </a:ext>
                      </a:extLst>
                    </p:cNvPr>
                    <p:cNvGrpSpPr/>
                    <p:nvPr/>
                  </p:nvGrpSpPr>
                  <p:grpSpPr>
                    <a:xfrm>
                      <a:off x="6521972" y="416211"/>
                      <a:ext cx="2890667" cy="5740419"/>
                      <a:chOff x="4750385" y="568611"/>
                      <a:chExt cx="2890667" cy="5740419"/>
                    </a:xfrm>
                  </p:grpSpPr>
                  <p:sp>
                    <p:nvSpPr>
                      <p:cNvPr id="20" name="矩形 19">
                        <a:extLst>
                          <a:ext uri="{FF2B5EF4-FFF2-40B4-BE49-F238E27FC236}">
                            <a16:creationId xmlns:a16="http://schemas.microsoft.com/office/drawing/2014/main" id="{721D3B37-CA48-4B95-AE4C-92A113BB0B0B}"/>
                          </a:ext>
                        </a:extLst>
                      </p:cNvPr>
                      <p:cNvSpPr/>
                      <p:nvPr/>
                    </p:nvSpPr>
                    <p:spPr>
                      <a:xfrm>
                        <a:off x="5235324" y="568611"/>
                        <a:ext cx="471889" cy="471754"/>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21" name="矩形 20">
                        <a:extLst>
                          <a:ext uri="{FF2B5EF4-FFF2-40B4-BE49-F238E27FC236}">
                            <a16:creationId xmlns:a16="http://schemas.microsoft.com/office/drawing/2014/main" id="{B10D36B9-9139-4110-92CC-3AF18727F5C7}"/>
                          </a:ext>
                        </a:extLst>
                      </p:cNvPr>
                      <p:cNvSpPr/>
                      <p:nvPr/>
                    </p:nvSpPr>
                    <p:spPr>
                      <a:xfrm>
                        <a:off x="5240959" y="1043856"/>
                        <a:ext cx="471889" cy="471754"/>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22" name="矩形 21">
                        <a:extLst>
                          <a:ext uri="{FF2B5EF4-FFF2-40B4-BE49-F238E27FC236}">
                            <a16:creationId xmlns:a16="http://schemas.microsoft.com/office/drawing/2014/main" id="{4F7AF140-E826-4398-ABA8-0D30C72BFB76}"/>
                          </a:ext>
                        </a:extLst>
                      </p:cNvPr>
                      <p:cNvSpPr/>
                      <p:nvPr/>
                    </p:nvSpPr>
                    <p:spPr>
                      <a:xfrm>
                        <a:off x="5718483" y="1521736"/>
                        <a:ext cx="471889" cy="471754"/>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23" name="矩形 22">
                        <a:extLst>
                          <a:ext uri="{FF2B5EF4-FFF2-40B4-BE49-F238E27FC236}">
                            <a16:creationId xmlns:a16="http://schemas.microsoft.com/office/drawing/2014/main" id="{E37A4756-8001-43D2-8445-2431A35BB1EB}"/>
                          </a:ext>
                        </a:extLst>
                      </p:cNvPr>
                      <p:cNvSpPr/>
                      <p:nvPr/>
                    </p:nvSpPr>
                    <p:spPr>
                      <a:xfrm>
                        <a:off x="5718483" y="1993491"/>
                        <a:ext cx="471889" cy="471754"/>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24" name="矩形 23">
                        <a:extLst>
                          <a:ext uri="{FF2B5EF4-FFF2-40B4-BE49-F238E27FC236}">
                            <a16:creationId xmlns:a16="http://schemas.microsoft.com/office/drawing/2014/main" id="{1F90DE46-7E4F-446F-9D03-688844417890}"/>
                          </a:ext>
                        </a:extLst>
                      </p:cNvPr>
                      <p:cNvSpPr/>
                      <p:nvPr/>
                    </p:nvSpPr>
                    <p:spPr>
                      <a:xfrm>
                        <a:off x="5718483" y="2458370"/>
                        <a:ext cx="471889" cy="471754"/>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25" name="矩形 24">
                        <a:extLst>
                          <a:ext uri="{FF2B5EF4-FFF2-40B4-BE49-F238E27FC236}">
                            <a16:creationId xmlns:a16="http://schemas.microsoft.com/office/drawing/2014/main" id="{55B46A4F-5874-49D2-9274-BAFD5740F6B0}"/>
                          </a:ext>
                        </a:extLst>
                      </p:cNvPr>
                      <p:cNvSpPr/>
                      <p:nvPr/>
                    </p:nvSpPr>
                    <p:spPr>
                      <a:xfrm>
                        <a:off x="6201184" y="2936999"/>
                        <a:ext cx="471889" cy="471754"/>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26" name="矩形 25">
                        <a:extLst>
                          <a:ext uri="{FF2B5EF4-FFF2-40B4-BE49-F238E27FC236}">
                            <a16:creationId xmlns:a16="http://schemas.microsoft.com/office/drawing/2014/main" id="{BA794643-CCE2-414D-8FCB-80299EF09A2E}"/>
                          </a:ext>
                        </a:extLst>
                      </p:cNvPr>
                      <p:cNvSpPr/>
                      <p:nvPr/>
                    </p:nvSpPr>
                    <p:spPr>
                      <a:xfrm>
                        <a:off x="6201184" y="3424327"/>
                        <a:ext cx="471889" cy="471754"/>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27" name="矩形 26">
                        <a:extLst>
                          <a:ext uri="{FF2B5EF4-FFF2-40B4-BE49-F238E27FC236}">
                            <a16:creationId xmlns:a16="http://schemas.microsoft.com/office/drawing/2014/main" id="{7C6691B9-E4C2-4010-9943-38E56F7CB0E9}"/>
                          </a:ext>
                        </a:extLst>
                      </p:cNvPr>
                      <p:cNvSpPr/>
                      <p:nvPr/>
                    </p:nvSpPr>
                    <p:spPr>
                      <a:xfrm>
                        <a:off x="6201184" y="3909260"/>
                        <a:ext cx="471889" cy="471754"/>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28" name="矩形 27">
                        <a:extLst>
                          <a:ext uri="{FF2B5EF4-FFF2-40B4-BE49-F238E27FC236}">
                            <a16:creationId xmlns:a16="http://schemas.microsoft.com/office/drawing/2014/main" id="{653B2BE1-A469-4BDB-B687-9B457C419E12}"/>
                          </a:ext>
                        </a:extLst>
                      </p:cNvPr>
                      <p:cNvSpPr/>
                      <p:nvPr/>
                    </p:nvSpPr>
                    <p:spPr>
                      <a:xfrm>
                        <a:off x="6673073" y="4379779"/>
                        <a:ext cx="471889" cy="471754"/>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29" name="矩形 28">
                        <a:extLst>
                          <a:ext uri="{FF2B5EF4-FFF2-40B4-BE49-F238E27FC236}">
                            <a16:creationId xmlns:a16="http://schemas.microsoft.com/office/drawing/2014/main" id="{3B459AE8-BB2C-433F-9B97-ADD02970D6D6}"/>
                          </a:ext>
                        </a:extLst>
                      </p:cNvPr>
                      <p:cNvSpPr/>
                      <p:nvPr/>
                    </p:nvSpPr>
                    <p:spPr>
                      <a:xfrm>
                        <a:off x="6673073" y="4859984"/>
                        <a:ext cx="471889" cy="471754"/>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30" name="矩形 29">
                        <a:extLst>
                          <a:ext uri="{FF2B5EF4-FFF2-40B4-BE49-F238E27FC236}">
                            <a16:creationId xmlns:a16="http://schemas.microsoft.com/office/drawing/2014/main" id="{3DE570D4-EB32-435D-8D81-BACFA9B5CCE0}"/>
                          </a:ext>
                        </a:extLst>
                      </p:cNvPr>
                      <p:cNvSpPr/>
                      <p:nvPr/>
                    </p:nvSpPr>
                    <p:spPr>
                      <a:xfrm>
                        <a:off x="6673073" y="5340189"/>
                        <a:ext cx="471889" cy="471754"/>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31" name="矩形 30">
                        <a:extLst>
                          <a:ext uri="{FF2B5EF4-FFF2-40B4-BE49-F238E27FC236}">
                            <a16:creationId xmlns:a16="http://schemas.microsoft.com/office/drawing/2014/main" id="{4F13BA22-B0E1-477F-AE7C-E1819FA3FCF9}"/>
                          </a:ext>
                        </a:extLst>
                      </p:cNvPr>
                      <p:cNvSpPr/>
                      <p:nvPr/>
                    </p:nvSpPr>
                    <p:spPr>
                      <a:xfrm>
                        <a:off x="4769070" y="5834750"/>
                        <a:ext cx="471889" cy="471754"/>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32" name="矩形 31">
                        <a:extLst>
                          <a:ext uri="{FF2B5EF4-FFF2-40B4-BE49-F238E27FC236}">
                            <a16:creationId xmlns:a16="http://schemas.microsoft.com/office/drawing/2014/main" id="{0D791F9F-63CE-4D4D-BBED-D925D69C5EE9}"/>
                          </a:ext>
                        </a:extLst>
                      </p:cNvPr>
                      <p:cNvSpPr/>
                      <p:nvPr/>
                    </p:nvSpPr>
                    <p:spPr>
                      <a:xfrm>
                        <a:off x="5246594" y="5834750"/>
                        <a:ext cx="471889" cy="471754"/>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33" name="矩形 32">
                        <a:extLst>
                          <a:ext uri="{FF2B5EF4-FFF2-40B4-BE49-F238E27FC236}">
                            <a16:creationId xmlns:a16="http://schemas.microsoft.com/office/drawing/2014/main" id="{4263D1B6-266D-4BF8-999B-9AD4E5396CE9}"/>
                          </a:ext>
                        </a:extLst>
                      </p:cNvPr>
                      <p:cNvSpPr/>
                      <p:nvPr/>
                    </p:nvSpPr>
                    <p:spPr>
                      <a:xfrm>
                        <a:off x="5729938" y="5838706"/>
                        <a:ext cx="471889" cy="470324"/>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36" name="矩形 35">
                        <a:extLst>
                          <a:ext uri="{FF2B5EF4-FFF2-40B4-BE49-F238E27FC236}">
                            <a16:creationId xmlns:a16="http://schemas.microsoft.com/office/drawing/2014/main" id="{1B7F96F6-6D81-4A3E-9409-B94742A0A2B0}"/>
                          </a:ext>
                        </a:extLst>
                      </p:cNvPr>
                      <p:cNvSpPr/>
                      <p:nvPr/>
                    </p:nvSpPr>
                    <p:spPr>
                      <a:xfrm>
                        <a:off x="6201184" y="5836905"/>
                        <a:ext cx="471889" cy="471754"/>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37" name="矩形 36">
                        <a:extLst>
                          <a:ext uri="{FF2B5EF4-FFF2-40B4-BE49-F238E27FC236}">
                            <a16:creationId xmlns:a16="http://schemas.microsoft.com/office/drawing/2014/main" id="{F6CE4733-A718-4A6E-9AD6-E8014547CF78}"/>
                          </a:ext>
                        </a:extLst>
                      </p:cNvPr>
                      <p:cNvSpPr/>
                      <p:nvPr/>
                    </p:nvSpPr>
                    <p:spPr>
                      <a:xfrm>
                        <a:off x="6685173" y="5836905"/>
                        <a:ext cx="471889" cy="471754"/>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38" name="矩形 37">
                        <a:extLst>
                          <a:ext uri="{FF2B5EF4-FFF2-40B4-BE49-F238E27FC236}">
                            <a16:creationId xmlns:a16="http://schemas.microsoft.com/office/drawing/2014/main" id="{DF9C8EF8-9A01-4979-81C9-674976755981}"/>
                          </a:ext>
                        </a:extLst>
                      </p:cNvPr>
                      <p:cNvSpPr/>
                      <p:nvPr/>
                    </p:nvSpPr>
                    <p:spPr>
                      <a:xfrm>
                        <a:off x="7169163" y="5836905"/>
                        <a:ext cx="471889" cy="471754"/>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39" name="矩形 38">
                        <a:extLst>
                          <a:ext uri="{FF2B5EF4-FFF2-40B4-BE49-F238E27FC236}">
                            <a16:creationId xmlns:a16="http://schemas.microsoft.com/office/drawing/2014/main" id="{004FC82B-D70C-426D-B788-B48586B49F8A}"/>
                          </a:ext>
                        </a:extLst>
                      </p:cNvPr>
                      <p:cNvSpPr/>
                      <p:nvPr/>
                    </p:nvSpPr>
                    <p:spPr>
                      <a:xfrm>
                        <a:off x="4750385" y="568611"/>
                        <a:ext cx="471889" cy="471754"/>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grpSp>
              </p:grpSp>
              <p:sp>
                <p:nvSpPr>
                  <p:cNvPr id="17" name="梯形 16">
                    <a:extLst>
                      <a:ext uri="{FF2B5EF4-FFF2-40B4-BE49-F238E27FC236}">
                        <a16:creationId xmlns:a16="http://schemas.microsoft.com/office/drawing/2014/main" id="{1E03FE88-F74A-42D7-9E84-37EB9F694DF5}"/>
                      </a:ext>
                    </a:extLst>
                  </p:cNvPr>
                  <p:cNvSpPr/>
                  <p:nvPr/>
                </p:nvSpPr>
                <p:spPr>
                  <a:xfrm>
                    <a:off x="3503712" y="609597"/>
                    <a:ext cx="5544616" cy="5356947"/>
                  </a:xfrm>
                  <a:prstGeom prst="trapezoid">
                    <a:avLst>
                      <a:gd name="adj" fmla="val 33033"/>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dirty="0"/>
                  </a:p>
                </p:txBody>
              </p:sp>
            </p:grpSp>
          </p:grpSp>
          <p:sp>
            <p:nvSpPr>
              <p:cNvPr id="9" name="矩形 8">
                <a:extLst>
                  <a:ext uri="{FF2B5EF4-FFF2-40B4-BE49-F238E27FC236}">
                    <a16:creationId xmlns:a16="http://schemas.microsoft.com/office/drawing/2014/main" id="{C84B9FEB-6A67-4706-84CC-A83365B96AF0}"/>
                  </a:ext>
                </a:extLst>
              </p:cNvPr>
              <p:cNvSpPr/>
              <p:nvPr/>
            </p:nvSpPr>
            <p:spPr>
              <a:xfrm>
                <a:off x="119336" y="116632"/>
                <a:ext cx="7776864" cy="6741368"/>
              </a:xfrm>
              <a:prstGeom prst="rect">
                <a:avLst/>
              </a:prstGeom>
              <a:noFill/>
              <a:ln w="571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DA9D365B-3045-4899-AABD-78BFB7768161}"/>
                  </a:ext>
                </a:extLst>
              </p:cNvPr>
              <p:cNvCxnSpPr>
                <a:cxnSpLocks/>
                <a:stCxn id="38" idx="3"/>
              </p:cNvCxnSpPr>
              <p:nvPr/>
            </p:nvCxnSpPr>
            <p:spPr>
              <a:xfrm flipV="1">
                <a:off x="6812715" y="5353903"/>
                <a:ext cx="1231631" cy="708701"/>
              </a:xfrm>
              <a:prstGeom prst="line">
                <a:avLst/>
              </a:prstGeom>
            </p:spPr>
            <p:style>
              <a:lnRef idx="3">
                <a:schemeClr val="accent1"/>
              </a:lnRef>
              <a:fillRef idx="0">
                <a:schemeClr val="accent1"/>
              </a:fillRef>
              <a:effectRef idx="2">
                <a:schemeClr val="accent1"/>
              </a:effectRef>
              <a:fontRef idx="minor">
                <a:schemeClr val="tx1"/>
              </a:fontRef>
            </p:style>
          </p:cxnSp>
          <p:sp>
            <p:nvSpPr>
              <p:cNvPr id="11" name="文本框 10">
                <a:extLst>
                  <a:ext uri="{FF2B5EF4-FFF2-40B4-BE49-F238E27FC236}">
                    <a16:creationId xmlns:a16="http://schemas.microsoft.com/office/drawing/2014/main" id="{BFA31646-A865-4D54-A1AA-824944793AA2}"/>
                  </a:ext>
                </a:extLst>
              </p:cNvPr>
              <p:cNvSpPr txBox="1"/>
              <p:nvPr/>
            </p:nvSpPr>
            <p:spPr>
              <a:xfrm>
                <a:off x="8005733" y="5129957"/>
                <a:ext cx="2050923" cy="2067089"/>
              </a:xfrm>
              <a:prstGeom prst="rect">
                <a:avLst/>
              </a:prstGeom>
              <a:noFill/>
            </p:spPr>
            <p:txBody>
              <a:bodyPr wrap="square" rtlCol="0">
                <a:spAutoFit/>
              </a:bodyPr>
              <a:lstStyle/>
              <a:p>
                <a:r>
                  <a:rPr lang="en-US" altLang="zh-CN" sz="2000" dirty="0"/>
                  <a:t>Edge</a:t>
                </a:r>
              </a:p>
              <a:p>
                <a:r>
                  <a:rPr lang="en-US" altLang="zh-CN" sz="2000" dirty="0" err="1"/>
                  <a:t>SmokeUnit</a:t>
                </a:r>
                <a:endParaRPr lang="zh-CN" altLang="en-US" sz="2000" dirty="0"/>
              </a:p>
            </p:txBody>
          </p:sp>
          <p:cxnSp>
            <p:nvCxnSpPr>
              <p:cNvPr id="12" name="直接连接符 11">
                <a:extLst>
                  <a:ext uri="{FF2B5EF4-FFF2-40B4-BE49-F238E27FC236}">
                    <a16:creationId xmlns:a16="http://schemas.microsoft.com/office/drawing/2014/main" id="{87AD1077-9A16-40AF-B359-A3EF6006080C}"/>
                  </a:ext>
                </a:extLst>
              </p:cNvPr>
              <p:cNvCxnSpPr>
                <a:stCxn id="26" idx="0"/>
              </p:cNvCxnSpPr>
              <p:nvPr/>
            </p:nvCxnSpPr>
            <p:spPr>
              <a:xfrm flipV="1">
                <a:off x="5608792" y="1983312"/>
                <a:ext cx="2435554" cy="1430837"/>
              </a:xfrm>
              <a:prstGeom prst="line">
                <a:avLst/>
              </a:prstGeom>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0D941195-0EE4-446E-914A-C02106C1AEEE}"/>
                  </a:ext>
                </a:extLst>
              </p:cNvPr>
              <p:cNvSpPr txBox="1"/>
              <p:nvPr/>
            </p:nvSpPr>
            <p:spPr>
              <a:xfrm>
                <a:off x="8005733" y="1719244"/>
                <a:ext cx="1107996" cy="461665"/>
              </a:xfrm>
              <a:prstGeom prst="rect">
                <a:avLst/>
              </a:prstGeom>
              <a:noFill/>
            </p:spPr>
            <p:txBody>
              <a:bodyPr wrap="none" rtlCol="0">
                <a:spAutoFit/>
              </a:bodyPr>
              <a:lstStyle/>
              <a:p>
                <a:r>
                  <a:rPr lang="zh-CN" altLang="en-US" sz="2400" dirty="0"/>
                  <a:t>视锥体</a:t>
                </a:r>
              </a:p>
            </p:txBody>
          </p:sp>
        </p:grpSp>
        <p:sp>
          <p:nvSpPr>
            <p:cNvPr id="7" name="文本框 6">
              <a:extLst>
                <a:ext uri="{FF2B5EF4-FFF2-40B4-BE49-F238E27FC236}">
                  <a16:creationId xmlns:a16="http://schemas.microsoft.com/office/drawing/2014/main" id="{8C8490E4-097E-4C63-898E-B4B56C25A1FC}"/>
                </a:ext>
              </a:extLst>
            </p:cNvPr>
            <p:cNvSpPr txBox="1"/>
            <p:nvPr/>
          </p:nvSpPr>
          <p:spPr>
            <a:xfrm>
              <a:off x="2716092" y="3360877"/>
              <a:ext cx="2528765" cy="461665"/>
            </a:xfrm>
            <a:prstGeom prst="rect">
              <a:avLst/>
            </a:prstGeom>
            <a:noFill/>
          </p:spPr>
          <p:txBody>
            <a:bodyPr wrap="square" rtlCol="0">
              <a:spAutoFit/>
            </a:bodyPr>
            <a:lstStyle/>
            <a:p>
              <a:r>
                <a:rPr lang="en-US" altLang="zh-CN" sz="2400" dirty="0" err="1"/>
                <a:t>NowInSmokeUnit</a:t>
              </a:r>
              <a:endParaRPr lang="zh-CN" altLang="en-US" sz="2400" dirty="0"/>
            </a:p>
          </p:txBody>
        </p:sp>
      </p:grpSp>
      <p:sp>
        <p:nvSpPr>
          <p:cNvPr id="3" name="文本框 2">
            <a:extLst>
              <a:ext uri="{FF2B5EF4-FFF2-40B4-BE49-F238E27FC236}">
                <a16:creationId xmlns:a16="http://schemas.microsoft.com/office/drawing/2014/main" id="{F5C7F636-BA4A-4E7F-887A-BF24C8E108E8}"/>
              </a:ext>
            </a:extLst>
          </p:cNvPr>
          <p:cNvSpPr txBox="1"/>
          <p:nvPr/>
        </p:nvSpPr>
        <p:spPr>
          <a:xfrm>
            <a:off x="5015881" y="2816581"/>
            <a:ext cx="2016224" cy="369332"/>
          </a:xfrm>
          <a:prstGeom prst="rect">
            <a:avLst/>
          </a:prstGeom>
          <a:noFill/>
        </p:spPr>
        <p:txBody>
          <a:bodyPr wrap="square" rtlCol="0">
            <a:spAutoFit/>
          </a:bodyPr>
          <a:lstStyle/>
          <a:p>
            <a:r>
              <a:rPr lang="zh-CN" altLang="en-US" dirty="0"/>
              <a:t>烟气单元分为三类</a:t>
            </a:r>
          </a:p>
        </p:txBody>
      </p:sp>
      <p:sp>
        <p:nvSpPr>
          <p:cNvPr id="4" name="左大括号 3">
            <a:extLst>
              <a:ext uri="{FF2B5EF4-FFF2-40B4-BE49-F238E27FC236}">
                <a16:creationId xmlns:a16="http://schemas.microsoft.com/office/drawing/2014/main" id="{CEAB6C30-C5B3-4854-9BD5-709AF7CF1C63}"/>
              </a:ext>
            </a:extLst>
          </p:cNvPr>
          <p:cNvSpPr/>
          <p:nvPr/>
        </p:nvSpPr>
        <p:spPr>
          <a:xfrm>
            <a:off x="7032105" y="2494260"/>
            <a:ext cx="144016" cy="108093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9" name="文本框 58">
            <a:extLst>
              <a:ext uri="{FF2B5EF4-FFF2-40B4-BE49-F238E27FC236}">
                <a16:creationId xmlns:a16="http://schemas.microsoft.com/office/drawing/2014/main" id="{24DB3170-751A-4934-97AC-545025450118}"/>
              </a:ext>
            </a:extLst>
          </p:cNvPr>
          <p:cNvSpPr txBox="1"/>
          <p:nvPr/>
        </p:nvSpPr>
        <p:spPr>
          <a:xfrm>
            <a:off x="7320136" y="2309594"/>
            <a:ext cx="2492990" cy="369332"/>
          </a:xfrm>
          <a:prstGeom prst="rect">
            <a:avLst/>
          </a:prstGeom>
          <a:noFill/>
        </p:spPr>
        <p:txBody>
          <a:bodyPr wrap="none" rtlCol="0">
            <a:spAutoFit/>
          </a:bodyPr>
          <a:lstStyle/>
          <a:p>
            <a:r>
              <a:rPr lang="zh-CN" altLang="en-US" dirty="0"/>
              <a:t>在视锥体内的烟气单元</a:t>
            </a:r>
          </a:p>
        </p:txBody>
      </p:sp>
      <p:sp>
        <p:nvSpPr>
          <p:cNvPr id="112" name="文本框 111">
            <a:extLst>
              <a:ext uri="{FF2B5EF4-FFF2-40B4-BE49-F238E27FC236}">
                <a16:creationId xmlns:a16="http://schemas.microsoft.com/office/drawing/2014/main" id="{62767B8F-ABD6-48C2-A48D-54C4FC05578B}"/>
              </a:ext>
            </a:extLst>
          </p:cNvPr>
          <p:cNvSpPr txBox="1"/>
          <p:nvPr/>
        </p:nvSpPr>
        <p:spPr>
          <a:xfrm>
            <a:off x="7320136" y="2850063"/>
            <a:ext cx="2723823" cy="369332"/>
          </a:xfrm>
          <a:prstGeom prst="rect">
            <a:avLst/>
          </a:prstGeom>
          <a:noFill/>
        </p:spPr>
        <p:txBody>
          <a:bodyPr wrap="none" rtlCol="0">
            <a:spAutoFit/>
          </a:bodyPr>
          <a:lstStyle/>
          <a:p>
            <a:r>
              <a:rPr lang="zh-CN" altLang="en-US" dirty="0"/>
              <a:t>在视锥体边缘的烟气单元</a:t>
            </a:r>
          </a:p>
        </p:txBody>
      </p:sp>
      <p:sp>
        <p:nvSpPr>
          <p:cNvPr id="113" name="文本框 112">
            <a:extLst>
              <a:ext uri="{FF2B5EF4-FFF2-40B4-BE49-F238E27FC236}">
                <a16:creationId xmlns:a16="http://schemas.microsoft.com/office/drawing/2014/main" id="{69F0AC3D-F27C-4207-9CFB-356DAE4874FF}"/>
              </a:ext>
            </a:extLst>
          </p:cNvPr>
          <p:cNvSpPr txBox="1"/>
          <p:nvPr/>
        </p:nvSpPr>
        <p:spPr>
          <a:xfrm>
            <a:off x="7302282" y="3419424"/>
            <a:ext cx="2723823" cy="369332"/>
          </a:xfrm>
          <a:prstGeom prst="rect">
            <a:avLst/>
          </a:prstGeom>
          <a:noFill/>
        </p:spPr>
        <p:txBody>
          <a:bodyPr wrap="none" rtlCol="0">
            <a:spAutoFit/>
          </a:bodyPr>
          <a:lstStyle/>
          <a:p>
            <a:r>
              <a:rPr lang="zh-CN" altLang="en-US" dirty="0"/>
              <a:t>不在视锥体内的烟气单元</a:t>
            </a:r>
          </a:p>
        </p:txBody>
      </p:sp>
      <p:sp>
        <p:nvSpPr>
          <p:cNvPr id="114" name="文本框 113">
            <a:extLst>
              <a:ext uri="{FF2B5EF4-FFF2-40B4-BE49-F238E27FC236}">
                <a16:creationId xmlns:a16="http://schemas.microsoft.com/office/drawing/2014/main" id="{624360CF-A996-43CD-9444-00A733215800}"/>
              </a:ext>
            </a:extLst>
          </p:cNvPr>
          <p:cNvSpPr txBox="1"/>
          <p:nvPr/>
        </p:nvSpPr>
        <p:spPr>
          <a:xfrm>
            <a:off x="5127505" y="4372798"/>
            <a:ext cx="4474302" cy="646331"/>
          </a:xfrm>
          <a:prstGeom prst="rect">
            <a:avLst/>
          </a:prstGeom>
          <a:noFill/>
        </p:spPr>
        <p:txBody>
          <a:bodyPr wrap="none" rtlCol="0">
            <a:spAutoFit/>
          </a:bodyPr>
          <a:lstStyle/>
          <a:p>
            <a:r>
              <a:rPr lang="zh-CN" altLang="en-US" dirty="0"/>
              <a:t>这样，虽然但移动的可能性却很多</a:t>
            </a:r>
            <a:endParaRPr lang="en-US" altLang="zh-CN" dirty="0"/>
          </a:p>
          <a:p>
            <a:r>
              <a:rPr lang="zh-CN" altLang="en-US" dirty="0"/>
              <a:t>（向</a:t>
            </a:r>
            <a:r>
              <a:rPr lang="en-US" altLang="zh-CN" dirty="0"/>
              <a:t>360</a:t>
            </a:r>
            <a:r>
              <a:rPr lang="zh-CN" altLang="en-US" dirty="0"/>
              <a:t>度内的无限多个方向平移，旋转）</a:t>
            </a:r>
          </a:p>
        </p:txBody>
      </p:sp>
      <p:sp>
        <p:nvSpPr>
          <p:cNvPr id="115" name="文本框 114">
            <a:extLst>
              <a:ext uri="{FF2B5EF4-FFF2-40B4-BE49-F238E27FC236}">
                <a16:creationId xmlns:a16="http://schemas.microsoft.com/office/drawing/2014/main" id="{C67B30C2-A046-4697-AB8A-D60154574232}"/>
              </a:ext>
            </a:extLst>
          </p:cNvPr>
          <p:cNvSpPr txBox="1"/>
          <p:nvPr/>
        </p:nvSpPr>
        <p:spPr>
          <a:xfrm>
            <a:off x="5068171" y="5050848"/>
            <a:ext cx="6878806" cy="646331"/>
          </a:xfrm>
          <a:prstGeom prst="rect">
            <a:avLst/>
          </a:prstGeom>
          <a:noFill/>
        </p:spPr>
        <p:txBody>
          <a:bodyPr wrap="none" rtlCol="0">
            <a:spAutoFit/>
          </a:bodyPr>
          <a:lstStyle/>
          <a:p>
            <a:r>
              <a:rPr lang="zh-CN" altLang="en-US" dirty="0"/>
              <a:t>但若分析视锥体相对各边缘烟气单元的部分的移动，会发现其无外</a:t>
            </a:r>
            <a:endParaRPr lang="en-US" altLang="zh-CN" dirty="0"/>
          </a:p>
          <a:p>
            <a:r>
              <a:rPr lang="zh-CN" altLang="en-US" dirty="0"/>
              <a:t>乎是朝着边缘烟气单元向内侧移动或朝着边缘向外侧移动</a:t>
            </a:r>
          </a:p>
        </p:txBody>
      </p:sp>
      <p:sp>
        <p:nvSpPr>
          <p:cNvPr id="117" name="矩形 116">
            <a:extLst>
              <a:ext uri="{FF2B5EF4-FFF2-40B4-BE49-F238E27FC236}">
                <a16:creationId xmlns:a16="http://schemas.microsoft.com/office/drawing/2014/main" id="{AEF0C353-A8FE-4603-826B-470AFC68ADD1}"/>
              </a:ext>
            </a:extLst>
          </p:cNvPr>
          <p:cNvSpPr/>
          <p:nvPr/>
        </p:nvSpPr>
        <p:spPr>
          <a:xfrm>
            <a:off x="5093112" y="5911889"/>
            <a:ext cx="6878806" cy="646331"/>
          </a:xfrm>
          <a:prstGeom prst="rect">
            <a:avLst/>
          </a:prstGeom>
        </p:spPr>
        <p:txBody>
          <a:bodyPr wrap="none">
            <a:spAutoFit/>
          </a:bodyPr>
          <a:lstStyle/>
          <a:p>
            <a:r>
              <a:rPr lang="zh-CN" altLang="en-US" dirty="0"/>
              <a:t>并且由于视锥体在每帧的移动幅度很小，所以只有边缘烟气单元及</a:t>
            </a:r>
            <a:endParaRPr lang="en-US" altLang="zh-CN" dirty="0"/>
          </a:p>
          <a:p>
            <a:r>
              <a:rPr lang="zh-CN" altLang="en-US" dirty="0"/>
              <a:t>其附近的烟气单元的状态可能发生改变</a:t>
            </a:r>
          </a:p>
        </p:txBody>
      </p:sp>
    </p:spTree>
    <p:extLst>
      <p:ext uri="{BB962C8B-B14F-4D97-AF65-F5344CB8AC3E}">
        <p14:creationId xmlns:p14="http://schemas.microsoft.com/office/powerpoint/2010/main" val="219502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1000"/>
                                        <p:tgtEl>
                                          <p:spTgt spid="114"/>
                                        </p:tgtEl>
                                      </p:cBhvr>
                                    </p:animEffect>
                                    <p:anim calcmode="lin" valueType="num">
                                      <p:cBhvr>
                                        <p:cTn id="8" dur="1000" fill="hold"/>
                                        <p:tgtEl>
                                          <p:spTgt spid="114"/>
                                        </p:tgtEl>
                                        <p:attrNameLst>
                                          <p:attrName>ppt_x</p:attrName>
                                        </p:attrNameLst>
                                      </p:cBhvr>
                                      <p:tavLst>
                                        <p:tav tm="0">
                                          <p:val>
                                            <p:strVal val="#ppt_x"/>
                                          </p:val>
                                        </p:tav>
                                        <p:tav tm="100000">
                                          <p:val>
                                            <p:strVal val="#ppt_x"/>
                                          </p:val>
                                        </p:tav>
                                      </p:tavLst>
                                    </p:anim>
                                    <p:anim calcmode="lin" valueType="num">
                                      <p:cBhvr>
                                        <p:cTn id="9" dur="1000" fill="hold"/>
                                        <p:tgtEl>
                                          <p:spTgt spid="1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15"/>
                                        </p:tgtEl>
                                        <p:attrNameLst>
                                          <p:attrName>style.visibility</p:attrName>
                                        </p:attrNameLst>
                                      </p:cBhvr>
                                      <p:to>
                                        <p:strVal val="visible"/>
                                      </p:to>
                                    </p:set>
                                    <p:anim calcmode="lin" valueType="num">
                                      <p:cBhvr additive="base">
                                        <p:cTn id="14" dur="500" fill="hold"/>
                                        <p:tgtEl>
                                          <p:spTgt spid="115"/>
                                        </p:tgtEl>
                                        <p:attrNameLst>
                                          <p:attrName>ppt_x</p:attrName>
                                        </p:attrNameLst>
                                      </p:cBhvr>
                                      <p:tavLst>
                                        <p:tav tm="0">
                                          <p:val>
                                            <p:strVal val="#ppt_x"/>
                                          </p:val>
                                        </p:tav>
                                        <p:tav tm="100000">
                                          <p:val>
                                            <p:strVal val="#ppt_x"/>
                                          </p:val>
                                        </p:tav>
                                      </p:tavLst>
                                    </p:anim>
                                    <p:anim calcmode="lin" valueType="num">
                                      <p:cBhvr additive="base">
                                        <p:cTn id="15" dur="500" fill="hold"/>
                                        <p:tgtEl>
                                          <p:spTgt spid="11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17"/>
                                        </p:tgtEl>
                                        <p:attrNameLst>
                                          <p:attrName>style.visibility</p:attrName>
                                        </p:attrNameLst>
                                      </p:cBhvr>
                                      <p:to>
                                        <p:strVal val="visible"/>
                                      </p:to>
                                    </p:set>
                                    <p:anim calcmode="lin" valueType="num">
                                      <p:cBhvr additive="base">
                                        <p:cTn id="20" dur="500" fill="hold"/>
                                        <p:tgtEl>
                                          <p:spTgt spid="117"/>
                                        </p:tgtEl>
                                        <p:attrNameLst>
                                          <p:attrName>ppt_x</p:attrName>
                                        </p:attrNameLst>
                                      </p:cBhvr>
                                      <p:tavLst>
                                        <p:tav tm="0">
                                          <p:val>
                                            <p:strVal val="#ppt_x"/>
                                          </p:val>
                                        </p:tav>
                                        <p:tav tm="100000">
                                          <p:val>
                                            <p:strVal val="#ppt_x"/>
                                          </p:val>
                                        </p:tav>
                                      </p:tavLst>
                                    </p:anim>
                                    <p:anim calcmode="lin" valueType="num">
                                      <p:cBhvr additive="base">
                                        <p:cTn id="21"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5" grpId="0"/>
      <p:bldP spid="1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竖排标题 1"/>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增量式</a:t>
            </a:r>
            <a:r>
              <a:rPr lang="en-US" altLang="zh-CN" b="1" dirty="0">
                <a:latin typeface="微软雅黑" panose="020B0503020204020204" pitchFamily="34" charset="-122"/>
                <a:ea typeface="微软雅黑" panose="020B0503020204020204" pitchFamily="34" charset="-122"/>
              </a:rPr>
              <a:t>FOI</a:t>
            </a:r>
            <a:r>
              <a:rPr lang="zh-CN" altLang="en-US" b="1" dirty="0">
                <a:latin typeface="微软雅黑" panose="020B0503020204020204" pitchFamily="34" charset="-122"/>
                <a:ea typeface="微软雅黑" panose="020B0503020204020204" pitchFamily="34" charset="-122"/>
              </a:rPr>
              <a:t>拾取算法</a:t>
            </a:r>
          </a:p>
        </p:txBody>
      </p:sp>
      <p:grpSp>
        <p:nvGrpSpPr>
          <p:cNvPr id="5" name="组合 4">
            <a:extLst>
              <a:ext uri="{FF2B5EF4-FFF2-40B4-BE49-F238E27FC236}">
                <a16:creationId xmlns:a16="http://schemas.microsoft.com/office/drawing/2014/main" id="{B0C586F2-06BF-40CA-88A2-3DF3AFACE7EA}"/>
              </a:ext>
            </a:extLst>
          </p:cNvPr>
          <p:cNvGrpSpPr/>
          <p:nvPr/>
        </p:nvGrpSpPr>
        <p:grpSpPr>
          <a:xfrm>
            <a:off x="335360" y="2852936"/>
            <a:ext cx="4464496" cy="3478957"/>
            <a:chOff x="373010" y="58316"/>
            <a:chExt cx="9937320" cy="7080414"/>
          </a:xfrm>
        </p:grpSpPr>
        <p:grpSp>
          <p:nvGrpSpPr>
            <p:cNvPr id="6" name="组合 5">
              <a:extLst>
                <a:ext uri="{FF2B5EF4-FFF2-40B4-BE49-F238E27FC236}">
                  <a16:creationId xmlns:a16="http://schemas.microsoft.com/office/drawing/2014/main" id="{5D97EE60-D5D1-460E-9013-3200CC5AF577}"/>
                </a:ext>
              </a:extLst>
            </p:cNvPr>
            <p:cNvGrpSpPr/>
            <p:nvPr/>
          </p:nvGrpSpPr>
          <p:grpSpPr>
            <a:xfrm>
              <a:off x="373010" y="58316"/>
              <a:ext cx="9937320" cy="7080414"/>
              <a:chOff x="119336" y="116632"/>
              <a:chExt cx="9937320" cy="7080414"/>
            </a:xfrm>
          </p:grpSpPr>
          <p:grpSp>
            <p:nvGrpSpPr>
              <p:cNvPr id="8" name="组合 7">
                <a:extLst>
                  <a:ext uri="{FF2B5EF4-FFF2-40B4-BE49-F238E27FC236}">
                    <a16:creationId xmlns:a16="http://schemas.microsoft.com/office/drawing/2014/main" id="{8A8F9475-CDDB-41D2-89FC-5A5930B353D1}"/>
                  </a:ext>
                </a:extLst>
              </p:cNvPr>
              <p:cNvGrpSpPr/>
              <p:nvPr/>
            </p:nvGrpSpPr>
            <p:grpSpPr>
              <a:xfrm>
                <a:off x="569233" y="558433"/>
                <a:ext cx="6243482" cy="5741134"/>
                <a:chOff x="3169157" y="416211"/>
                <a:chExt cx="6243482" cy="5741134"/>
              </a:xfrm>
            </p:grpSpPr>
            <p:sp>
              <p:nvSpPr>
                <p:cNvPr id="14" name="矩形 13">
                  <a:extLst>
                    <a:ext uri="{FF2B5EF4-FFF2-40B4-BE49-F238E27FC236}">
                      <a16:creationId xmlns:a16="http://schemas.microsoft.com/office/drawing/2014/main" id="{6D815296-68F4-475B-BC97-4E95B47BB23C}"/>
                    </a:ext>
                  </a:extLst>
                </p:cNvPr>
                <p:cNvSpPr/>
                <p:nvPr/>
              </p:nvSpPr>
              <p:spPr>
                <a:xfrm>
                  <a:off x="6050202" y="5683436"/>
                  <a:ext cx="484819" cy="471754"/>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grpSp>
              <p:nvGrpSpPr>
                <p:cNvPr id="15" name="组合 14">
                  <a:extLst>
                    <a:ext uri="{FF2B5EF4-FFF2-40B4-BE49-F238E27FC236}">
                      <a16:creationId xmlns:a16="http://schemas.microsoft.com/office/drawing/2014/main" id="{7509E0E9-0BEE-4921-8072-C01F153B1BBE}"/>
                    </a:ext>
                  </a:extLst>
                </p:cNvPr>
                <p:cNvGrpSpPr/>
                <p:nvPr/>
              </p:nvGrpSpPr>
              <p:grpSpPr>
                <a:xfrm>
                  <a:off x="3169157" y="416211"/>
                  <a:ext cx="6243482" cy="5741134"/>
                  <a:chOff x="3169157" y="416211"/>
                  <a:chExt cx="6243482" cy="5741134"/>
                </a:xfrm>
              </p:grpSpPr>
              <p:grpSp>
                <p:nvGrpSpPr>
                  <p:cNvPr id="16" name="组合 15">
                    <a:extLst>
                      <a:ext uri="{FF2B5EF4-FFF2-40B4-BE49-F238E27FC236}">
                        <a16:creationId xmlns:a16="http://schemas.microsoft.com/office/drawing/2014/main" id="{95C36032-54A8-4DBA-B05A-B747CD428725}"/>
                      </a:ext>
                    </a:extLst>
                  </p:cNvPr>
                  <p:cNvGrpSpPr/>
                  <p:nvPr/>
                </p:nvGrpSpPr>
                <p:grpSpPr>
                  <a:xfrm>
                    <a:off x="3169157" y="416211"/>
                    <a:ext cx="6243482" cy="5741134"/>
                    <a:chOff x="3169157" y="416211"/>
                    <a:chExt cx="6243482" cy="5741134"/>
                  </a:xfrm>
                </p:grpSpPr>
                <p:grpSp>
                  <p:nvGrpSpPr>
                    <p:cNvPr id="18" name="组合 17">
                      <a:extLst>
                        <a:ext uri="{FF2B5EF4-FFF2-40B4-BE49-F238E27FC236}">
                          <a16:creationId xmlns:a16="http://schemas.microsoft.com/office/drawing/2014/main" id="{3E3184A6-1321-4BC8-B730-5C033DC64178}"/>
                        </a:ext>
                      </a:extLst>
                    </p:cNvPr>
                    <p:cNvGrpSpPr/>
                    <p:nvPr/>
                  </p:nvGrpSpPr>
                  <p:grpSpPr>
                    <a:xfrm>
                      <a:off x="3169157" y="416211"/>
                      <a:ext cx="3347180" cy="5741134"/>
                      <a:chOff x="11723" y="2931"/>
                      <a:chExt cx="810748" cy="1457243"/>
                    </a:xfrm>
                  </p:grpSpPr>
                  <p:sp>
                    <p:nvSpPr>
                      <p:cNvPr id="40" name="矩形 39">
                        <a:extLst>
                          <a:ext uri="{FF2B5EF4-FFF2-40B4-BE49-F238E27FC236}">
                            <a16:creationId xmlns:a16="http://schemas.microsoft.com/office/drawing/2014/main" id="{84E1D889-5FB2-4CFC-8EEA-DA5D13776865}"/>
                          </a:ext>
                        </a:extLst>
                      </p:cNvPr>
                      <p:cNvSpPr/>
                      <p:nvPr/>
                    </p:nvSpPr>
                    <p:spPr>
                      <a:xfrm>
                        <a:off x="465992" y="2931"/>
                        <a:ext cx="114300" cy="119743"/>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50" b="0" i="0" u="none" strike="noStrike" kern="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41" name="矩形 40">
                        <a:extLst>
                          <a:ext uri="{FF2B5EF4-FFF2-40B4-BE49-F238E27FC236}">
                            <a16:creationId xmlns:a16="http://schemas.microsoft.com/office/drawing/2014/main" id="{07843775-703C-4532-BE78-A2BD1EF255BB}"/>
                          </a:ext>
                        </a:extLst>
                      </p:cNvPr>
                      <p:cNvSpPr/>
                      <p:nvPr/>
                    </p:nvSpPr>
                    <p:spPr>
                      <a:xfrm>
                        <a:off x="465992" y="123560"/>
                        <a:ext cx="114300" cy="119743"/>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42" name="矩形 41">
                        <a:extLst>
                          <a:ext uri="{FF2B5EF4-FFF2-40B4-BE49-F238E27FC236}">
                            <a16:creationId xmlns:a16="http://schemas.microsoft.com/office/drawing/2014/main" id="{D80DD699-BE6F-4937-9A2C-3AD51083F6EB}"/>
                          </a:ext>
                        </a:extLst>
                      </p:cNvPr>
                      <p:cNvSpPr/>
                      <p:nvPr/>
                    </p:nvSpPr>
                    <p:spPr>
                      <a:xfrm>
                        <a:off x="354433" y="246603"/>
                        <a:ext cx="114300" cy="119743"/>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43" name="矩形 42">
                        <a:extLst>
                          <a:ext uri="{FF2B5EF4-FFF2-40B4-BE49-F238E27FC236}">
                            <a16:creationId xmlns:a16="http://schemas.microsoft.com/office/drawing/2014/main" id="{CBBCFF53-814E-4C08-9235-6D5B392B6FC4}"/>
                          </a:ext>
                        </a:extLst>
                      </p:cNvPr>
                      <p:cNvSpPr/>
                      <p:nvPr/>
                    </p:nvSpPr>
                    <p:spPr>
                      <a:xfrm>
                        <a:off x="354433" y="366346"/>
                        <a:ext cx="114300" cy="119743"/>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44" name="矩形 43">
                        <a:extLst>
                          <a:ext uri="{FF2B5EF4-FFF2-40B4-BE49-F238E27FC236}">
                            <a16:creationId xmlns:a16="http://schemas.microsoft.com/office/drawing/2014/main" id="{00C8D277-6638-4B99-95B4-D41E248C65C5}"/>
                          </a:ext>
                        </a:extLst>
                      </p:cNvPr>
                      <p:cNvSpPr/>
                      <p:nvPr/>
                    </p:nvSpPr>
                    <p:spPr>
                      <a:xfrm>
                        <a:off x="354433" y="484344"/>
                        <a:ext cx="114300" cy="119743"/>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45" name="矩形 44">
                        <a:extLst>
                          <a:ext uri="{FF2B5EF4-FFF2-40B4-BE49-F238E27FC236}">
                            <a16:creationId xmlns:a16="http://schemas.microsoft.com/office/drawing/2014/main" id="{568F3396-EC41-4124-BE5F-F8143EABF5C3}"/>
                          </a:ext>
                        </a:extLst>
                      </p:cNvPr>
                      <p:cNvSpPr/>
                      <p:nvPr/>
                    </p:nvSpPr>
                    <p:spPr>
                      <a:xfrm>
                        <a:off x="241827" y="604322"/>
                        <a:ext cx="114300" cy="119743"/>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46" name="矩形 45">
                        <a:extLst>
                          <a:ext uri="{FF2B5EF4-FFF2-40B4-BE49-F238E27FC236}">
                            <a16:creationId xmlns:a16="http://schemas.microsoft.com/office/drawing/2014/main" id="{57CC3E28-16D4-43AC-BBB6-87B46D54932F}"/>
                          </a:ext>
                        </a:extLst>
                      </p:cNvPr>
                      <p:cNvSpPr/>
                      <p:nvPr/>
                    </p:nvSpPr>
                    <p:spPr>
                      <a:xfrm>
                        <a:off x="241827" y="728018"/>
                        <a:ext cx="114300" cy="119743"/>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47" name="矩形 46">
                        <a:extLst>
                          <a:ext uri="{FF2B5EF4-FFF2-40B4-BE49-F238E27FC236}">
                            <a16:creationId xmlns:a16="http://schemas.microsoft.com/office/drawing/2014/main" id="{F34AE038-5C99-46E4-9B64-80F44570D980}"/>
                          </a:ext>
                        </a:extLst>
                      </p:cNvPr>
                      <p:cNvSpPr/>
                      <p:nvPr/>
                    </p:nvSpPr>
                    <p:spPr>
                      <a:xfrm>
                        <a:off x="241827" y="851106"/>
                        <a:ext cx="114300" cy="119743"/>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48" name="矩形 47">
                        <a:extLst>
                          <a:ext uri="{FF2B5EF4-FFF2-40B4-BE49-F238E27FC236}">
                            <a16:creationId xmlns:a16="http://schemas.microsoft.com/office/drawing/2014/main" id="{0CC466F5-9DE4-4B0C-B46C-C63D6E938B51}"/>
                          </a:ext>
                        </a:extLst>
                      </p:cNvPr>
                      <p:cNvSpPr/>
                      <p:nvPr/>
                    </p:nvSpPr>
                    <p:spPr>
                      <a:xfrm>
                        <a:off x="128642" y="976365"/>
                        <a:ext cx="114300" cy="119743"/>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49" name="矩形 48">
                        <a:extLst>
                          <a:ext uri="{FF2B5EF4-FFF2-40B4-BE49-F238E27FC236}">
                            <a16:creationId xmlns:a16="http://schemas.microsoft.com/office/drawing/2014/main" id="{8ACD8340-7770-414D-82F1-25F28B73667A}"/>
                          </a:ext>
                        </a:extLst>
                      </p:cNvPr>
                      <p:cNvSpPr/>
                      <p:nvPr/>
                    </p:nvSpPr>
                    <p:spPr>
                      <a:xfrm>
                        <a:off x="128642" y="1098253"/>
                        <a:ext cx="114300" cy="119743"/>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0" name="矩形 49">
                        <a:extLst>
                          <a:ext uri="{FF2B5EF4-FFF2-40B4-BE49-F238E27FC236}">
                            <a16:creationId xmlns:a16="http://schemas.microsoft.com/office/drawing/2014/main" id="{5D3C1191-6D50-4D64-8C11-C3DC1D3F03A7}"/>
                          </a:ext>
                        </a:extLst>
                      </p:cNvPr>
                      <p:cNvSpPr/>
                      <p:nvPr/>
                    </p:nvSpPr>
                    <p:spPr>
                      <a:xfrm>
                        <a:off x="128642" y="1220141"/>
                        <a:ext cx="114300" cy="119743"/>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1" name="矩形 50">
                        <a:extLst>
                          <a:ext uri="{FF2B5EF4-FFF2-40B4-BE49-F238E27FC236}">
                            <a16:creationId xmlns:a16="http://schemas.microsoft.com/office/drawing/2014/main" id="{49E51774-CA57-4914-92AA-9B7AE9DAAE63}"/>
                          </a:ext>
                        </a:extLst>
                      </p:cNvPr>
                      <p:cNvSpPr/>
                      <p:nvPr/>
                    </p:nvSpPr>
                    <p:spPr>
                      <a:xfrm>
                        <a:off x="11723" y="1340049"/>
                        <a:ext cx="114300" cy="119743"/>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2" name="矩形 51">
                        <a:extLst>
                          <a:ext uri="{FF2B5EF4-FFF2-40B4-BE49-F238E27FC236}">
                            <a16:creationId xmlns:a16="http://schemas.microsoft.com/office/drawing/2014/main" id="{7BBA3364-AB78-476A-AB78-4323D34A4BF7}"/>
                          </a:ext>
                        </a:extLst>
                      </p:cNvPr>
                      <p:cNvSpPr/>
                      <p:nvPr/>
                    </p:nvSpPr>
                    <p:spPr>
                      <a:xfrm>
                        <a:off x="128642" y="1339884"/>
                        <a:ext cx="114300" cy="119743"/>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3" name="矩形 52">
                        <a:extLst>
                          <a:ext uri="{FF2B5EF4-FFF2-40B4-BE49-F238E27FC236}">
                            <a16:creationId xmlns:a16="http://schemas.microsoft.com/office/drawing/2014/main" id="{29EF9977-DE37-4ED4-A116-DF034E26B471}"/>
                          </a:ext>
                        </a:extLst>
                      </p:cNvPr>
                      <p:cNvSpPr/>
                      <p:nvPr/>
                    </p:nvSpPr>
                    <p:spPr>
                      <a:xfrm>
                        <a:off x="244196" y="1340431"/>
                        <a:ext cx="114300" cy="119380"/>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4" name="矩形 53">
                        <a:extLst>
                          <a:ext uri="{FF2B5EF4-FFF2-40B4-BE49-F238E27FC236}">
                            <a16:creationId xmlns:a16="http://schemas.microsoft.com/office/drawing/2014/main" id="{53C67844-06A7-412D-95F1-EA5CC4BCEB97}"/>
                          </a:ext>
                        </a:extLst>
                      </p:cNvPr>
                      <p:cNvSpPr/>
                      <p:nvPr/>
                    </p:nvSpPr>
                    <p:spPr>
                      <a:xfrm>
                        <a:off x="359861" y="1340431"/>
                        <a:ext cx="114300" cy="119743"/>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5" name="矩形 54">
                        <a:extLst>
                          <a:ext uri="{FF2B5EF4-FFF2-40B4-BE49-F238E27FC236}">
                            <a16:creationId xmlns:a16="http://schemas.microsoft.com/office/drawing/2014/main" id="{07E4237F-DCD9-4AD4-902E-7D1C99C3A526}"/>
                          </a:ext>
                        </a:extLst>
                      </p:cNvPr>
                      <p:cNvSpPr/>
                      <p:nvPr/>
                    </p:nvSpPr>
                    <p:spPr>
                      <a:xfrm>
                        <a:off x="477092" y="1340431"/>
                        <a:ext cx="114300" cy="119743"/>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6" name="矩形 55">
                        <a:extLst>
                          <a:ext uri="{FF2B5EF4-FFF2-40B4-BE49-F238E27FC236}">
                            <a16:creationId xmlns:a16="http://schemas.microsoft.com/office/drawing/2014/main" id="{4CD452FD-E889-43A9-9C14-B40625176295}"/>
                          </a:ext>
                        </a:extLst>
                      </p:cNvPr>
                      <p:cNvSpPr/>
                      <p:nvPr/>
                    </p:nvSpPr>
                    <p:spPr>
                      <a:xfrm>
                        <a:off x="594323" y="1340431"/>
                        <a:ext cx="114300" cy="119743"/>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7" name="矩形 56">
                        <a:extLst>
                          <a:ext uri="{FF2B5EF4-FFF2-40B4-BE49-F238E27FC236}">
                            <a16:creationId xmlns:a16="http://schemas.microsoft.com/office/drawing/2014/main" id="{E3B273A2-9740-41F6-B2D9-71FDDBBC1715}"/>
                          </a:ext>
                        </a:extLst>
                      </p:cNvPr>
                      <p:cNvSpPr/>
                      <p:nvPr/>
                    </p:nvSpPr>
                    <p:spPr>
                      <a:xfrm>
                        <a:off x="580292" y="2931"/>
                        <a:ext cx="114300" cy="119743"/>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8" name="矩形 57">
                        <a:extLst>
                          <a:ext uri="{FF2B5EF4-FFF2-40B4-BE49-F238E27FC236}">
                            <a16:creationId xmlns:a16="http://schemas.microsoft.com/office/drawing/2014/main" id="{1E3F0843-9935-4B2C-B37E-871C374A4E86}"/>
                          </a:ext>
                        </a:extLst>
                      </p:cNvPr>
                      <p:cNvSpPr/>
                      <p:nvPr/>
                    </p:nvSpPr>
                    <p:spPr>
                      <a:xfrm>
                        <a:off x="697753" y="2931"/>
                        <a:ext cx="124718" cy="119743"/>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grpSp>
                <p:grpSp>
                  <p:nvGrpSpPr>
                    <p:cNvPr id="19" name="组合 18">
                      <a:extLst>
                        <a:ext uri="{FF2B5EF4-FFF2-40B4-BE49-F238E27FC236}">
                          <a16:creationId xmlns:a16="http://schemas.microsoft.com/office/drawing/2014/main" id="{0EA0680B-B6BC-4608-AB9F-482474FE9F87}"/>
                        </a:ext>
                      </a:extLst>
                    </p:cNvPr>
                    <p:cNvGrpSpPr/>
                    <p:nvPr/>
                  </p:nvGrpSpPr>
                  <p:grpSpPr>
                    <a:xfrm>
                      <a:off x="6521972" y="416211"/>
                      <a:ext cx="2890667" cy="5740419"/>
                      <a:chOff x="4750385" y="568611"/>
                      <a:chExt cx="2890667" cy="5740419"/>
                    </a:xfrm>
                  </p:grpSpPr>
                  <p:sp>
                    <p:nvSpPr>
                      <p:cNvPr id="20" name="矩形 19">
                        <a:extLst>
                          <a:ext uri="{FF2B5EF4-FFF2-40B4-BE49-F238E27FC236}">
                            <a16:creationId xmlns:a16="http://schemas.microsoft.com/office/drawing/2014/main" id="{721D3B37-CA48-4B95-AE4C-92A113BB0B0B}"/>
                          </a:ext>
                        </a:extLst>
                      </p:cNvPr>
                      <p:cNvSpPr/>
                      <p:nvPr/>
                    </p:nvSpPr>
                    <p:spPr>
                      <a:xfrm>
                        <a:off x="5235324" y="568611"/>
                        <a:ext cx="471889" cy="471754"/>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21" name="矩形 20">
                        <a:extLst>
                          <a:ext uri="{FF2B5EF4-FFF2-40B4-BE49-F238E27FC236}">
                            <a16:creationId xmlns:a16="http://schemas.microsoft.com/office/drawing/2014/main" id="{B10D36B9-9139-4110-92CC-3AF18727F5C7}"/>
                          </a:ext>
                        </a:extLst>
                      </p:cNvPr>
                      <p:cNvSpPr/>
                      <p:nvPr/>
                    </p:nvSpPr>
                    <p:spPr>
                      <a:xfrm>
                        <a:off x="5240959" y="1043856"/>
                        <a:ext cx="471889" cy="471754"/>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22" name="矩形 21">
                        <a:extLst>
                          <a:ext uri="{FF2B5EF4-FFF2-40B4-BE49-F238E27FC236}">
                            <a16:creationId xmlns:a16="http://schemas.microsoft.com/office/drawing/2014/main" id="{4F7AF140-E826-4398-ABA8-0D30C72BFB76}"/>
                          </a:ext>
                        </a:extLst>
                      </p:cNvPr>
                      <p:cNvSpPr/>
                      <p:nvPr/>
                    </p:nvSpPr>
                    <p:spPr>
                      <a:xfrm>
                        <a:off x="5718483" y="1521736"/>
                        <a:ext cx="471889" cy="471754"/>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23" name="矩形 22">
                        <a:extLst>
                          <a:ext uri="{FF2B5EF4-FFF2-40B4-BE49-F238E27FC236}">
                            <a16:creationId xmlns:a16="http://schemas.microsoft.com/office/drawing/2014/main" id="{E37A4756-8001-43D2-8445-2431A35BB1EB}"/>
                          </a:ext>
                        </a:extLst>
                      </p:cNvPr>
                      <p:cNvSpPr/>
                      <p:nvPr/>
                    </p:nvSpPr>
                    <p:spPr>
                      <a:xfrm>
                        <a:off x="5718483" y="1993491"/>
                        <a:ext cx="471889" cy="471754"/>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24" name="矩形 23">
                        <a:extLst>
                          <a:ext uri="{FF2B5EF4-FFF2-40B4-BE49-F238E27FC236}">
                            <a16:creationId xmlns:a16="http://schemas.microsoft.com/office/drawing/2014/main" id="{1F90DE46-7E4F-446F-9D03-688844417890}"/>
                          </a:ext>
                        </a:extLst>
                      </p:cNvPr>
                      <p:cNvSpPr/>
                      <p:nvPr/>
                    </p:nvSpPr>
                    <p:spPr>
                      <a:xfrm>
                        <a:off x="5718483" y="2458370"/>
                        <a:ext cx="471889" cy="471754"/>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25" name="矩形 24">
                        <a:extLst>
                          <a:ext uri="{FF2B5EF4-FFF2-40B4-BE49-F238E27FC236}">
                            <a16:creationId xmlns:a16="http://schemas.microsoft.com/office/drawing/2014/main" id="{55B46A4F-5874-49D2-9274-BAFD5740F6B0}"/>
                          </a:ext>
                        </a:extLst>
                      </p:cNvPr>
                      <p:cNvSpPr/>
                      <p:nvPr/>
                    </p:nvSpPr>
                    <p:spPr>
                      <a:xfrm>
                        <a:off x="6201184" y="2936999"/>
                        <a:ext cx="471889" cy="471754"/>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26" name="矩形 25">
                        <a:extLst>
                          <a:ext uri="{FF2B5EF4-FFF2-40B4-BE49-F238E27FC236}">
                            <a16:creationId xmlns:a16="http://schemas.microsoft.com/office/drawing/2014/main" id="{BA794643-CCE2-414D-8FCB-80299EF09A2E}"/>
                          </a:ext>
                        </a:extLst>
                      </p:cNvPr>
                      <p:cNvSpPr/>
                      <p:nvPr/>
                    </p:nvSpPr>
                    <p:spPr>
                      <a:xfrm>
                        <a:off x="6201184" y="3424327"/>
                        <a:ext cx="471889" cy="471754"/>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27" name="矩形 26">
                        <a:extLst>
                          <a:ext uri="{FF2B5EF4-FFF2-40B4-BE49-F238E27FC236}">
                            <a16:creationId xmlns:a16="http://schemas.microsoft.com/office/drawing/2014/main" id="{7C6691B9-E4C2-4010-9943-38E56F7CB0E9}"/>
                          </a:ext>
                        </a:extLst>
                      </p:cNvPr>
                      <p:cNvSpPr/>
                      <p:nvPr/>
                    </p:nvSpPr>
                    <p:spPr>
                      <a:xfrm>
                        <a:off x="6201184" y="3909260"/>
                        <a:ext cx="471889" cy="471754"/>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28" name="矩形 27">
                        <a:extLst>
                          <a:ext uri="{FF2B5EF4-FFF2-40B4-BE49-F238E27FC236}">
                            <a16:creationId xmlns:a16="http://schemas.microsoft.com/office/drawing/2014/main" id="{653B2BE1-A469-4BDB-B687-9B457C419E12}"/>
                          </a:ext>
                        </a:extLst>
                      </p:cNvPr>
                      <p:cNvSpPr/>
                      <p:nvPr/>
                    </p:nvSpPr>
                    <p:spPr>
                      <a:xfrm>
                        <a:off x="6673073" y="4379779"/>
                        <a:ext cx="471889" cy="471754"/>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29" name="矩形 28">
                        <a:extLst>
                          <a:ext uri="{FF2B5EF4-FFF2-40B4-BE49-F238E27FC236}">
                            <a16:creationId xmlns:a16="http://schemas.microsoft.com/office/drawing/2014/main" id="{3B459AE8-BB2C-433F-9B97-ADD02970D6D6}"/>
                          </a:ext>
                        </a:extLst>
                      </p:cNvPr>
                      <p:cNvSpPr/>
                      <p:nvPr/>
                    </p:nvSpPr>
                    <p:spPr>
                      <a:xfrm>
                        <a:off x="6673073" y="4859984"/>
                        <a:ext cx="471889" cy="471754"/>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30" name="矩形 29">
                        <a:extLst>
                          <a:ext uri="{FF2B5EF4-FFF2-40B4-BE49-F238E27FC236}">
                            <a16:creationId xmlns:a16="http://schemas.microsoft.com/office/drawing/2014/main" id="{3DE570D4-EB32-435D-8D81-BACFA9B5CCE0}"/>
                          </a:ext>
                        </a:extLst>
                      </p:cNvPr>
                      <p:cNvSpPr/>
                      <p:nvPr/>
                    </p:nvSpPr>
                    <p:spPr>
                      <a:xfrm>
                        <a:off x="6673073" y="5340189"/>
                        <a:ext cx="471889" cy="471754"/>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31" name="矩形 30">
                        <a:extLst>
                          <a:ext uri="{FF2B5EF4-FFF2-40B4-BE49-F238E27FC236}">
                            <a16:creationId xmlns:a16="http://schemas.microsoft.com/office/drawing/2014/main" id="{4F13BA22-B0E1-477F-AE7C-E1819FA3FCF9}"/>
                          </a:ext>
                        </a:extLst>
                      </p:cNvPr>
                      <p:cNvSpPr/>
                      <p:nvPr/>
                    </p:nvSpPr>
                    <p:spPr>
                      <a:xfrm>
                        <a:off x="4769070" y="5834750"/>
                        <a:ext cx="471889" cy="471754"/>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32" name="矩形 31">
                        <a:extLst>
                          <a:ext uri="{FF2B5EF4-FFF2-40B4-BE49-F238E27FC236}">
                            <a16:creationId xmlns:a16="http://schemas.microsoft.com/office/drawing/2014/main" id="{0D791F9F-63CE-4D4D-BBED-D925D69C5EE9}"/>
                          </a:ext>
                        </a:extLst>
                      </p:cNvPr>
                      <p:cNvSpPr/>
                      <p:nvPr/>
                    </p:nvSpPr>
                    <p:spPr>
                      <a:xfrm>
                        <a:off x="5246594" y="5834750"/>
                        <a:ext cx="471889" cy="471754"/>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33" name="矩形 32">
                        <a:extLst>
                          <a:ext uri="{FF2B5EF4-FFF2-40B4-BE49-F238E27FC236}">
                            <a16:creationId xmlns:a16="http://schemas.microsoft.com/office/drawing/2014/main" id="{4263D1B6-266D-4BF8-999B-9AD4E5396CE9}"/>
                          </a:ext>
                        </a:extLst>
                      </p:cNvPr>
                      <p:cNvSpPr/>
                      <p:nvPr/>
                    </p:nvSpPr>
                    <p:spPr>
                      <a:xfrm>
                        <a:off x="5729938" y="5838706"/>
                        <a:ext cx="471889" cy="470324"/>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36" name="矩形 35">
                        <a:extLst>
                          <a:ext uri="{FF2B5EF4-FFF2-40B4-BE49-F238E27FC236}">
                            <a16:creationId xmlns:a16="http://schemas.microsoft.com/office/drawing/2014/main" id="{1B7F96F6-6D81-4A3E-9409-B94742A0A2B0}"/>
                          </a:ext>
                        </a:extLst>
                      </p:cNvPr>
                      <p:cNvSpPr/>
                      <p:nvPr/>
                    </p:nvSpPr>
                    <p:spPr>
                      <a:xfrm>
                        <a:off x="6201184" y="5836905"/>
                        <a:ext cx="471889" cy="471754"/>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37" name="矩形 36">
                        <a:extLst>
                          <a:ext uri="{FF2B5EF4-FFF2-40B4-BE49-F238E27FC236}">
                            <a16:creationId xmlns:a16="http://schemas.microsoft.com/office/drawing/2014/main" id="{F6CE4733-A718-4A6E-9AD6-E8014547CF78}"/>
                          </a:ext>
                        </a:extLst>
                      </p:cNvPr>
                      <p:cNvSpPr/>
                      <p:nvPr/>
                    </p:nvSpPr>
                    <p:spPr>
                      <a:xfrm>
                        <a:off x="6685173" y="5836905"/>
                        <a:ext cx="471889" cy="471754"/>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38" name="矩形 37">
                        <a:extLst>
                          <a:ext uri="{FF2B5EF4-FFF2-40B4-BE49-F238E27FC236}">
                            <a16:creationId xmlns:a16="http://schemas.microsoft.com/office/drawing/2014/main" id="{DF9C8EF8-9A01-4979-81C9-674976755981}"/>
                          </a:ext>
                        </a:extLst>
                      </p:cNvPr>
                      <p:cNvSpPr/>
                      <p:nvPr/>
                    </p:nvSpPr>
                    <p:spPr>
                      <a:xfrm>
                        <a:off x="7169163" y="5836905"/>
                        <a:ext cx="471889" cy="471754"/>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39" name="矩形 38">
                        <a:extLst>
                          <a:ext uri="{FF2B5EF4-FFF2-40B4-BE49-F238E27FC236}">
                            <a16:creationId xmlns:a16="http://schemas.microsoft.com/office/drawing/2014/main" id="{004FC82B-D70C-426D-B788-B48586B49F8A}"/>
                          </a:ext>
                        </a:extLst>
                      </p:cNvPr>
                      <p:cNvSpPr/>
                      <p:nvPr/>
                    </p:nvSpPr>
                    <p:spPr>
                      <a:xfrm>
                        <a:off x="4750385" y="568611"/>
                        <a:ext cx="471889" cy="471754"/>
                      </a:xfrm>
                      <a:prstGeom prst="rect">
                        <a:avLst/>
                      </a:prstGeom>
                      <a:solidFill>
                        <a:sysClr val="window" lastClr="FFFFFF"/>
                      </a:solidFill>
                      <a:ln w="1270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endParaRPr>
                      </a:p>
                    </p:txBody>
                  </p:sp>
                </p:grpSp>
              </p:grpSp>
              <p:sp>
                <p:nvSpPr>
                  <p:cNvPr id="17" name="梯形 16">
                    <a:extLst>
                      <a:ext uri="{FF2B5EF4-FFF2-40B4-BE49-F238E27FC236}">
                        <a16:creationId xmlns:a16="http://schemas.microsoft.com/office/drawing/2014/main" id="{1E03FE88-F74A-42D7-9E84-37EB9F694DF5}"/>
                      </a:ext>
                    </a:extLst>
                  </p:cNvPr>
                  <p:cNvSpPr/>
                  <p:nvPr/>
                </p:nvSpPr>
                <p:spPr>
                  <a:xfrm>
                    <a:off x="3503712" y="609597"/>
                    <a:ext cx="5544616" cy="5356947"/>
                  </a:xfrm>
                  <a:prstGeom prst="trapezoid">
                    <a:avLst>
                      <a:gd name="adj" fmla="val 33033"/>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dirty="0"/>
                  </a:p>
                </p:txBody>
              </p:sp>
            </p:grpSp>
          </p:grpSp>
          <p:sp>
            <p:nvSpPr>
              <p:cNvPr id="9" name="矩形 8">
                <a:extLst>
                  <a:ext uri="{FF2B5EF4-FFF2-40B4-BE49-F238E27FC236}">
                    <a16:creationId xmlns:a16="http://schemas.microsoft.com/office/drawing/2014/main" id="{C84B9FEB-6A67-4706-84CC-A83365B96AF0}"/>
                  </a:ext>
                </a:extLst>
              </p:cNvPr>
              <p:cNvSpPr/>
              <p:nvPr/>
            </p:nvSpPr>
            <p:spPr>
              <a:xfrm>
                <a:off x="119336" y="116632"/>
                <a:ext cx="7776864" cy="6741368"/>
              </a:xfrm>
              <a:prstGeom prst="rect">
                <a:avLst/>
              </a:prstGeom>
              <a:noFill/>
              <a:ln w="571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DA9D365B-3045-4899-AABD-78BFB7768161}"/>
                  </a:ext>
                </a:extLst>
              </p:cNvPr>
              <p:cNvCxnSpPr>
                <a:cxnSpLocks/>
                <a:stCxn id="38" idx="3"/>
              </p:cNvCxnSpPr>
              <p:nvPr/>
            </p:nvCxnSpPr>
            <p:spPr>
              <a:xfrm flipV="1">
                <a:off x="6812715" y="5353903"/>
                <a:ext cx="1231631" cy="708701"/>
              </a:xfrm>
              <a:prstGeom prst="line">
                <a:avLst/>
              </a:prstGeom>
            </p:spPr>
            <p:style>
              <a:lnRef idx="3">
                <a:schemeClr val="accent1"/>
              </a:lnRef>
              <a:fillRef idx="0">
                <a:schemeClr val="accent1"/>
              </a:fillRef>
              <a:effectRef idx="2">
                <a:schemeClr val="accent1"/>
              </a:effectRef>
              <a:fontRef idx="minor">
                <a:schemeClr val="tx1"/>
              </a:fontRef>
            </p:style>
          </p:cxnSp>
          <p:sp>
            <p:nvSpPr>
              <p:cNvPr id="11" name="文本框 10">
                <a:extLst>
                  <a:ext uri="{FF2B5EF4-FFF2-40B4-BE49-F238E27FC236}">
                    <a16:creationId xmlns:a16="http://schemas.microsoft.com/office/drawing/2014/main" id="{BFA31646-A865-4D54-A1AA-824944793AA2}"/>
                  </a:ext>
                </a:extLst>
              </p:cNvPr>
              <p:cNvSpPr txBox="1"/>
              <p:nvPr/>
            </p:nvSpPr>
            <p:spPr>
              <a:xfrm>
                <a:off x="8005733" y="5129957"/>
                <a:ext cx="2050923" cy="2067089"/>
              </a:xfrm>
              <a:prstGeom prst="rect">
                <a:avLst/>
              </a:prstGeom>
              <a:noFill/>
            </p:spPr>
            <p:txBody>
              <a:bodyPr wrap="square" rtlCol="0">
                <a:spAutoFit/>
              </a:bodyPr>
              <a:lstStyle/>
              <a:p>
                <a:r>
                  <a:rPr lang="en-US" altLang="zh-CN" sz="2000" dirty="0"/>
                  <a:t>Edge</a:t>
                </a:r>
              </a:p>
              <a:p>
                <a:r>
                  <a:rPr lang="en-US" altLang="zh-CN" sz="2000" dirty="0" err="1"/>
                  <a:t>SmokeUnit</a:t>
                </a:r>
                <a:endParaRPr lang="zh-CN" altLang="en-US" sz="2000" dirty="0"/>
              </a:p>
            </p:txBody>
          </p:sp>
          <p:cxnSp>
            <p:nvCxnSpPr>
              <p:cNvPr id="12" name="直接连接符 11">
                <a:extLst>
                  <a:ext uri="{FF2B5EF4-FFF2-40B4-BE49-F238E27FC236}">
                    <a16:creationId xmlns:a16="http://schemas.microsoft.com/office/drawing/2014/main" id="{87AD1077-9A16-40AF-B359-A3EF6006080C}"/>
                  </a:ext>
                </a:extLst>
              </p:cNvPr>
              <p:cNvCxnSpPr>
                <a:stCxn id="26" idx="0"/>
              </p:cNvCxnSpPr>
              <p:nvPr/>
            </p:nvCxnSpPr>
            <p:spPr>
              <a:xfrm flipV="1">
                <a:off x="5608792" y="1983312"/>
                <a:ext cx="2435554" cy="1430837"/>
              </a:xfrm>
              <a:prstGeom prst="line">
                <a:avLst/>
              </a:prstGeom>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0D941195-0EE4-446E-914A-C02106C1AEEE}"/>
                  </a:ext>
                </a:extLst>
              </p:cNvPr>
              <p:cNvSpPr txBox="1"/>
              <p:nvPr/>
            </p:nvSpPr>
            <p:spPr>
              <a:xfrm>
                <a:off x="8005733" y="1719244"/>
                <a:ext cx="1107996" cy="461665"/>
              </a:xfrm>
              <a:prstGeom prst="rect">
                <a:avLst/>
              </a:prstGeom>
              <a:noFill/>
            </p:spPr>
            <p:txBody>
              <a:bodyPr wrap="none" rtlCol="0">
                <a:spAutoFit/>
              </a:bodyPr>
              <a:lstStyle/>
              <a:p>
                <a:r>
                  <a:rPr lang="zh-CN" altLang="en-US" sz="2400" dirty="0"/>
                  <a:t>视锥体</a:t>
                </a:r>
              </a:p>
            </p:txBody>
          </p:sp>
        </p:grpSp>
        <p:sp>
          <p:nvSpPr>
            <p:cNvPr id="7" name="文本框 6">
              <a:extLst>
                <a:ext uri="{FF2B5EF4-FFF2-40B4-BE49-F238E27FC236}">
                  <a16:creationId xmlns:a16="http://schemas.microsoft.com/office/drawing/2014/main" id="{8C8490E4-097E-4C63-898E-B4B56C25A1FC}"/>
                </a:ext>
              </a:extLst>
            </p:cNvPr>
            <p:cNvSpPr txBox="1"/>
            <p:nvPr/>
          </p:nvSpPr>
          <p:spPr>
            <a:xfrm>
              <a:off x="2716092" y="3360877"/>
              <a:ext cx="2528765" cy="461665"/>
            </a:xfrm>
            <a:prstGeom prst="rect">
              <a:avLst/>
            </a:prstGeom>
            <a:noFill/>
          </p:spPr>
          <p:txBody>
            <a:bodyPr wrap="square" rtlCol="0">
              <a:spAutoFit/>
            </a:bodyPr>
            <a:lstStyle/>
            <a:p>
              <a:r>
                <a:rPr lang="en-US" altLang="zh-CN" sz="2400" dirty="0" err="1"/>
                <a:t>NowInSmokeUnit</a:t>
              </a:r>
              <a:endParaRPr lang="zh-CN" altLang="en-US" sz="2400" dirty="0"/>
            </a:p>
          </p:txBody>
        </p:sp>
      </p:grpSp>
      <p:sp>
        <p:nvSpPr>
          <p:cNvPr id="3" name="文本框 2">
            <a:extLst>
              <a:ext uri="{FF2B5EF4-FFF2-40B4-BE49-F238E27FC236}">
                <a16:creationId xmlns:a16="http://schemas.microsoft.com/office/drawing/2014/main" id="{F5C7F636-BA4A-4E7F-887A-BF24C8E108E8}"/>
              </a:ext>
            </a:extLst>
          </p:cNvPr>
          <p:cNvSpPr txBox="1"/>
          <p:nvPr/>
        </p:nvSpPr>
        <p:spPr>
          <a:xfrm>
            <a:off x="5015881" y="2816581"/>
            <a:ext cx="2016224" cy="369332"/>
          </a:xfrm>
          <a:prstGeom prst="rect">
            <a:avLst/>
          </a:prstGeom>
          <a:noFill/>
        </p:spPr>
        <p:txBody>
          <a:bodyPr wrap="square" rtlCol="0">
            <a:spAutoFit/>
          </a:bodyPr>
          <a:lstStyle/>
          <a:p>
            <a:r>
              <a:rPr lang="zh-CN" altLang="en-US" dirty="0"/>
              <a:t>烟气单元分为三类</a:t>
            </a:r>
          </a:p>
        </p:txBody>
      </p:sp>
      <p:sp>
        <p:nvSpPr>
          <p:cNvPr id="4" name="左大括号 3">
            <a:extLst>
              <a:ext uri="{FF2B5EF4-FFF2-40B4-BE49-F238E27FC236}">
                <a16:creationId xmlns:a16="http://schemas.microsoft.com/office/drawing/2014/main" id="{CEAB6C30-C5B3-4854-9BD5-709AF7CF1C63}"/>
              </a:ext>
            </a:extLst>
          </p:cNvPr>
          <p:cNvSpPr/>
          <p:nvPr/>
        </p:nvSpPr>
        <p:spPr>
          <a:xfrm>
            <a:off x="7032105" y="2494260"/>
            <a:ext cx="144016" cy="108093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9" name="文本框 58">
            <a:extLst>
              <a:ext uri="{FF2B5EF4-FFF2-40B4-BE49-F238E27FC236}">
                <a16:creationId xmlns:a16="http://schemas.microsoft.com/office/drawing/2014/main" id="{24DB3170-751A-4934-97AC-545025450118}"/>
              </a:ext>
            </a:extLst>
          </p:cNvPr>
          <p:cNvSpPr txBox="1"/>
          <p:nvPr/>
        </p:nvSpPr>
        <p:spPr>
          <a:xfrm>
            <a:off x="7320136" y="2309594"/>
            <a:ext cx="2492990" cy="369332"/>
          </a:xfrm>
          <a:prstGeom prst="rect">
            <a:avLst/>
          </a:prstGeom>
          <a:noFill/>
        </p:spPr>
        <p:txBody>
          <a:bodyPr wrap="none" rtlCol="0">
            <a:spAutoFit/>
          </a:bodyPr>
          <a:lstStyle/>
          <a:p>
            <a:r>
              <a:rPr lang="zh-CN" altLang="en-US" dirty="0"/>
              <a:t>在视锥体内的烟气单元</a:t>
            </a:r>
          </a:p>
        </p:txBody>
      </p:sp>
      <p:sp>
        <p:nvSpPr>
          <p:cNvPr id="112" name="文本框 111">
            <a:extLst>
              <a:ext uri="{FF2B5EF4-FFF2-40B4-BE49-F238E27FC236}">
                <a16:creationId xmlns:a16="http://schemas.microsoft.com/office/drawing/2014/main" id="{62767B8F-ABD6-48C2-A48D-54C4FC05578B}"/>
              </a:ext>
            </a:extLst>
          </p:cNvPr>
          <p:cNvSpPr txBox="1"/>
          <p:nvPr/>
        </p:nvSpPr>
        <p:spPr>
          <a:xfrm>
            <a:off x="7320136" y="2850063"/>
            <a:ext cx="2723823" cy="369332"/>
          </a:xfrm>
          <a:prstGeom prst="rect">
            <a:avLst/>
          </a:prstGeom>
          <a:noFill/>
        </p:spPr>
        <p:txBody>
          <a:bodyPr wrap="none" rtlCol="0">
            <a:spAutoFit/>
          </a:bodyPr>
          <a:lstStyle/>
          <a:p>
            <a:r>
              <a:rPr lang="zh-CN" altLang="en-US" dirty="0"/>
              <a:t>在视锥体边缘的烟气单元</a:t>
            </a:r>
          </a:p>
        </p:txBody>
      </p:sp>
      <p:sp>
        <p:nvSpPr>
          <p:cNvPr id="113" name="文本框 112">
            <a:extLst>
              <a:ext uri="{FF2B5EF4-FFF2-40B4-BE49-F238E27FC236}">
                <a16:creationId xmlns:a16="http://schemas.microsoft.com/office/drawing/2014/main" id="{69F0AC3D-F27C-4207-9CFB-356DAE4874FF}"/>
              </a:ext>
            </a:extLst>
          </p:cNvPr>
          <p:cNvSpPr txBox="1"/>
          <p:nvPr/>
        </p:nvSpPr>
        <p:spPr>
          <a:xfrm>
            <a:off x="7302282" y="3419424"/>
            <a:ext cx="2723823" cy="369332"/>
          </a:xfrm>
          <a:prstGeom prst="rect">
            <a:avLst/>
          </a:prstGeom>
          <a:noFill/>
        </p:spPr>
        <p:txBody>
          <a:bodyPr wrap="none" rtlCol="0">
            <a:spAutoFit/>
          </a:bodyPr>
          <a:lstStyle/>
          <a:p>
            <a:r>
              <a:rPr lang="zh-CN" altLang="en-US" dirty="0"/>
              <a:t>不在视锥体内的烟气单元</a:t>
            </a:r>
          </a:p>
        </p:txBody>
      </p:sp>
      <p:sp>
        <p:nvSpPr>
          <p:cNvPr id="34" name="文本框 33">
            <a:extLst>
              <a:ext uri="{FF2B5EF4-FFF2-40B4-BE49-F238E27FC236}">
                <a16:creationId xmlns:a16="http://schemas.microsoft.com/office/drawing/2014/main" id="{C979625E-CE57-4551-A0D3-D5555F23EDEC}"/>
              </a:ext>
            </a:extLst>
          </p:cNvPr>
          <p:cNvSpPr txBox="1"/>
          <p:nvPr/>
        </p:nvSpPr>
        <p:spPr>
          <a:xfrm>
            <a:off x="4880770" y="4937907"/>
            <a:ext cx="2031325" cy="369332"/>
          </a:xfrm>
          <a:prstGeom prst="rect">
            <a:avLst/>
          </a:prstGeom>
          <a:noFill/>
        </p:spPr>
        <p:txBody>
          <a:bodyPr wrap="none" rtlCol="0">
            <a:spAutoFit/>
          </a:bodyPr>
          <a:lstStyle/>
          <a:p>
            <a:r>
              <a:rPr lang="zh-CN" altLang="en-US" dirty="0"/>
              <a:t>可能会发生的情况</a:t>
            </a:r>
          </a:p>
        </p:txBody>
      </p:sp>
      <p:sp>
        <p:nvSpPr>
          <p:cNvPr id="35" name="左大括号 34">
            <a:extLst>
              <a:ext uri="{FF2B5EF4-FFF2-40B4-BE49-F238E27FC236}">
                <a16:creationId xmlns:a16="http://schemas.microsoft.com/office/drawing/2014/main" id="{E9731312-A02C-4EF2-8FE0-4B370D7394EB}"/>
              </a:ext>
            </a:extLst>
          </p:cNvPr>
          <p:cNvSpPr/>
          <p:nvPr/>
        </p:nvSpPr>
        <p:spPr>
          <a:xfrm>
            <a:off x="6888089" y="4168328"/>
            <a:ext cx="125962" cy="19969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0" name="文本框 59">
            <a:extLst>
              <a:ext uri="{FF2B5EF4-FFF2-40B4-BE49-F238E27FC236}">
                <a16:creationId xmlns:a16="http://schemas.microsoft.com/office/drawing/2014/main" id="{7FD40263-6523-4DDD-AD06-BB5D862636EA}"/>
              </a:ext>
            </a:extLst>
          </p:cNvPr>
          <p:cNvSpPr txBox="1"/>
          <p:nvPr/>
        </p:nvSpPr>
        <p:spPr>
          <a:xfrm>
            <a:off x="7156702" y="3862788"/>
            <a:ext cx="4570482" cy="646331"/>
          </a:xfrm>
          <a:prstGeom prst="rect">
            <a:avLst/>
          </a:prstGeom>
          <a:noFill/>
        </p:spPr>
        <p:txBody>
          <a:bodyPr wrap="none" rtlCol="0">
            <a:spAutoFit/>
          </a:bodyPr>
          <a:lstStyle/>
          <a:p>
            <a:r>
              <a:rPr lang="zh-CN" altLang="en-US" dirty="0"/>
              <a:t>原边缘烟气单元变为在视锥体内的烟气单元</a:t>
            </a:r>
            <a:endParaRPr lang="en-US" altLang="zh-CN" dirty="0"/>
          </a:p>
          <a:p>
            <a:r>
              <a:rPr lang="zh-CN" altLang="en-US" dirty="0"/>
              <a:t>（视锥体向该边缘烟气单元外侧移动了）</a:t>
            </a:r>
          </a:p>
        </p:txBody>
      </p:sp>
      <p:sp>
        <p:nvSpPr>
          <p:cNvPr id="65" name="文本框 64">
            <a:extLst>
              <a:ext uri="{FF2B5EF4-FFF2-40B4-BE49-F238E27FC236}">
                <a16:creationId xmlns:a16="http://schemas.microsoft.com/office/drawing/2014/main" id="{3B54CF3E-9D2D-4056-AF15-D6C85E3C4E99}"/>
              </a:ext>
            </a:extLst>
          </p:cNvPr>
          <p:cNvSpPr txBox="1"/>
          <p:nvPr/>
        </p:nvSpPr>
        <p:spPr>
          <a:xfrm>
            <a:off x="7126898" y="4924851"/>
            <a:ext cx="4801314" cy="646331"/>
          </a:xfrm>
          <a:prstGeom prst="rect">
            <a:avLst/>
          </a:prstGeom>
          <a:noFill/>
        </p:spPr>
        <p:txBody>
          <a:bodyPr wrap="none" rtlCol="0">
            <a:spAutoFit/>
          </a:bodyPr>
          <a:lstStyle/>
          <a:p>
            <a:r>
              <a:rPr lang="zh-CN" altLang="en-US" dirty="0"/>
              <a:t>原边缘烟气单元变为不在视锥体内的烟气单元</a:t>
            </a:r>
            <a:endParaRPr lang="en-US" altLang="zh-CN" dirty="0"/>
          </a:p>
          <a:p>
            <a:r>
              <a:rPr lang="zh-CN" altLang="en-US" dirty="0"/>
              <a:t>（视锥体向该边缘烟气单元内侧移动了）</a:t>
            </a:r>
          </a:p>
        </p:txBody>
      </p:sp>
      <p:sp>
        <p:nvSpPr>
          <p:cNvPr id="66" name="文本框 65">
            <a:extLst>
              <a:ext uri="{FF2B5EF4-FFF2-40B4-BE49-F238E27FC236}">
                <a16:creationId xmlns:a16="http://schemas.microsoft.com/office/drawing/2014/main" id="{5910015F-CF21-436A-A9EB-1E643AA0E3DD}"/>
              </a:ext>
            </a:extLst>
          </p:cNvPr>
          <p:cNvSpPr txBox="1"/>
          <p:nvPr/>
        </p:nvSpPr>
        <p:spPr>
          <a:xfrm>
            <a:off x="7156702" y="5945561"/>
            <a:ext cx="4108817" cy="646331"/>
          </a:xfrm>
          <a:prstGeom prst="rect">
            <a:avLst/>
          </a:prstGeom>
          <a:noFill/>
        </p:spPr>
        <p:txBody>
          <a:bodyPr wrap="none" rtlCol="0">
            <a:spAutoFit/>
          </a:bodyPr>
          <a:lstStyle/>
          <a:p>
            <a:r>
              <a:rPr lang="zh-CN" altLang="en-US" dirty="0"/>
              <a:t>原边缘烟气单元还是边缘烟气单元</a:t>
            </a:r>
            <a:endParaRPr lang="en-US" altLang="zh-CN" dirty="0"/>
          </a:p>
          <a:p>
            <a:r>
              <a:rPr lang="zh-CN" altLang="en-US" dirty="0"/>
              <a:t>（视锥体每移动或移动的幅度不够大）</a:t>
            </a:r>
          </a:p>
        </p:txBody>
      </p:sp>
    </p:spTree>
    <p:extLst>
      <p:ext uri="{BB962C8B-B14F-4D97-AF65-F5344CB8AC3E}">
        <p14:creationId xmlns:p14="http://schemas.microsoft.com/office/powerpoint/2010/main" val="877258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randombar(horizontal)">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randombar(horizontal)">
                                      <p:cBhvr>
                                        <p:cTn id="12" dur="500"/>
                                        <p:tgtEl>
                                          <p:spTgt spid="6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randombar(horizontal)">
                                      <p:cBhvr>
                                        <p:cTn id="1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5" grpId="0"/>
      <p:bldP spid="6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竖排标题 1"/>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增量式</a:t>
            </a:r>
            <a:r>
              <a:rPr lang="en-US" altLang="zh-CN" b="1" dirty="0">
                <a:latin typeface="微软雅黑" panose="020B0503020204020204" pitchFamily="34" charset="-122"/>
                <a:ea typeface="微软雅黑" panose="020B0503020204020204" pitchFamily="34" charset="-122"/>
              </a:rPr>
              <a:t>FOI</a:t>
            </a:r>
            <a:r>
              <a:rPr lang="zh-CN" altLang="en-US" b="1" dirty="0">
                <a:latin typeface="微软雅黑" panose="020B0503020204020204" pitchFamily="34" charset="-122"/>
                <a:ea typeface="微软雅黑" panose="020B0503020204020204" pitchFamily="34" charset="-122"/>
              </a:rPr>
              <a:t>拾取算法</a:t>
            </a:r>
          </a:p>
        </p:txBody>
      </p:sp>
      <p:sp>
        <p:nvSpPr>
          <p:cNvPr id="67" name="Shape 1889">
            <a:extLst>
              <a:ext uri="{FF2B5EF4-FFF2-40B4-BE49-F238E27FC236}">
                <a16:creationId xmlns:a16="http://schemas.microsoft.com/office/drawing/2014/main" id="{ADD8C5EA-A006-42A1-B87B-6AC76AEFEE7B}"/>
              </a:ext>
            </a:extLst>
          </p:cNvPr>
          <p:cNvSpPr/>
          <p:nvPr/>
        </p:nvSpPr>
        <p:spPr>
          <a:xfrm>
            <a:off x="983432" y="2348880"/>
            <a:ext cx="11017224" cy="2400016"/>
          </a:xfrm>
          <a:prstGeom prst="rect">
            <a:avLst/>
          </a:prstGeom>
          <a:ln w="12700">
            <a:miter lim="400000"/>
          </a:ln>
        </p:spPr>
        <p:txBody>
          <a:bodyPr wrap="square" lIns="0" tIns="0" rIns="0" bIns="0" anchor="t" anchorCtr="0">
            <a:spAutoFit/>
          </a:bodyPr>
          <a:lstStyle>
            <a:lvl1pPr algn="r">
              <a:defRPr sz="3500">
                <a:solidFill>
                  <a:srgbClr val="53585F"/>
                </a:solidFill>
              </a:defRPr>
            </a:lvl1pPr>
          </a:lstStyle>
          <a:p>
            <a:pPr algn="l">
              <a:lnSpc>
                <a:spcPct val="120000"/>
              </a:lnSpc>
              <a:defRPr sz="1800">
                <a:solidFill>
                  <a:srgbClr val="000000"/>
                </a:solidFill>
              </a:defRPr>
            </a:pPr>
            <a:r>
              <a:rPr lang="zh-CN" sz="36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Arial" panose="020B0604020202020204" pitchFamily="34" charset="0"/>
              </a:rPr>
              <a:t>增量式的问题：</a:t>
            </a:r>
            <a:br>
              <a:rPr lang="zh-CN" sz="1600" dirty="0">
                <a:solidFill>
                  <a:srgbClr val="FF0000"/>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br>
            <a:r>
              <a:rPr lang="zh-CN" sz="2400" dirty="0">
                <a:solidFill>
                  <a:schemeClr val="bg1">
                    <a:lumMod val="6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此方法过于依赖</a:t>
            </a:r>
            <a:r>
              <a:rPr lang="en-US" altLang="zh-CN" sz="2400" dirty="0">
                <a:solidFill>
                  <a:schemeClr val="bg1">
                    <a:lumMod val="6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a:t>
            </a:r>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边缘单元</a:t>
            </a:r>
            <a:r>
              <a:rPr lang="en-US" altLang="zh-CN" sz="2400" dirty="0">
                <a:solidFill>
                  <a:schemeClr val="bg1">
                    <a:lumMod val="6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a:t>
            </a:r>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，试想在一开始或某时刻（如退离烟雾区）整个视锥体游离于场景之外，</a:t>
            </a:r>
            <a:r>
              <a:rPr lang="en-US" altLang="zh-CN" sz="2400" dirty="0">
                <a:solidFill>
                  <a:schemeClr val="bg1">
                    <a:lumMod val="6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nowInSmokeArr[]</a:t>
            </a:r>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和</a:t>
            </a:r>
            <a:r>
              <a:rPr lang="en-US" altLang="zh-CN" sz="2400" dirty="0">
                <a:solidFill>
                  <a:schemeClr val="bg1">
                    <a:lumMod val="6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edgeSmokeArr[]</a:t>
            </a:r>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都为空，此时若视锥体再想进入场景中，由于没有边缘单元，所以无法找到新加入的烟气单元，此后</a:t>
            </a:r>
            <a:r>
              <a:rPr lang="en-US" altLang="zh-CN" sz="2400" dirty="0">
                <a:solidFill>
                  <a:schemeClr val="bg1">
                    <a:lumMod val="6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nowInSmokeArr[]</a:t>
            </a:r>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和</a:t>
            </a:r>
            <a:r>
              <a:rPr lang="en-US" altLang="zh-CN" sz="2400" dirty="0">
                <a:solidFill>
                  <a:schemeClr val="bg1">
                    <a:lumMod val="6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edgeSmokeArr[]</a:t>
            </a:r>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一直为空。</a:t>
            </a:r>
            <a:endParaRPr lang="en-US" altLang="zh-CN" sz="2400" dirty="0">
              <a:solidFill>
                <a:schemeClr val="bg1">
                  <a:lumMod val="6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endParaRPr>
          </a:p>
        </p:txBody>
      </p:sp>
      <p:sp>
        <p:nvSpPr>
          <p:cNvPr id="68" name="Shape 1889">
            <a:extLst>
              <a:ext uri="{FF2B5EF4-FFF2-40B4-BE49-F238E27FC236}">
                <a16:creationId xmlns:a16="http://schemas.microsoft.com/office/drawing/2014/main" id="{C8E18B41-E557-4A41-83AA-94908DFE6ED9}"/>
              </a:ext>
            </a:extLst>
          </p:cNvPr>
          <p:cNvSpPr/>
          <p:nvPr/>
        </p:nvSpPr>
        <p:spPr>
          <a:xfrm>
            <a:off x="983432" y="5157192"/>
            <a:ext cx="8928992" cy="1378454"/>
          </a:xfrm>
          <a:prstGeom prst="rect">
            <a:avLst/>
          </a:prstGeom>
          <a:ln w="12700">
            <a:miter lim="400000"/>
          </a:ln>
        </p:spPr>
        <p:txBody>
          <a:bodyPr wrap="square" lIns="0" tIns="0" rIns="0" bIns="0" anchor="t" anchorCtr="0">
            <a:spAutoFit/>
          </a:bodyPr>
          <a:lstStyle>
            <a:lvl1pPr algn="r">
              <a:defRPr sz="3500">
                <a:solidFill>
                  <a:srgbClr val="53585F"/>
                </a:solidFill>
              </a:defRPr>
            </a:lvl1pPr>
          </a:lstStyle>
          <a:p>
            <a:pPr algn="l">
              <a:lnSpc>
                <a:spcPct val="120000"/>
              </a:lnSpc>
              <a:defRPr sz="1800">
                <a:solidFill>
                  <a:srgbClr val="000000"/>
                </a:solidFill>
              </a:defRPr>
            </a:pPr>
            <a:r>
              <a:rPr lang="zh-CN" altLang="en-US" sz="36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Arial" panose="020B0604020202020204" pitchFamily="34" charset="0"/>
              </a:rPr>
              <a:t>解决方法：</a:t>
            </a:r>
          </a:p>
          <a:p>
            <a:pPr algn="l">
              <a:lnSpc>
                <a:spcPct val="120000"/>
              </a:lnSpc>
              <a:defRPr sz="1800">
                <a:solidFill>
                  <a:srgbClr val="000000"/>
                </a:solidFill>
              </a:defRPr>
            </a:pPr>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当</a:t>
            </a:r>
            <a:r>
              <a:rPr lang="en-US" altLang="zh-CN" sz="2400" dirty="0" err="1">
                <a:solidFill>
                  <a:schemeClr val="bg1">
                    <a:lumMod val="6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edgeSmokeArr</a:t>
            </a:r>
            <a:r>
              <a:rPr lang="en-US" altLang="zh-CN" sz="2400" dirty="0">
                <a:solidFill>
                  <a:schemeClr val="bg1">
                    <a:lumMod val="6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a:t>
            </a:r>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为空，采用</a:t>
            </a:r>
            <a:r>
              <a:rPr lang="zh-CN" altLang="en-US" sz="2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Arial" panose="020B0604020202020204" pitchFamily="34" charset="0"/>
              </a:rPr>
              <a:t>扫描式</a:t>
            </a:r>
            <a:r>
              <a:rPr lang="zh-CN" altLang="en-US" sz="2400" dirty="0">
                <a:solidFill>
                  <a:schemeClr val="bg1">
                    <a:lumMod val="6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始取烟雾单元。</a:t>
            </a:r>
            <a:endParaRPr lang="zh-CN" altLang="en-US" sz="2400" dirty="0">
              <a:solidFill>
                <a:srgbClr val="FF0000"/>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endParaRPr>
          </a:p>
          <a:p>
            <a:pPr algn="l">
              <a:lnSpc>
                <a:spcPct val="120000"/>
              </a:lnSpc>
              <a:defRPr sz="1800">
                <a:solidFill>
                  <a:srgbClr val="000000"/>
                </a:solidFill>
              </a:defRPr>
            </a:pPr>
            <a:endParaRPr lang="zh-CN" altLang="en-US" sz="1600" dirty="0">
              <a:solidFill>
                <a:srgbClr val="FF0000"/>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endParaRPr>
          </a:p>
        </p:txBody>
      </p:sp>
    </p:spTree>
    <p:extLst>
      <p:ext uri="{BB962C8B-B14F-4D97-AF65-F5344CB8AC3E}">
        <p14:creationId xmlns:p14="http://schemas.microsoft.com/office/powerpoint/2010/main" val="1377352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barn(inVertical)">
                                      <p:cBhvr>
                                        <p:cTn id="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60">
            <a:extLst>
              <a:ext uri="{FF2B5EF4-FFF2-40B4-BE49-F238E27FC236}">
                <a16:creationId xmlns:a16="http://schemas.microsoft.com/office/drawing/2014/main" id="{DF2C2911-FF1B-4BC7-80A9-5A175A7774DF}"/>
              </a:ext>
            </a:extLst>
          </p:cNvPr>
          <p:cNvSpPr/>
          <p:nvPr/>
        </p:nvSpPr>
        <p:spPr>
          <a:xfrm>
            <a:off x="1127176" y="3717032"/>
            <a:ext cx="1851612" cy="1986492"/>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2" name="竖排标题 1"/>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增量式</a:t>
            </a:r>
            <a:r>
              <a:rPr lang="en-US" altLang="zh-CN" b="1" dirty="0">
                <a:latin typeface="微软雅黑" panose="020B0503020204020204" pitchFamily="34" charset="-122"/>
                <a:ea typeface="微软雅黑" panose="020B0503020204020204" pitchFamily="34" charset="-122"/>
              </a:rPr>
              <a:t>FOI</a:t>
            </a:r>
            <a:r>
              <a:rPr lang="zh-CN" altLang="en-US" b="1" dirty="0">
                <a:latin typeface="微软雅黑" panose="020B0503020204020204" pitchFamily="34" charset="-122"/>
                <a:ea typeface="微软雅黑" panose="020B0503020204020204" pitchFamily="34" charset="-122"/>
              </a:rPr>
              <a:t>拾取算法</a:t>
            </a:r>
          </a:p>
        </p:txBody>
      </p:sp>
      <p:grpSp>
        <p:nvGrpSpPr>
          <p:cNvPr id="6" name="组合 5">
            <a:extLst>
              <a:ext uri="{FF2B5EF4-FFF2-40B4-BE49-F238E27FC236}">
                <a16:creationId xmlns:a16="http://schemas.microsoft.com/office/drawing/2014/main" id="{5D97EE60-D5D1-460E-9013-3200CC5AF577}"/>
              </a:ext>
            </a:extLst>
          </p:cNvPr>
          <p:cNvGrpSpPr/>
          <p:nvPr/>
        </p:nvGrpSpPr>
        <p:grpSpPr>
          <a:xfrm>
            <a:off x="335360" y="2852936"/>
            <a:ext cx="3777607" cy="3312367"/>
            <a:chOff x="119336" y="116632"/>
            <a:chExt cx="8408405" cy="6741368"/>
          </a:xfrm>
        </p:grpSpPr>
        <p:sp>
          <p:nvSpPr>
            <p:cNvPr id="9" name="矩形 8">
              <a:extLst>
                <a:ext uri="{FF2B5EF4-FFF2-40B4-BE49-F238E27FC236}">
                  <a16:creationId xmlns:a16="http://schemas.microsoft.com/office/drawing/2014/main" id="{C84B9FEB-6A67-4706-84CC-A83365B96AF0}"/>
                </a:ext>
              </a:extLst>
            </p:cNvPr>
            <p:cNvSpPr/>
            <p:nvPr/>
          </p:nvSpPr>
          <p:spPr>
            <a:xfrm>
              <a:off x="119336" y="116632"/>
              <a:ext cx="7776864" cy="6741368"/>
            </a:xfrm>
            <a:prstGeom prst="rect">
              <a:avLst/>
            </a:prstGeom>
            <a:noFill/>
            <a:ln w="571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7" name="梯形 16">
              <a:extLst>
                <a:ext uri="{FF2B5EF4-FFF2-40B4-BE49-F238E27FC236}">
                  <a16:creationId xmlns:a16="http://schemas.microsoft.com/office/drawing/2014/main" id="{1E03FE88-F74A-42D7-9E84-37EB9F694DF5}"/>
                </a:ext>
              </a:extLst>
            </p:cNvPr>
            <p:cNvSpPr/>
            <p:nvPr/>
          </p:nvSpPr>
          <p:spPr>
            <a:xfrm rot="19500196">
              <a:off x="1681054" y="1937106"/>
              <a:ext cx="3601266" cy="3338649"/>
            </a:xfrm>
            <a:prstGeom prst="trapezoid">
              <a:avLst>
                <a:gd name="adj" fmla="val 33033"/>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dirty="0"/>
            </a:p>
          </p:txBody>
        </p:sp>
        <p:cxnSp>
          <p:nvCxnSpPr>
            <p:cNvPr id="12" name="直接连接符 11">
              <a:extLst>
                <a:ext uri="{FF2B5EF4-FFF2-40B4-BE49-F238E27FC236}">
                  <a16:creationId xmlns:a16="http://schemas.microsoft.com/office/drawing/2014/main" id="{87AD1077-9A16-40AF-B359-A3EF6006080C}"/>
                </a:ext>
              </a:extLst>
            </p:cNvPr>
            <p:cNvCxnSpPr>
              <a:cxnSpLocks/>
            </p:cNvCxnSpPr>
            <p:nvPr/>
          </p:nvCxnSpPr>
          <p:spPr>
            <a:xfrm flipV="1">
              <a:off x="5102965" y="2021224"/>
              <a:ext cx="2435555" cy="1430837"/>
            </a:xfrm>
            <a:prstGeom prst="line">
              <a:avLst/>
            </a:prstGeom>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0D941195-0EE4-446E-914A-C02106C1AEEE}"/>
                </a:ext>
              </a:extLst>
            </p:cNvPr>
            <p:cNvSpPr txBox="1"/>
            <p:nvPr/>
          </p:nvSpPr>
          <p:spPr>
            <a:xfrm>
              <a:off x="7419746" y="1427119"/>
              <a:ext cx="1107995" cy="461665"/>
            </a:xfrm>
            <a:prstGeom prst="rect">
              <a:avLst/>
            </a:prstGeom>
            <a:noFill/>
          </p:spPr>
          <p:txBody>
            <a:bodyPr wrap="none" rtlCol="0">
              <a:spAutoFit/>
            </a:bodyPr>
            <a:lstStyle/>
            <a:p>
              <a:r>
                <a:rPr lang="zh-CN" altLang="en-US" sz="2400" dirty="0"/>
                <a:t>视锥体</a:t>
              </a:r>
            </a:p>
          </p:txBody>
        </p:sp>
      </p:grpSp>
      <p:cxnSp>
        <p:nvCxnSpPr>
          <p:cNvPr id="63" name="直接连接符 62">
            <a:extLst>
              <a:ext uri="{FF2B5EF4-FFF2-40B4-BE49-F238E27FC236}">
                <a16:creationId xmlns:a16="http://schemas.microsoft.com/office/drawing/2014/main" id="{A7BA7233-2B3C-4F2D-9CA9-F1A4049F2C51}"/>
              </a:ext>
            </a:extLst>
          </p:cNvPr>
          <p:cNvCxnSpPr/>
          <p:nvPr/>
        </p:nvCxnSpPr>
        <p:spPr>
          <a:xfrm>
            <a:off x="2978788" y="5427617"/>
            <a:ext cx="1026645" cy="275907"/>
          </a:xfrm>
          <a:prstGeom prst="line">
            <a:avLst/>
          </a:prstGeom>
        </p:spPr>
        <p:style>
          <a:lnRef idx="1">
            <a:schemeClr val="accent1"/>
          </a:lnRef>
          <a:fillRef idx="0">
            <a:schemeClr val="accent1"/>
          </a:fillRef>
          <a:effectRef idx="0">
            <a:schemeClr val="accent1"/>
          </a:effectRef>
          <a:fontRef idx="minor">
            <a:schemeClr val="tx1"/>
          </a:fontRef>
        </p:style>
      </p:cxnSp>
      <p:sp>
        <p:nvSpPr>
          <p:cNvPr id="68" name="文本框 67">
            <a:extLst>
              <a:ext uri="{FF2B5EF4-FFF2-40B4-BE49-F238E27FC236}">
                <a16:creationId xmlns:a16="http://schemas.microsoft.com/office/drawing/2014/main" id="{889028FC-A990-4C51-B2C1-25489D740A1C}"/>
              </a:ext>
            </a:extLst>
          </p:cNvPr>
          <p:cNvSpPr txBox="1"/>
          <p:nvPr/>
        </p:nvSpPr>
        <p:spPr>
          <a:xfrm>
            <a:off x="3942084" y="5455154"/>
            <a:ext cx="1415772" cy="461665"/>
          </a:xfrm>
          <a:prstGeom prst="rect">
            <a:avLst/>
          </a:prstGeom>
          <a:noFill/>
        </p:spPr>
        <p:txBody>
          <a:bodyPr wrap="none" rtlCol="0">
            <a:spAutoFit/>
          </a:bodyPr>
          <a:lstStyle/>
          <a:p>
            <a:r>
              <a:rPr lang="zh-CN" altLang="en-US" sz="2400" dirty="0"/>
              <a:t>扫描区域</a:t>
            </a:r>
          </a:p>
        </p:txBody>
      </p:sp>
      <p:sp>
        <p:nvSpPr>
          <p:cNvPr id="64" name="文本框 63">
            <a:extLst>
              <a:ext uri="{FF2B5EF4-FFF2-40B4-BE49-F238E27FC236}">
                <a16:creationId xmlns:a16="http://schemas.microsoft.com/office/drawing/2014/main" id="{B11FAC06-CB21-4C28-95F5-86FA3B3951E7}"/>
              </a:ext>
            </a:extLst>
          </p:cNvPr>
          <p:cNvSpPr txBox="1"/>
          <p:nvPr/>
        </p:nvSpPr>
        <p:spPr>
          <a:xfrm>
            <a:off x="7032104" y="2636912"/>
            <a:ext cx="3185487" cy="369332"/>
          </a:xfrm>
          <a:prstGeom prst="rect">
            <a:avLst/>
          </a:prstGeom>
          <a:noFill/>
        </p:spPr>
        <p:txBody>
          <a:bodyPr wrap="none" rtlCol="0">
            <a:spAutoFit/>
          </a:bodyPr>
          <a:lstStyle/>
          <a:p>
            <a:r>
              <a:rPr lang="zh-CN" altLang="en-US" dirty="0"/>
              <a:t>计算出视锥体的八个顶点坐标</a:t>
            </a:r>
          </a:p>
        </p:txBody>
      </p:sp>
      <p:sp>
        <p:nvSpPr>
          <p:cNvPr id="67" name="箭头: 下 66">
            <a:extLst>
              <a:ext uri="{FF2B5EF4-FFF2-40B4-BE49-F238E27FC236}">
                <a16:creationId xmlns:a16="http://schemas.microsoft.com/office/drawing/2014/main" id="{4B31CD3F-96D1-445F-9C8B-8FDFD3FE1A74}"/>
              </a:ext>
            </a:extLst>
          </p:cNvPr>
          <p:cNvSpPr/>
          <p:nvPr/>
        </p:nvSpPr>
        <p:spPr>
          <a:xfrm>
            <a:off x="8362765" y="3079263"/>
            <a:ext cx="360040" cy="504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框 70">
            <a:extLst>
              <a:ext uri="{FF2B5EF4-FFF2-40B4-BE49-F238E27FC236}">
                <a16:creationId xmlns:a16="http://schemas.microsoft.com/office/drawing/2014/main" id="{B125AAB6-5CD6-40B2-A267-18D87449563B}"/>
              </a:ext>
            </a:extLst>
          </p:cNvPr>
          <p:cNvSpPr txBox="1"/>
          <p:nvPr/>
        </p:nvSpPr>
        <p:spPr>
          <a:xfrm>
            <a:off x="6476004" y="3624324"/>
            <a:ext cx="4588820" cy="369332"/>
          </a:xfrm>
          <a:prstGeom prst="rect">
            <a:avLst/>
          </a:prstGeom>
          <a:noFill/>
        </p:spPr>
        <p:txBody>
          <a:bodyPr wrap="none" rtlCol="0">
            <a:spAutoFit/>
          </a:bodyPr>
          <a:lstStyle/>
          <a:p>
            <a:r>
              <a:rPr lang="zh-CN" altLang="en-US" dirty="0"/>
              <a:t>找出八个顶点坐标中最小以及最大的</a:t>
            </a:r>
            <a:r>
              <a:rPr lang="en-US" altLang="zh-CN" dirty="0" err="1"/>
              <a:t>x,y,z</a:t>
            </a:r>
            <a:r>
              <a:rPr lang="zh-CN" altLang="en-US" dirty="0"/>
              <a:t>值</a:t>
            </a:r>
          </a:p>
        </p:txBody>
      </p:sp>
      <p:sp>
        <p:nvSpPr>
          <p:cNvPr id="72" name="箭头: 下 71">
            <a:extLst>
              <a:ext uri="{FF2B5EF4-FFF2-40B4-BE49-F238E27FC236}">
                <a16:creationId xmlns:a16="http://schemas.microsoft.com/office/drawing/2014/main" id="{43152444-FEA3-4C9D-BC72-0A7114EED8C0}"/>
              </a:ext>
            </a:extLst>
          </p:cNvPr>
          <p:cNvSpPr/>
          <p:nvPr/>
        </p:nvSpPr>
        <p:spPr>
          <a:xfrm>
            <a:off x="8362765" y="4034661"/>
            <a:ext cx="360040" cy="504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a:extLst>
              <a:ext uri="{FF2B5EF4-FFF2-40B4-BE49-F238E27FC236}">
                <a16:creationId xmlns:a16="http://schemas.microsoft.com/office/drawing/2014/main" id="{298E011F-91D2-4E3A-823C-0EE9BCB0A1C2}"/>
              </a:ext>
            </a:extLst>
          </p:cNvPr>
          <p:cNvSpPr txBox="1"/>
          <p:nvPr/>
        </p:nvSpPr>
        <p:spPr>
          <a:xfrm>
            <a:off x="6369757" y="4611736"/>
            <a:ext cx="4801314" cy="369332"/>
          </a:xfrm>
          <a:prstGeom prst="rect">
            <a:avLst/>
          </a:prstGeom>
          <a:noFill/>
        </p:spPr>
        <p:txBody>
          <a:bodyPr wrap="none" rtlCol="0">
            <a:spAutoFit/>
          </a:bodyPr>
          <a:lstStyle/>
          <a:p>
            <a:r>
              <a:rPr lang="zh-CN" altLang="en-US" dirty="0"/>
              <a:t>根据这些值找到最小的能包围视锥体的长方体</a:t>
            </a:r>
          </a:p>
        </p:txBody>
      </p:sp>
      <p:sp>
        <p:nvSpPr>
          <p:cNvPr id="74" name="箭头: 下 73">
            <a:extLst>
              <a:ext uri="{FF2B5EF4-FFF2-40B4-BE49-F238E27FC236}">
                <a16:creationId xmlns:a16="http://schemas.microsoft.com/office/drawing/2014/main" id="{661CBAC2-7009-4132-B5E1-71F6764CDBE8}"/>
              </a:ext>
            </a:extLst>
          </p:cNvPr>
          <p:cNvSpPr/>
          <p:nvPr/>
        </p:nvSpPr>
        <p:spPr>
          <a:xfrm>
            <a:off x="8358130" y="5054087"/>
            <a:ext cx="360040" cy="504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a:extLst>
              <a:ext uri="{FF2B5EF4-FFF2-40B4-BE49-F238E27FC236}">
                <a16:creationId xmlns:a16="http://schemas.microsoft.com/office/drawing/2014/main" id="{AE56F05D-1FF3-46BF-B7EC-14ACDA4DE078}"/>
              </a:ext>
            </a:extLst>
          </p:cNvPr>
          <p:cNvSpPr txBox="1"/>
          <p:nvPr/>
        </p:nvSpPr>
        <p:spPr>
          <a:xfrm>
            <a:off x="5561843" y="5631162"/>
            <a:ext cx="6417141" cy="369332"/>
          </a:xfrm>
          <a:prstGeom prst="rect">
            <a:avLst/>
          </a:prstGeom>
          <a:noFill/>
        </p:spPr>
        <p:txBody>
          <a:bodyPr wrap="none" rtlCol="0">
            <a:spAutoFit/>
          </a:bodyPr>
          <a:lstStyle/>
          <a:p>
            <a:r>
              <a:rPr lang="zh-CN" altLang="en-US" dirty="0"/>
              <a:t>在该长方体内扫描烟气单元，根据情况选择将其放入哪个数组</a:t>
            </a:r>
          </a:p>
        </p:txBody>
      </p:sp>
    </p:spTree>
    <p:extLst>
      <p:ext uri="{BB962C8B-B14F-4D97-AF65-F5344CB8AC3E}">
        <p14:creationId xmlns:p14="http://schemas.microsoft.com/office/powerpoint/2010/main" val="585578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fill="hold"/>
                                        <p:tgtEl>
                                          <p:spTgt spid="64"/>
                                        </p:tgtEl>
                                        <p:attrNameLst>
                                          <p:attrName>ppt_x</p:attrName>
                                        </p:attrNameLst>
                                      </p:cBhvr>
                                      <p:tavLst>
                                        <p:tav tm="0">
                                          <p:val>
                                            <p:strVal val="#ppt_x"/>
                                          </p:val>
                                        </p:tav>
                                        <p:tav tm="100000">
                                          <p:val>
                                            <p:strVal val="#ppt_x"/>
                                          </p:val>
                                        </p:tav>
                                      </p:tavLst>
                                    </p:anim>
                                    <p:anim calcmode="lin" valueType="num">
                                      <p:cBhvr additive="base">
                                        <p:cTn id="8"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7"/>
                                        </p:tgtEl>
                                        <p:attrNameLst>
                                          <p:attrName>style.visibility</p:attrName>
                                        </p:attrNameLst>
                                      </p:cBhvr>
                                      <p:to>
                                        <p:strVal val="visible"/>
                                      </p:to>
                                    </p:set>
                                    <p:anim calcmode="lin" valueType="num">
                                      <p:cBhvr additive="base">
                                        <p:cTn id="13" dur="500" fill="hold"/>
                                        <p:tgtEl>
                                          <p:spTgt spid="67"/>
                                        </p:tgtEl>
                                        <p:attrNameLst>
                                          <p:attrName>ppt_x</p:attrName>
                                        </p:attrNameLst>
                                      </p:cBhvr>
                                      <p:tavLst>
                                        <p:tav tm="0">
                                          <p:val>
                                            <p:strVal val="#ppt_x"/>
                                          </p:val>
                                        </p:tav>
                                        <p:tav tm="100000">
                                          <p:val>
                                            <p:strVal val="#ppt_x"/>
                                          </p:val>
                                        </p:tav>
                                      </p:tavLst>
                                    </p:anim>
                                    <p:anim calcmode="lin" valueType="num">
                                      <p:cBhvr additive="base">
                                        <p:cTn id="14" dur="500" fill="hold"/>
                                        <p:tgtEl>
                                          <p:spTgt spid="6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anim calcmode="lin" valueType="num">
                                      <p:cBhvr additive="base">
                                        <p:cTn id="17" dur="500" fill="hold"/>
                                        <p:tgtEl>
                                          <p:spTgt spid="71"/>
                                        </p:tgtEl>
                                        <p:attrNameLst>
                                          <p:attrName>ppt_x</p:attrName>
                                        </p:attrNameLst>
                                      </p:cBhvr>
                                      <p:tavLst>
                                        <p:tav tm="0">
                                          <p:val>
                                            <p:strVal val="#ppt_x"/>
                                          </p:val>
                                        </p:tav>
                                        <p:tav tm="100000">
                                          <p:val>
                                            <p:strVal val="#ppt_x"/>
                                          </p:val>
                                        </p:tav>
                                      </p:tavLst>
                                    </p:anim>
                                    <p:anim calcmode="lin" valueType="num">
                                      <p:cBhvr additive="base">
                                        <p:cTn id="18"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2"/>
                                        </p:tgtEl>
                                        <p:attrNameLst>
                                          <p:attrName>style.visibility</p:attrName>
                                        </p:attrNameLst>
                                      </p:cBhvr>
                                      <p:to>
                                        <p:strVal val="visible"/>
                                      </p:to>
                                    </p:set>
                                    <p:anim calcmode="lin" valueType="num">
                                      <p:cBhvr additive="base">
                                        <p:cTn id="23" dur="500" fill="hold"/>
                                        <p:tgtEl>
                                          <p:spTgt spid="72"/>
                                        </p:tgtEl>
                                        <p:attrNameLst>
                                          <p:attrName>ppt_x</p:attrName>
                                        </p:attrNameLst>
                                      </p:cBhvr>
                                      <p:tavLst>
                                        <p:tav tm="0">
                                          <p:val>
                                            <p:strVal val="#ppt_x"/>
                                          </p:val>
                                        </p:tav>
                                        <p:tav tm="100000">
                                          <p:val>
                                            <p:strVal val="#ppt_x"/>
                                          </p:val>
                                        </p:tav>
                                      </p:tavLst>
                                    </p:anim>
                                    <p:anim calcmode="lin" valueType="num">
                                      <p:cBhvr additive="base">
                                        <p:cTn id="24" dur="500" fill="hold"/>
                                        <p:tgtEl>
                                          <p:spTgt spid="7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3"/>
                                        </p:tgtEl>
                                        <p:attrNameLst>
                                          <p:attrName>style.visibility</p:attrName>
                                        </p:attrNameLst>
                                      </p:cBhvr>
                                      <p:to>
                                        <p:strVal val="visible"/>
                                      </p:to>
                                    </p:set>
                                    <p:anim calcmode="lin" valueType="num">
                                      <p:cBhvr additive="base">
                                        <p:cTn id="27" dur="500" fill="hold"/>
                                        <p:tgtEl>
                                          <p:spTgt spid="73"/>
                                        </p:tgtEl>
                                        <p:attrNameLst>
                                          <p:attrName>ppt_x</p:attrName>
                                        </p:attrNameLst>
                                      </p:cBhvr>
                                      <p:tavLst>
                                        <p:tav tm="0">
                                          <p:val>
                                            <p:strVal val="#ppt_x"/>
                                          </p:val>
                                        </p:tav>
                                        <p:tav tm="100000">
                                          <p:val>
                                            <p:strVal val="#ppt_x"/>
                                          </p:val>
                                        </p:tav>
                                      </p:tavLst>
                                    </p:anim>
                                    <p:anim calcmode="lin" valueType="num">
                                      <p:cBhvr additive="base">
                                        <p:cTn id="28"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74"/>
                                        </p:tgtEl>
                                        <p:attrNameLst>
                                          <p:attrName>style.visibility</p:attrName>
                                        </p:attrNameLst>
                                      </p:cBhvr>
                                      <p:to>
                                        <p:strVal val="visible"/>
                                      </p:to>
                                    </p:set>
                                    <p:anim calcmode="lin" valueType="num">
                                      <p:cBhvr additive="base">
                                        <p:cTn id="33" dur="500" fill="hold"/>
                                        <p:tgtEl>
                                          <p:spTgt spid="74"/>
                                        </p:tgtEl>
                                        <p:attrNameLst>
                                          <p:attrName>ppt_x</p:attrName>
                                        </p:attrNameLst>
                                      </p:cBhvr>
                                      <p:tavLst>
                                        <p:tav tm="0">
                                          <p:val>
                                            <p:strVal val="#ppt_x"/>
                                          </p:val>
                                        </p:tav>
                                        <p:tav tm="100000">
                                          <p:val>
                                            <p:strVal val="#ppt_x"/>
                                          </p:val>
                                        </p:tav>
                                      </p:tavLst>
                                    </p:anim>
                                    <p:anim calcmode="lin" valueType="num">
                                      <p:cBhvr additive="base">
                                        <p:cTn id="34" dur="500" fill="hold"/>
                                        <p:tgtEl>
                                          <p:spTgt spid="74"/>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75"/>
                                        </p:tgtEl>
                                        <p:attrNameLst>
                                          <p:attrName>style.visibility</p:attrName>
                                        </p:attrNameLst>
                                      </p:cBhvr>
                                      <p:to>
                                        <p:strVal val="visible"/>
                                      </p:to>
                                    </p:set>
                                    <p:anim calcmode="lin" valueType="num">
                                      <p:cBhvr additive="base">
                                        <p:cTn id="37" dur="500" fill="hold"/>
                                        <p:tgtEl>
                                          <p:spTgt spid="75"/>
                                        </p:tgtEl>
                                        <p:attrNameLst>
                                          <p:attrName>ppt_x</p:attrName>
                                        </p:attrNameLst>
                                      </p:cBhvr>
                                      <p:tavLst>
                                        <p:tav tm="0">
                                          <p:val>
                                            <p:strVal val="#ppt_x"/>
                                          </p:val>
                                        </p:tav>
                                        <p:tav tm="100000">
                                          <p:val>
                                            <p:strVal val="#ppt_x"/>
                                          </p:val>
                                        </p:tav>
                                      </p:tavLst>
                                    </p:anim>
                                    <p:anim calcmode="lin" valueType="num">
                                      <p:cBhvr additive="base">
                                        <p:cTn id="38"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7" grpId="0" animBg="1"/>
      <p:bldP spid="71" grpId="0"/>
      <p:bldP spid="72" grpId="0" animBg="1"/>
      <p:bldP spid="73" grpId="0"/>
      <p:bldP spid="74" grpId="0" animBg="1"/>
      <p:bldP spid="7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竖排标题 1"/>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增量式</a:t>
            </a:r>
            <a:r>
              <a:rPr lang="en-US" altLang="zh-CN" b="1" dirty="0">
                <a:latin typeface="微软雅黑" panose="020B0503020204020204" pitchFamily="34" charset="-122"/>
                <a:ea typeface="微软雅黑" panose="020B0503020204020204" pitchFamily="34" charset="-122"/>
              </a:rPr>
              <a:t>FOI</a:t>
            </a:r>
            <a:r>
              <a:rPr lang="zh-CN" altLang="en-US" b="1" dirty="0">
                <a:latin typeface="微软雅黑" panose="020B0503020204020204" pitchFamily="34" charset="-122"/>
                <a:ea typeface="微软雅黑" panose="020B0503020204020204" pitchFamily="34" charset="-122"/>
              </a:rPr>
              <a:t>拾取算法</a:t>
            </a:r>
          </a:p>
        </p:txBody>
      </p:sp>
      <p:pic>
        <p:nvPicPr>
          <p:cNvPr id="18" name="图片 17">
            <a:extLst>
              <a:ext uri="{FF2B5EF4-FFF2-40B4-BE49-F238E27FC236}">
                <a16:creationId xmlns:a16="http://schemas.microsoft.com/office/drawing/2014/main" id="{0BDEBB2B-1DA8-49AD-A9C8-F49D4F3CFEEB}"/>
              </a:ext>
            </a:extLst>
          </p:cNvPr>
          <p:cNvPicPr>
            <a:picLocks noChangeAspect="1"/>
          </p:cNvPicPr>
          <p:nvPr/>
        </p:nvPicPr>
        <p:blipFill>
          <a:blip r:embed="rId3"/>
          <a:stretch>
            <a:fillRect/>
          </a:stretch>
        </p:blipFill>
        <p:spPr>
          <a:xfrm>
            <a:off x="1271464" y="2060848"/>
            <a:ext cx="9320411" cy="4593881"/>
          </a:xfrm>
          <a:prstGeom prst="rect">
            <a:avLst/>
          </a:prstGeom>
        </p:spPr>
      </p:pic>
    </p:spTree>
    <p:extLst>
      <p:ext uri="{BB962C8B-B14F-4D97-AF65-F5344CB8AC3E}">
        <p14:creationId xmlns:p14="http://schemas.microsoft.com/office/powerpoint/2010/main" val="14108623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竖排标题 1"/>
          <p:cNvSpPr>
            <a:spLocks noGrp="1"/>
          </p:cNvSpPr>
          <p:nvPr>
            <p:ph type="title" orient="vert"/>
          </p:nvPr>
        </p:nvSpPr>
        <p:spPr/>
        <p:txBody>
          <a:bodyPr/>
          <a:lstStyle/>
          <a:p>
            <a:r>
              <a:rPr lang="zh-CN" altLang="en-US" b="1">
                <a:latin typeface="微软雅黑" panose="020B0503020204020204" pitchFamily="34" charset="-122"/>
                <a:ea typeface="微软雅黑" panose="020B0503020204020204" pitchFamily="34" charset="-122"/>
              </a:rPr>
              <a:t>烟雾插值算法</a:t>
            </a:r>
            <a:endParaRPr lang="zh-CN" altLang="en-US" dirty="0"/>
          </a:p>
        </p:txBody>
      </p:sp>
      <p:sp>
        <p:nvSpPr>
          <p:cNvPr id="19" name="文本框 18"/>
          <p:cNvSpPr txBox="1"/>
          <p:nvPr/>
        </p:nvSpPr>
        <p:spPr>
          <a:xfrm>
            <a:off x="521729" y="2259436"/>
            <a:ext cx="3653843" cy="1323439"/>
          </a:xfrm>
          <a:prstGeom prst="rect">
            <a:avLst/>
          </a:prstGeom>
          <a:noFill/>
        </p:spPr>
        <p:txBody>
          <a:bodyPr wrap="square" rtlCol="0">
            <a:spAutoFit/>
          </a:bodyPr>
          <a:lstStyle/>
          <a:p>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a:t>
            </a:r>
            <a:r>
              <a:rPr lang="zh-CN"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a:t>
            </a:r>
            <a:r>
              <a:rPr lang="zh-CN"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为有</a:t>
            </a: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FDS</a:t>
            </a:r>
            <a:r>
              <a:rPr lang="zh-CN"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数据的两个点，</a:t>
            </a: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a:t>
            </a:r>
            <a:r>
              <a:rPr lang="zh-CN"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点为</a:t>
            </a: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a:t>
            </a:r>
            <a:r>
              <a:rPr lang="zh-CN"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a:t>
            </a:r>
            <a:r>
              <a:rPr lang="zh-CN"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上任意一点，</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则可以</a:t>
            </a:r>
            <a:r>
              <a:rPr lang="zh-CN"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通过</a:t>
            </a: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a:t>
            </a:r>
            <a:r>
              <a:rPr lang="zh-CN"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a:t>
            </a:r>
            <a:r>
              <a:rPr lang="zh-CN"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两点数据模拟</a:t>
            </a: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a:t>
            </a:r>
            <a:r>
              <a:rPr lang="zh-CN"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点烟雾数据</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的浓度变化：</a:t>
            </a:r>
          </a:p>
        </p:txBody>
      </p:sp>
      <mc:AlternateContent xmlns:mc="http://schemas.openxmlformats.org/markup-compatibility/2006" xmlns:a14="http://schemas.microsoft.com/office/drawing/2010/main">
        <mc:Choice Requires="a14">
          <p:sp>
            <p:nvSpPr>
              <p:cNvPr id="20" name="矩形 19"/>
              <p:cNvSpPr/>
              <p:nvPr/>
            </p:nvSpPr>
            <p:spPr>
              <a:xfrm>
                <a:off x="4566631" y="2962236"/>
                <a:ext cx="491031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altLang="zh-CN" sz="2400"/>
                        <m:t>Smoke</m:t>
                      </m:r>
                      <m:r>
                        <m:rPr>
                          <m:nor/>
                        </m:rPr>
                        <a:rPr lang="en-US" altLang="zh-CN" sz="2400"/>
                        <m:t> </m:t>
                      </m:r>
                      <m:r>
                        <m:rPr>
                          <m:nor/>
                        </m:rPr>
                        <a:rPr lang="en-US" altLang="zh-CN" sz="2400"/>
                        <m:t>O</m:t>
                      </m:r>
                      <m:r>
                        <m:rPr>
                          <m:nor/>
                        </m:rPr>
                        <a:rPr lang="en-US" altLang="zh-CN" sz="2400"/>
                        <m:t>=</m:t>
                      </m:r>
                      <m:r>
                        <m:rPr>
                          <m:nor/>
                        </m:rPr>
                        <a:rPr lang="en-US" altLang="zh-CN" sz="2400"/>
                        <m:t>μ</m:t>
                      </m:r>
                      <m:r>
                        <m:rPr>
                          <m:nor/>
                        </m:rPr>
                        <a:rPr lang="en-US" altLang="zh-CN" sz="2400"/>
                        <m:t>∗</m:t>
                      </m:r>
                      <m:r>
                        <m:rPr>
                          <m:nor/>
                        </m:rPr>
                        <a:rPr lang="en-US" altLang="zh-CN" sz="2400"/>
                        <m:t>data</m:t>
                      </m:r>
                      <m:r>
                        <m:rPr>
                          <m:nor/>
                        </m:rPr>
                        <a:rPr lang="en-US" altLang="zh-CN" sz="2400"/>
                        <m:t> </m:t>
                      </m:r>
                      <m:r>
                        <m:rPr>
                          <m:nor/>
                        </m:rPr>
                        <a:rPr lang="en-US" altLang="zh-CN" sz="2400"/>
                        <m:t>B</m:t>
                      </m:r>
                      <m:r>
                        <m:rPr>
                          <m:nor/>
                        </m:rPr>
                        <a:rPr lang="en-US" altLang="zh-CN" sz="2400"/>
                        <m:t>+</m:t>
                      </m:r>
                      <m:r>
                        <m:rPr>
                          <m:nor/>
                        </m:rPr>
                        <a:rPr lang="zh-CN" altLang="en-US" sz="2400"/>
                        <m:t>（</m:t>
                      </m:r>
                      <m:r>
                        <m:rPr>
                          <m:nor/>
                        </m:rPr>
                        <a:rPr lang="en-US" altLang="zh-CN" sz="2400"/>
                        <m:t>1−</m:t>
                      </m:r>
                      <m:r>
                        <m:rPr>
                          <m:nor/>
                        </m:rPr>
                        <a:rPr lang="en-US" altLang="zh-CN" sz="2400"/>
                        <m:t>μ</m:t>
                      </m:r>
                      <m:r>
                        <m:rPr>
                          <m:nor/>
                        </m:rPr>
                        <a:rPr lang="zh-CN" altLang="en-US" sz="2400"/>
                        <m:t>）</m:t>
                      </m:r>
                      <m:r>
                        <m:rPr>
                          <m:nor/>
                        </m:rPr>
                        <a:rPr lang="en-US" altLang="zh-CN" sz="2400"/>
                        <m:t>data</m:t>
                      </m:r>
                      <m:r>
                        <m:rPr>
                          <m:nor/>
                        </m:rPr>
                        <a:rPr lang="en-US" altLang="zh-CN" sz="2400"/>
                        <m:t> </m:t>
                      </m:r>
                      <m:r>
                        <m:rPr>
                          <m:nor/>
                        </m:rPr>
                        <a:rPr lang="en-US" altLang="zh-CN" sz="2400"/>
                        <m:t>A</m:t>
                      </m:r>
                    </m:oMath>
                  </m:oMathPara>
                </a14:m>
                <a:endParaRPr lang="zh-CN" altLang="en-US" sz="2400" dirty="0"/>
              </a:p>
            </p:txBody>
          </p:sp>
        </mc:Choice>
        <mc:Fallback xmlns="">
          <p:sp>
            <p:nvSpPr>
              <p:cNvPr id="20" name="矩形 19"/>
              <p:cNvSpPr>
                <a:spLocks noRot="1" noChangeAspect="1" noMove="1" noResize="1" noEditPoints="1" noAdjustHandles="1" noChangeArrowheads="1" noChangeShapeType="1" noTextEdit="1"/>
              </p:cNvSpPr>
              <p:nvPr/>
            </p:nvSpPr>
            <p:spPr>
              <a:xfrm>
                <a:off x="4566631" y="2962236"/>
                <a:ext cx="4910319" cy="461665"/>
              </a:xfrm>
              <a:prstGeom prst="rect">
                <a:avLst/>
              </a:prstGeom>
              <a:blipFill>
                <a:blip r:embed="rId3"/>
                <a:stretch>
                  <a:fillRect b="-18421"/>
                </a:stretch>
              </a:blipFill>
            </p:spPr>
            <p:txBody>
              <a:bodyPr/>
              <a:lstStyle/>
              <a:p>
                <a:r>
                  <a:rPr lang="zh-CN" altLang="en-US">
                    <a:noFill/>
                  </a:rPr>
                  <a:t> </a:t>
                </a:r>
              </a:p>
            </p:txBody>
          </p:sp>
        </mc:Fallback>
      </mc:AlternateContent>
      <p:sp>
        <p:nvSpPr>
          <p:cNvPr id="44" name="椭圆 43">
            <a:extLst>
              <a:ext uri="{FF2B5EF4-FFF2-40B4-BE49-F238E27FC236}">
                <a16:creationId xmlns:a16="http://schemas.microsoft.com/office/drawing/2014/main" id="{CC46A669-CF73-4181-8863-ED04D27E020E}"/>
              </a:ext>
            </a:extLst>
          </p:cNvPr>
          <p:cNvSpPr/>
          <p:nvPr/>
        </p:nvSpPr>
        <p:spPr>
          <a:xfrm>
            <a:off x="8692277" y="5979298"/>
            <a:ext cx="323709" cy="323709"/>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48EC1651-15AF-4761-9324-485724277061}"/>
              </a:ext>
            </a:extLst>
          </p:cNvPr>
          <p:cNvSpPr/>
          <p:nvPr/>
        </p:nvSpPr>
        <p:spPr>
          <a:xfrm>
            <a:off x="1050388" y="5906529"/>
            <a:ext cx="360040" cy="36004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9210AD71-29FC-4DD1-B49C-6CEFFEE6B832}"/>
              </a:ext>
            </a:extLst>
          </p:cNvPr>
          <p:cNvSpPr/>
          <p:nvPr/>
        </p:nvSpPr>
        <p:spPr>
          <a:xfrm>
            <a:off x="4818421" y="5935020"/>
            <a:ext cx="360040" cy="36004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cxnSp>
        <p:nvCxnSpPr>
          <p:cNvPr id="50" name="直接连接符 49">
            <a:extLst>
              <a:ext uri="{FF2B5EF4-FFF2-40B4-BE49-F238E27FC236}">
                <a16:creationId xmlns:a16="http://schemas.microsoft.com/office/drawing/2014/main" id="{8BB59F70-92C3-4A97-9E50-F391252E2632}"/>
              </a:ext>
            </a:extLst>
          </p:cNvPr>
          <p:cNvCxnSpPr>
            <a:cxnSpLocks/>
            <a:stCxn id="45" idx="6"/>
            <a:endCxn id="46" idx="2"/>
          </p:cNvCxnSpPr>
          <p:nvPr/>
        </p:nvCxnSpPr>
        <p:spPr>
          <a:xfrm>
            <a:off x="1410428" y="6086549"/>
            <a:ext cx="3407993" cy="28491"/>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7425086E-4862-4F22-85E5-88E8AC283447}"/>
              </a:ext>
            </a:extLst>
          </p:cNvPr>
          <p:cNvCxnSpPr>
            <a:cxnSpLocks/>
            <a:stCxn id="44" idx="2"/>
            <a:endCxn id="46" idx="6"/>
          </p:cNvCxnSpPr>
          <p:nvPr/>
        </p:nvCxnSpPr>
        <p:spPr>
          <a:xfrm flipH="1" flipV="1">
            <a:off x="5178461" y="6115040"/>
            <a:ext cx="3513816" cy="26113"/>
          </a:xfrm>
          <a:prstGeom prst="line">
            <a:avLst/>
          </a:prstGeom>
          <a:ln w="57150">
            <a:solidFill>
              <a:schemeClr val="tx1">
                <a:lumMod val="9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27BAD027-D827-4CDA-80F5-5F20F09F162B}"/>
              </a:ext>
            </a:extLst>
          </p:cNvPr>
          <p:cNvSpPr txBox="1"/>
          <p:nvPr/>
        </p:nvSpPr>
        <p:spPr>
          <a:xfrm>
            <a:off x="8810241" y="6194038"/>
            <a:ext cx="457865" cy="369332"/>
          </a:xfrm>
          <a:prstGeom prst="rect">
            <a:avLst/>
          </a:prstGeom>
          <a:noFill/>
        </p:spPr>
        <p:txBody>
          <a:bodyPr wrap="square" rtlCol="0">
            <a:spAutoFit/>
          </a:bodyP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3" name="文本框 52">
            <a:extLst>
              <a:ext uri="{FF2B5EF4-FFF2-40B4-BE49-F238E27FC236}">
                <a16:creationId xmlns:a16="http://schemas.microsoft.com/office/drawing/2014/main" id="{18D0C032-BC05-4E05-9BBD-6F50E4D57659}"/>
              </a:ext>
            </a:extLst>
          </p:cNvPr>
          <p:cNvSpPr txBox="1"/>
          <p:nvPr/>
        </p:nvSpPr>
        <p:spPr>
          <a:xfrm>
            <a:off x="1320235" y="6251697"/>
            <a:ext cx="357790" cy="369332"/>
          </a:xfrm>
          <a:prstGeom prst="rect">
            <a:avLst/>
          </a:prstGeom>
          <a:noFill/>
        </p:spPr>
        <p:txBody>
          <a:bodyPr wrap="none" rtlCol="0">
            <a:spAutoFit/>
          </a:bodyP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5" name="文本框 54">
            <a:extLst>
              <a:ext uri="{FF2B5EF4-FFF2-40B4-BE49-F238E27FC236}">
                <a16:creationId xmlns:a16="http://schemas.microsoft.com/office/drawing/2014/main" id="{400774DA-5C88-4AE3-9F60-AD7A9A2FB936}"/>
              </a:ext>
            </a:extLst>
          </p:cNvPr>
          <p:cNvSpPr txBox="1"/>
          <p:nvPr/>
        </p:nvSpPr>
        <p:spPr>
          <a:xfrm>
            <a:off x="5153872" y="6224431"/>
            <a:ext cx="373820" cy="369332"/>
          </a:xfrm>
          <a:prstGeom prst="rect">
            <a:avLst/>
          </a:prstGeom>
          <a:noFill/>
        </p:spPr>
        <p:txBody>
          <a:bodyPr wrap="none" rtlCol="0">
            <a:spAutoFit/>
          </a:bodyP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56" name="图片 55">
            <a:extLst>
              <a:ext uri="{FF2B5EF4-FFF2-40B4-BE49-F238E27FC236}">
                <a16:creationId xmlns:a16="http://schemas.microsoft.com/office/drawing/2014/main" id="{F7CF4598-3A73-4636-AF53-95CD09D91402}"/>
              </a:ext>
            </a:extLst>
          </p:cNvPr>
          <p:cNvPicPr>
            <a:picLocks noChangeAspect="1"/>
          </p:cNvPicPr>
          <p:nvPr/>
        </p:nvPicPr>
        <p:blipFill>
          <a:blip r:embed="rId4"/>
          <a:stretch>
            <a:fillRect/>
          </a:stretch>
        </p:blipFill>
        <p:spPr>
          <a:xfrm>
            <a:off x="4653909" y="5414082"/>
            <a:ext cx="830937" cy="727071"/>
          </a:xfrm>
          <a:prstGeom prst="rect">
            <a:avLst/>
          </a:prstGeom>
          <a:ln>
            <a:noFill/>
          </a:ln>
          <a:effectLst>
            <a:outerShdw blurRad="292100" dist="139700" dir="2700000" algn="tl" rotWithShape="0">
              <a:srgbClr val="333333">
                <a:alpha val="65000"/>
              </a:srgbClr>
            </a:outerShdw>
          </a:effectLst>
        </p:spPr>
      </p:pic>
      <p:pic>
        <p:nvPicPr>
          <p:cNvPr id="57" name="图片 56">
            <a:extLst>
              <a:ext uri="{FF2B5EF4-FFF2-40B4-BE49-F238E27FC236}">
                <a16:creationId xmlns:a16="http://schemas.microsoft.com/office/drawing/2014/main" id="{48340210-C2C8-4897-9407-5E61CD925427}"/>
              </a:ext>
            </a:extLst>
          </p:cNvPr>
          <p:cNvPicPr>
            <a:picLocks noChangeAspect="1"/>
          </p:cNvPicPr>
          <p:nvPr/>
        </p:nvPicPr>
        <p:blipFill>
          <a:blip r:embed="rId4"/>
          <a:stretch>
            <a:fillRect/>
          </a:stretch>
        </p:blipFill>
        <p:spPr>
          <a:xfrm>
            <a:off x="4510485" y="5030264"/>
            <a:ext cx="1117784" cy="978063"/>
          </a:xfrm>
          <a:prstGeom prst="rect">
            <a:avLst/>
          </a:prstGeom>
          <a:ln>
            <a:noFill/>
          </a:ln>
          <a:effectLst>
            <a:outerShdw blurRad="292100" dist="139700" dir="2700000" algn="tl" rotWithShape="0">
              <a:srgbClr val="333333">
                <a:alpha val="65000"/>
              </a:srgbClr>
            </a:outerShdw>
          </a:effectLst>
        </p:spPr>
      </p:pic>
      <p:pic>
        <p:nvPicPr>
          <p:cNvPr id="58" name="图片 57">
            <a:extLst>
              <a:ext uri="{FF2B5EF4-FFF2-40B4-BE49-F238E27FC236}">
                <a16:creationId xmlns:a16="http://schemas.microsoft.com/office/drawing/2014/main" id="{99528898-0B8F-49A7-8B9E-305C722CA5DD}"/>
              </a:ext>
            </a:extLst>
          </p:cNvPr>
          <p:cNvPicPr>
            <a:picLocks noChangeAspect="1"/>
          </p:cNvPicPr>
          <p:nvPr/>
        </p:nvPicPr>
        <p:blipFill>
          <a:blip r:embed="rId4"/>
          <a:stretch>
            <a:fillRect/>
          </a:stretch>
        </p:blipFill>
        <p:spPr>
          <a:xfrm>
            <a:off x="4303120" y="4466051"/>
            <a:ext cx="1586017" cy="1387768"/>
          </a:xfrm>
          <a:prstGeom prst="rect">
            <a:avLst/>
          </a:prstGeom>
          <a:ln>
            <a:noFill/>
          </a:ln>
          <a:effectLst>
            <a:outerShdw blurRad="292100" dist="139700" dir="2700000" algn="tl" rotWithShape="0">
              <a:srgbClr val="333333">
                <a:alpha val="65000"/>
              </a:srgbClr>
            </a:outerShdw>
          </a:effectLst>
        </p:spPr>
      </p:pic>
      <p:pic>
        <p:nvPicPr>
          <p:cNvPr id="59" name="图片 58">
            <a:extLst>
              <a:ext uri="{FF2B5EF4-FFF2-40B4-BE49-F238E27FC236}">
                <a16:creationId xmlns:a16="http://schemas.microsoft.com/office/drawing/2014/main" id="{055995EC-DE8C-41EE-979C-9A9476B3B920}"/>
              </a:ext>
            </a:extLst>
          </p:cNvPr>
          <p:cNvPicPr>
            <a:picLocks noChangeAspect="1"/>
          </p:cNvPicPr>
          <p:nvPr/>
        </p:nvPicPr>
        <p:blipFill>
          <a:blip r:embed="rId4"/>
          <a:stretch>
            <a:fillRect/>
          </a:stretch>
        </p:blipFill>
        <p:spPr>
          <a:xfrm>
            <a:off x="878015" y="5385909"/>
            <a:ext cx="830937" cy="727071"/>
          </a:xfrm>
          <a:prstGeom prst="rect">
            <a:avLst/>
          </a:prstGeom>
          <a:ln>
            <a:noFill/>
          </a:ln>
          <a:effectLst>
            <a:outerShdw blurRad="292100" dist="139700" dir="2700000" algn="tl" rotWithShape="0">
              <a:srgbClr val="333333">
                <a:alpha val="65000"/>
              </a:srgbClr>
            </a:outerShdw>
          </a:effectLst>
        </p:spPr>
      </p:pic>
      <p:pic>
        <p:nvPicPr>
          <p:cNvPr id="60" name="图片 59">
            <a:extLst>
              <a:ext uri="{FF2B5EF4-FFF2-40B4-BE49-F238E27FC236}">
                <a16:creationId xmlns:a16="http://schemas.microsoft.com/office/drawing/2014/main" id="{C4CDF811-7ADA-4757-9487-357B31AD7D09}"/>
              </a:ext>
            </a:extLst>
          </p:cNvPr>
          <p:cNvPicPr>
            <a:picLocks noChangeAspect="1"/>
          </p:cNvPicPr>
          <p:nvPr/>
        </p:nvPicPr>
        <p:blipFill>
          <a:blip r:embed="rId4"/>
          <a:stretch>
            <a:fillRect/>
          </a:stretch>
        </p:blipFill>
        <p:spPr>
          <a:xfrm>
            <a:off x="734591" y="5002091"/>
            <a:ext cx="1117784" cy="978063"/>
          </a:xfrm>
          <a:prstGeom prst="rect">
            <a:avLst/>
          </a:prstGeom>
          <a:ln>
            <a:noFill/>
          </a:ln>
          <a:effectLst>
            <a:outerShdw blurRad="292100" dist="139700" dir="2700000" algn="tl" rotWithShape="0">
              <a:srgbClr val="333333">
                <a:alpha val="65000"/>
              </a:srgbClr>
            </a:outerShdw>
          </a:effectLst>
        </p:spPr>
      </p:pic>
      <p:pic>
        <p:nvPicPr>
          <p:cNvPr id="61" name="图片 60">
            <a:extLst>
              <a:ext uri="{FF2B5EF4-FFF2-40B4-BE49-F238E27FC236}">
                <a16:creationId xmlns:a16="http://schemas.microsoft.com/office/drawing/2014/main" id="{8A18BED2-FEAB-4ABA-9F78-C264BF5970AC}"/>
              </a:ext>
            </a:extLst>
          </p:cNvPr>
          <p:cNvPicPr>
            <a:picLocks noChangeAspect="1"/>
          </p:cNvPicPr>
          <p:nvPr/>
        </p:nvPicPr>
        <p:blipFill>
          <a:blip r:embed="rId4"/>
          <a:stretch>
            <a:fillRect/>
          </a:stretch>
        </p:blipFill>
        <p:spPr>
          <a:xfrm>
            <a:off x="527226" y="4437878"/>
            <a:ext cx="1586017" cy="1387768"/>
          </a:xfrm>
          <a:prstGeom prst="rect">
            <a:avLst/>
          </a:prstGeom>
          <a:ln>
            <a:noFill/>
          </a:ln>
          <a:effectLst>
            <a:outerShdw blurRad="292100" dist="139700" dir="2700000" algn="tl" rotWithShape="0">
              <a:srgbClr val="333333">
                <a:alpha val="65000"/>
              </a:srgbClr>
            </a:outerShdw>
          </a:effectLst>
        </p:spPr>
      </p:pic>
      <p:pic>
        <p:nvPicPr>
          <p:cNvPr id="62" name="图片 61">
            <a:extLst>
              <a:ext uri="{FF2B5EF4-FFF2-40B4-BE49-F238E27FC236}">
                <a16:creationId xmlns:a16="http://schemas.microsoft.com/office/drawing/2014/main" id="{8541D206-3FED-4341-8339-B39A5C77830B}"/>
              </a:ext>
            </a:extLst>
          </p:cNvPr>
          <p:cNvPicPr>
            <a:picLocks noChangeAspect="1"/>
          </p:cNvPicPr>
          <p:nvPr/>
        </p:nvPicPr>
        <p:blipFill>
          <a:blip r:embed="rId4"/>
          <a:stretch>
            <a:fillRect/>
          </a:stretch>
        </p:blipFill>
        <p:spPr>
          <a:xfrm>
            <a:off x="8502944" y="5414082"/>
            <a:ext cx="830937" cy="727071"/>
          </a:xfrm>
          <a:prstGeom prst="rect">
            <a:avLst/>
          </a:prstGeom>
          <a:ln>
            <a:noFill/>
          </a:ln>
          <a:effectLst>
            <a:outerShdw blurRad="292100" dist="139700" dir="2700000" algn="tl" rotWithShape="0">
              <a:srgbClr val="333333">
                <a:alpha val="65000"/>
              </a:srgbClr>
            </a:outerShdw>
          </a:effectLst>
        </p:spPr>
      </p:pic>
      <p:pic>
        <p:nvPicPr>
          <p:cNvPr id="63" name="图片 62">
            <a:extLst>
              <a:ext uri="{FF2B5EF4-FFF2-40B4-BE49-F238E27FC236}">
                <a16:creationId xmlns:a16="http://schemas.microsoft.com/office/drawing/2014/main" id="{CE5EEDE7-0AAE-4C35-BBA5-8FEB42C70C2E}"/>
              </a:ext>
            </a:extLst>
          </p:cNvPr>
          <p:cNvPicPr>
            <a:picLocks noChangeAspect="1"/>
          </p:cNvPicPr>
          <p:nvPr/>
        </p:nvPicPr>
        <p:blipFill>
          <a:blip r:embed="rId4"/>
          <a:stretch>
            <a:fillRect/>
          </a:stretch>
        </p:blipFill>
        <p:spPr>
          <a:xfrm>
            <a:off x="8359520" y="5030264"/>
            <a:ext cx="1117784" cy="978063"/>
          </a:xfrm>
          <a:prstGeom prst="rect">
            <a:avLst/>
          </a:prstGeom>
          <a:ln>
            <a:noFill/>
          </a:ln>
          <a:effectLst>
            <a:outerShdw blurRad="292100" dist="139700" dir="2700000" algn="tl" rotWithShape="0">
              <a:srgbClr val="333333">
                <a:alpha val="65000"/>
              </a:srgbClr>
            </a:outerShdw>
          </a:effectLst>
        </p:spPr>
      </p:pic>
      <p:pic>
        <p:nvPicPr>
          <p:cNvPr id="64" name="图片 63">
            <a:extLst>
              <a:ext uri="{FF2B5EF4-FFF2-40B4-BE49-F238E27FC236}">
                <a16:creationId xmlns:a16="http://schemas.microsoft.com/office/drawing/2014/main" id="{5BDA595D-467E-413A-BB75-B2C3D8A11817}"/>
              </a:ext>
            </a:extLst>
          </p:cNvPr>
          <p:cNvPicPr>
            <a:picLocks noChangeAspect="1"/>
          </p:cNvPicPr>
          <p:nvPr/>
        </p:nvPicPr>
        <p:blipFill>
          <a:blip r:embed="rId4"/>
          <a:stretch>
            <a:fillRect/>
          </a:stretch>
        </p:blipFill>
        <p:spPr>
          <a:xfrm>
            <a:off x="8152155" y="4466051"/>
            <a:ext cx="1586017" cy="1387768"/>
          </a:xfrm>
          <a:prstGeom prst="rect">
            <a:avLst/>
          </a:prstGeom>
          <a:ln>
            <a:noFill/>
          </a:ln>
          <a:effectLst>
            <a:outerShdw blurRad="292100" dist="139700" dir="2700000" algn="tl" rotWithShape="0">
              <a:srgbClr val="333333">
                <a:alpha val="65000"/>
              </a:srgbClr>
            </a:outerShdw>
          </a:effectLst>
        </p:spPr>
      </p:pic>
      <p:sp>
        <p:nvSpPr>
          <p:cNvPr id="65" name="文本框 64">
            <a:extLst>
              <a:ext uri="{FF2B5EF4-FFF2-40B4-BE49-F238E27FC236}">
                <a16:creationId xmlns:a16="http://schemas.microsoft.com/office/drawing/2014/main" id="{5D2083A3-BE76-446A-B51B-1F9BB2475D4A}"/>
              </a:ext>
            </a:extLst>
          </p:cNvPr>
          <p:cNvSpPr txBox="1"/>
          <p:nvPr/>
        </p:nvSpPr>
        <p:spPr>
          <a:xfrm>
            <a:off x="527226" y="609597"/>
            <a:ext cx="2954655" cy="646331"/>
          </a:xfrm>
          <a:prstGeom prst="rect">
            <a:avLst/>
          </a:prstGeom>
          <a:noFill/>
        </p:spPr>
        <p:txBody>
          <a:bodyPr wrap="none" rtlCol="0">
            <a:spAutoFit/>
          </a:bodyPr>
          <a:lstStyle/>
          <a:p>
            <a:r>
              <a:rPr lang="zh-CN" altLang="en-US" sz="36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烟雾插值算法</a:t>
            </a:r>
          </a:p>
        </p:txBody>
      </p:sp>
      <p:sp>
        <p:nvSpPr>
          <p:cNvPr id="9" name="文本框 8">
            <a:extLst>
              <a:ext uri="{FF2B5EF4-FFF2-40B4-BE49-F238E27FC236}">
                <a16:creationId xmlns:a16="http://schemas.microsoft.com/office/drawing/2014/main" id="{40819669-DD3F-4B09-AE54-1B9F6EC470B7}"/>
              </a:ext>
            </a:extLst>
          </p:cNvPr>
          <p:cNvSpPr txBox="1"/>
          <p:nvPr/>
        </p:nvSpPr>
        <p:spPr>
          <a:xfrm>
            <a:off x="521729" y="1336811"/>
            <a:ext cx="9248149" cy="707886"/>
          </a:xfrm>
          <a:prstGeom prst="rect">
            <a:avLst/>
          </a:prstGeom>
          <a:noFill/>
        </p:spPr>
        <p:txBody>
          <a:bodyPr wrap="square" rtlCol="0">
            <a:spAutoFit/>
          </a:bodyPr>
          <a:lstStyle/>
          <a:p>
            <a:r>
              <a:rPr lang="zh-CN"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线性插值：在场景中，若被选取点的位置处于两个</a:t>
            </a:r>
            <a:r>
              <a:rPr lang="en-US"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FDS</a:t>
            </a:r>
            <a:r>
              <a:rPr lang="zh-CN"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特定起火点的连线上时，则可以采用线性插值算法模拟出两点连线之间任意一点处的</a:t>
            </a:r>
            <a:r>
              <a:rPr lang="en-US"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FDS</a:t>
            </a:r>
            <a:r>
              <a:rPr lang="zh-CN"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数据</a:t>
            </a:r>
            <a:endParaRPr lang="zh-CN" altLang="en-US"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746E26A2-B781-4EDD-98B8-134119B6F600}"/>
              </a:ext>
            </a:extLst>
          </p:cNvPr>
          <p:cNvSpPr/>
          <p:nvPr/>
        </p:nvSpPr>
        <p:spPr>
          <a:xfrm>
            <a:off x="4623289" y="2272634"/>
            <a:ext cx="1725152" cy="461665"/>
          </a:xfrm>
          <a:prstGeom prst="rect">
            <a:avLst/>
          </a:prstGeom>
        </p:spPr>
        <p:txBody>
          <a:bodyPr wrap="none">
            <a:spAutoFit/>
          </a:bodyPr>
          <a:lstStyle/>
          <a:p>
            <a:r>
              <a:rPr lang="zh-CN" altLang="zh-CN" sz="2400" dirty="0">
                <a:latin typeface="Times New Roman" panose="02020603050405020304" pitchFamily="18" charset="0"/>
                <a:cs typeface="Times New Roman" panose="02020603050405020304" pitchFamily="18" charset="0"/>
              </a:rPr>
              <a:t>μ</a:t>
            </a:r>
            <a:r>
              <a:rPr lang="en-US" altLang="zh-CN" sz="2400" dirty="0">
                <a:latin typeface="Times New Roman" panose="02020603050405020304" pitchFamily="18" charset="0"/>
              </a:rPr>
              <a:t>=|AO|/|AB|</a:t>
            </a:r>
            <a:endParaRPr lang="zh-CN" altLang="en-US" sz="2400" dirty="0"/>
          </a:p>
        </p:txBody>
      </p:sp>
    </p:spTree>
    <p:extLst>
      <p:ext uri="{BB962C8B-B14F-4D97-AF65-F5344CB8AC3E}">
        <p14:creationId xmlns:p14="http://schemas.microsoft.com/office/powerpoint/2010/main" val="7695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500"/>
                                        <p:tgtEl>
                                          <p:spTgt spid="50"/>
                                        </p:tgtEl>
                                      </p:cBhvr>
                                    </p:animEffect>
                                  </p:childTnLst>
                                </p:cTn>
                              </p:par>
                              <p:par>
                                <p:cTn id="16" presetID="10" presetClass="entr" presetSubtype="0" fill="hold" nodeType="with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fade">
                                      <p:cBhvr>
                                        <p:cTn id="18" dur="500"/>
                                        <p:tgtEl>
                                          <p:spTgt spid="5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500"/>
                                        <p:tgtEl>
                                          <p:spTgt spid="56"/>
                                        </p:tgtEl>
                                      </p:cBhvr>
                                    </p:animEffect>
                                  </p:childTnLst>
                                </p:cTn>
                              </p:par>
                              <p:par>
                                <p:cTn id="24" presetID="10" presetClass="entr" presetSubtype="0" fill="hold"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500"/>
                                        <p:tgtEl>
                                          <p:spTgt spid="57"/>
                                        </p:tgtEl>
                                      </p:cBhvr>
                                    </p:animEffect>
                                  </p:childTnLst>
                                </p:cTn>
                              </p:par>
                              <p:par>
                                <p:cTn id="27" presetID="10" presetClass="entr" presetSubtype="0" fill="hold" nodeType="with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fade">
                                      <p:cBhvr>
                                        <p:cTn id="29" dur="500"/>
                                        <p:tgtEl>
                                          <p:spTgt spid="5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fade">
                                      <p:cBhvr>
                                        <p:cTn id="34" dur="500"/>
                                        <p:tgtEl>
                                          <p:spTgt spid="59"/>
                                        </p:tgtEl>
                                      </p:cBhvr>
                                    </p:animEffect>
                                  </p:childTnLst>
                                </p:cTn>
                              </p:par>
                              <p:par>
                                <p:cTn id="35" presetID="10"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par>
                                <p:cTn id="38" presetID="10" presetClass="entr" presetSubtype="0" fill="hold" nodeType="with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62"/>
                                        </p:tgtEl>
                                        <p:attrNameLst>
                                          <p:attrName>style.visibility</p:attrName>
                                        </p:attrNameLst>
                                      </p:cBhvr>
                                      <p:to>
                                        <p:strVal val="visible"/>
                                      </p:to>
                                    </p:set>
                                    <p:animEffect transition="in" filter="fade">
                                      <p:cBhvr>
                                        <p:cTn id="45" dur="500"/>
                                        <p:tgtEl>
                                          <p:spTgt spid="62"/>
                                        </p:tgtEl>
                                      </p:cBhvr>
                                    </p:animEffect>
                                  </p:childTnLst>
                                </p:cTn>
                              </p:par>
                              <p:par>
                                <p:cTn id="46" presetID="10" presetClass="entr" presetSubtype="0" fill="hold" nodeType="with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fade">
                                      <p:cBhvr>
                                        <p:cTn id="48" dur="500"/>
                                        <p:tgtEl>
                                          <p:spTgt spid="63"/>
                                        </p:tgtEl>
                                      </p:cBhvr>
                                    </p:animEffect>
                                  </p:childTnLst>
                                </p:cTn>
                              </p:par>
                              <p:par>
                                <p:cTn id="49" presetID="10" presetClass="entr" presetSubtype="0" fill="hold" nodeType="withEffect">
                                  <p:stCondLst>
                                    <p:cond delay="0"/>
                                  </p:stCondLst>
                                  <p:childTnLst>
                                    <p:set>
                                      <p:cBhvr>
                                        <p:cTn id="50" dur="1" fill="hold">
                                          <p:stCondLst>
                                            <p:cond delay="0"/>
                                          </p:stCondLst>
                                        </p:cTn>
                                        <p:tgtEl>
                                          <p:spTgt spid="64"/>
                                        </p:tgtEl>
                                        <p:attrNameLst>
                                          <p:attrName>style.visibility</p:attrName>
                                        </p:attrNameLst>
                                      </p:cBhvr>
                                      <p:to>
                                        <p:strVal val="visible"/>
                                      </p:to>
                                    </p:set>
                                    <p:animEffect transition="in" filter="fade">
                                      <p:cBhvr>
                                        <p:cTn id="51"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竖排标题 1"/>
          <p:cNvSpPr>
            <a:spLocks noGrp="1"/>
          </p:cNvSpPr>
          <p:nvPr>
            <p:ph type="title" orient="vert"/>
          </p:nvPr>
        </p:nvSpPr>
        <p:spPr/>
        <p:txBody>
          <a:bodyPr/>
          <a:lstStyle/>
          <a:p>
            <a:r>
              <a:rPr lang="zh-CN" altLang="en-US" b="1">
                <a:latin typeface="微软雅黑" panose="020B0503020204020204" pitchFamily="34" charset="-122"/>
                <a:ea typeface="微软雅黑" panose="020B0503020204020204" pitchFamily="34" charset="-122"/>
              </a:rPr>
              <a:t>烟雾插值算法</a:t>
            </a:r>
            <a:endParaRPr lang="zh-CN" altLang="en-US" dirty="0"/>
          </a:p>
        </p:txBody>
      </p:sp>
      <p:sp>
        <p:nvSpPr>
          <p:cNvPr id="19" name="文本框 18"/>
          <p:cNvSpPr txBox="1"/>
          <p:nvPr/>
        </p:nvSpPr>
        <p:spPr>
          <a:xfrm>
            <a:off x="366548" y="2738044"/>
            <a:ext cx="4680520" cy="1477328"/>
          </a:xfrm>
          <a:prstGeom prst="rect">
            <a:avLst/>
          </a:prstGeom>
          <a:noFill/>
        </p:spPr>
        <p:txBody>
          <a:bodyPr wrap="square" rtlCol="0">
            <a:spAutoFit/>
          </a:bodyPr>
          <a:lstStyle/>
          <a:p>
            <a:r>
              <a:rPr lang="en-US" altLang="zh-CN" b="1" i="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a:t>
            </a:r>
            <a:r>
              <a:rPr lang="zh-CN" altLang="en-US" b="1" i="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b="1" i="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a:t>
            </a:r>
            <a:r>
              <a:rPr lang="zh-CN" altLang="en-US" b="1" i="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b="1" i="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为三个经过</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FDS</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火灾仿真模型计算出的起火点，</a:t>
            </a:r>
            <a:r>
              <a:rPr lang="en-US" altLang="zh-CN" b="1" i="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点</a:t>
            </a:r>
            <a:r>
              <a:rPr lang="en-US" altLang="zh-CN" b="1" i="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a:t>
            </a:r>
            <a:r>
              <a:rPr lang="zh-CN" altLang="en-US" b="1" i="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b="1" i="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a:t>
            </a:r>
            <a:r>
              <a:rPr lang="zh-CN" altLang="en-US" b="1" i="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b="1" i="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所围成的三角型中的随机点，通过以下公式并依据</a:t>
            </a:r>
            <a:r>
              <a:rPr lang="en-US" altLang="zh-CN" b="1" i="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a:t>
            </a:r>
            <a:r>
              <a:rPr lang="zh-CN" altLang="en-US" b="1" i="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b="1" i="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a:t>
            </a:r>
            <a:r>
              <a:rPr lang="zh-CN" altLang="en-US" b="1" i="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b="1" i="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三点的</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FDS</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数据，即可计算出</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点所在位置的相关烟气浓度变化：</a:t>
            </a:r>
          </a:p>
        </p:txBody>
      </p:sp>
      <mc:AlternateContent xmlns:mc="http://schemas.openxmlformats.org/markup-compatibility/2006" xmlns:a14="http://schemas.microsoft.com/office/drawing/2010/main">
        <mc:Choice Requires="a14">
          <p:sp>
            <p:nvSpPr>
              <p:cNvPr id="17" name="矩形 16"/>
              <p:cNvSpPr/>
              <p:nvPr/>
            </p:nvSpPr>
            <p:spPr>
              <a:xfrm>
                <a:off x="5272330" y="449868"/>
                <a:ext cx="3453381" cy="7229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000" i="1">
                          <a:latin typeface="Cambria Math" panose="02040503050406030204" pitchFamily="18" charset="0"/>
                        </a:rPr>
                        <m:t>𝑢</m:t>
                      </m:r>
                      <m:r>
                        <a:rPr lang="zh-CN" altLang="en-US" sz="2000" i="0">
                          <a:latin typeface="Cambria Math" panose="02040503050406030204" pitchFamily="18" charset="0"/>
                        </a:rPr>
                        <m:t>=</m:t>
                      </m:r>
                      <m:f>
                        <m:fPr>
                          <m:ctrlPr>
                            <a:rPr lang="zh-CN" altLang="en-US" sz="2000" i="1">
                              <a:latin typeface="Cambria Math" panose="02040503050406030204" pitchFamily="18" charset="0"/>
                            </a:rPr>
                          </m:ctrlPr>
                        </m:fPr>
                        <m:num>
                          <m:r>
                            <m:rPr>
                              <m:sty m:val="p"/>
                            </m:rPr>
                            <a:rPr lang="zh-CN" altLang="en-US" sz="2000" i="0">
                              <a:latin typeface="Cambria Math" panose="02040503050406030204" pitchFamily="18" charset="0"/>
                            </a:rPr>
                            <m:t>S</m:t>
                          </m:r>
                          <m:sSub>
                            <m:sSubPr>
                              <m:ctrlPr>
                                <a:rPr lang="en-US" altLang="zh-CN" sz="2000" i="1" smtClean="0">
                                  <a:latin typeface="Cambria Math" panose="02040503050406030204" pitchFamily="18" charset="0"/>
                                </a:rPr>
                              </m:ctrlPr>
                            </m:sSubPr>
                            <m:e>
                              <m:r>
                                <m:rPr>
                                  <m:sty m:val="p"/>
                                </m:rPr>
                                <a:rPr lang="zh-CN" altLang="en-US" sz="2000">
                                  <a:latin typeface="Cambria Math" panose="02040503050406030204" pitchFamily="18" charset="0"/>
                                </a:rPr>
                                <m:t>Δ</m:t>
                              </m:r>
                            </m:e>
                            <m:sub>
                              <m:r>
                                <m:rPr>
                                  <m:sty m:val="p"/>
                                </m:rPr>
                                <a:rPr lang="en-US" altLang="zh-CN" sz="2000" i="1">
                                  <a:latin typeface="Cambria Math" panose="02040503050406030204" pitchFamily="18" charset="0"/>
                                </a:rPr>
                                <m:t>BOC</m:t>
                              </m:r>
                            </m:sub>
                          </m:sSub>
                        </m:num>
                        <m:den>
                          <m:r>
                            <m:rPr>
                              <m:sty m:val="p"/>
                            </m:rPr>
                            <a:rPr lang="zh-CN" altLang="en-US" sz="2000" i="0">
                              <a:latin typeface="Cambria Math" panose="02040503050406030204" pitchFamily="18" charset="0"/>
                            </a:rPr>
                            <m:t>S</m:t>
                          </m:r>
                          <m:sSub>
                            <m:sSubPr>
                              <m:ctrlPr>
                                <a:rPr lang="en-US" altLang="zh-CN" sz="2000" i="1" smtClean="0">
                                  <a:latin typeface="Cambria Math" panose="02040503050406030204" pitchFamily="18" charset="0"/>
                                </a:rPr>
                              </m:ctrlPr>
                            </m:sSubPr>
                            <m:e>
                              <m:r>
                                <m:rPr>
                                  <m:sty m:val="p"/>
                                </m:rPr>
                                <a:rPr lang="zh-CN" altLang="en-US" sz="2000">
                                  <a:latin typeface="Cambria Math" panose="02040503050406030204" pitchFamily="18" charset="0"/>
                                </a:rPr>
                                <m:t>Δ</m:t>
                              </m:r>
                            </m:e>
                            <m:sub>
                              <m:r>
                                <m:rPr>
                                  <m:sty m:val="p"/>
                                </m:rPr>
                                <a:rPr lang="zh-CN" altLang="en-US" sz="2000">
                                  <a:latin typeface="Cambria Math" panose="02040503050406030204" pitchFamily="18" charset="0"/>
                                </a:rPr>
                                <m:t>AOC</m:t>
                              </m:r>
                            </m:sub>
                          </m:sSub>
                          <m:r>
                            <a:rPr lang="zh-CN" altLang="en-US" sz="2000" i="0">
                              <a:latin typeface="Cambria Math" panose="02040503050406030204" pitchFamily="18" charset="0"/>
                            </a:rPr>
                            <m:t>+</m:t>
                          </m:r>
                          <m:r>
                            <m:rPr>
                              <m:sty m:val="p"/>
                            </m:rPr>
                            <a:rPr lang="zh-CN" altLang="en-US" sz="2000" i="0">
                              <a:latin typeface="Cambria Math" panose="02040503050406030204" pitchFamily="18" charset="0"/>
                            </a:rPr>
                            <m:t>S</m:t>
                          </m:r>
                          <m:sSub>
                            <m:sSubPr>
                              <m:ctrlPr>
                                <a:rPr lang="en-US" altLang="zh-CN" sz="2000" i="1" smtClean="0">
                                  <a:latin typeface="Cambria Math" panose="02040503050406030204" pitchFamily="18" charset="0"/>
                                </a:rPr>
                              </m:ctrlPr>
                            </m:sSubPr>
                            <m:e>
                              <m:r>
                                <m:rPr>
                                  <m:sty m:val="p"/>
                                </m:rPr>
                                <a:rPr lang="zh-CN" altLang="en-US" sz="2000">
                                  <a:latin typeface="Cambria Math" panose="02040503050406030204" pitchFamily="18" charset="0"/>
                                </a:rPr>
                                <m:t>Δ</m:t>
                              </m:r>
                            </m:e>
                            <m:sub>
                              <m:r>
                                <m:rPr>
                                  <m:sty m:val="p"/>
                                </m:rPr>
                                <a:rPr lang="zh-CN" altLang="en-US" sz="2000">
                                  <a:latin typeface="Cambria Math" panose="02040503050406030204" pitchFamily="18" charset="0"/>
                                </a:rPr>
                                <m:t>BOC</m:t>
                              </m:r>
                            </m:sub>
                          </m:sSub>
                          <m:r>
                            <a:rPr lang="zh-CN" altLang="en-US" sz="2000" i="0">
                              <a:latin typeface="Cambria Math" panose="02040503050406030204" pitchFamily="18" charset="0"/>
                            </a:rPr>
                            <m:t>+</m:t>
                          </m:r>
                          <m:r>
                            <m:rPr>
                              <m:sty m:val="p"/>
                            </m:rPr>
                            <a:rPr lang="zh-CN" altLang="en-US" sz="2000" i="0">
                              <a:latin typeface="Cambria Math" panose="02040503050406030204" pitchFamily="18" charset="0"/>
                            </a:rPr>
                            <m:t>S</m:t>
                          </m:r>
                          <m:sSub>
                            <m:sSubPr>
                              <m:ctrlPr>
                                <a:rPr lang="en-US" altLang="zh-CN" sz="2000" i="1" smtClean="0">
                                  <a:latin typeface="Cambria Math" panose="02040503050406030204" pitchFamily="18" charset="0"/>
                                </a:rPr>
                              </m:ctrlPr>
                            </m:sSubPr>
                            <m:e>
                              <m:r>
                                <m:rPr>
                                  <m:sty m:val="p"/>
                                </m:rPr>
                                <a:rPr lang="zh-CN" altLang="en-US" sz="2000">
                                  <a:latin typeface="Cambria Math" panose="02040503050406030204" pitchFamily="18" charset="0"/>
                                </a:rPr>
                                <m:t>Δ</m:t>
                              </m:r>
                            </m:e>
                            <m:sub>
                              <m:r>
                                <m:rPr>
                                  <m:sty m:val="p"/>
                                </m:rPr>
                                <a:rPr lang="en-US" altLang="zh-CN" sz="2000" i="1">
                                  <a:latin typeface="Cambria Math" panose="02040503050406030204" pitchFamily="18" charset="0"/>
                                </a:rPr>
                                <m:t>AOB</m:t>
                              </m:r>
                            </m:sub>
                          </m:sSub>
                        </m:den>
                      </m:f>
                      <m:r>
                        <a:rPr lang="zh-CN" altLang="en-US" sz="2000" i="0">
                          <a:latin typeface="Cambria Math" panose="02040503050406030204" pitchFamily="18" charset="0"/>
                        </a:rPr>
                        <m:t> </m:t>
                      </m:r>
                    </m:oMath>
                  </m:oMathPara>
                </a14:m>
                <a:endParaRPr lang="zh-CN" altLang="en-US" sz="2000" dirty="0"/>
              </a:p>
            </p:txBody>
          </p:sp>
        </mc:Choice>
        <mc:Fallback xmlns="">
          <p:sp>
            <p:nvSpPr>
              <p:cNvPr id="17" name="矩形 16"/>
              <p:cNvSpPr>
                <a:spLocks noRot="1" noChangeAspect="1" noMove="1" noResize="1" noEditPoints="1" noAdjustHandles="1" noChangeArrowheads="1" noChangeShapeType="1" noTextEdit="1"/>
              </p:cNvSpPr>
              <p:nvPr/>
            </p:nvSpPr>
            <p:spPr>
              <a:xfrm>
                <a:off x="5272330" y="449868"/>
                <a:ext cx="3453381" cy="72295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5270162" y="1332582"/>
                <a:ext cx="3390223" cy="7229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000" i="1">
                          <a:latin typeface="Cambria Math" panose="02040503050406030204" pitchFamily="18" charset="0"/>
                        </a:rPr>
                        <m:t>𝑣</m:t>
                      </m:r>
                      <m:r>
                        <a:rPr lang="zh-CN" altLang="en-US" sz="2000" i="0">
                          <a:latin typeface="Cambria Math" panose="02040503050406030204" pitchFamily="18" charset="0"/>
                        </a:rPr>
                        <m:t>=</m:t>
                      </m:r>
                      <m:f>
                        <m:fPr>
                          <m:ctrlPr>
                            <a:rPr lang="zh-CN" altLang="en-US" sz="2000" i="1">
                              <a:latin typeface="Cambria Math" panose="02040503050406030204" pitchFamily="18" charset="0"/>
                            </a:rPr>
                          </m:ctrlPr>
                        </m:fPr>
                        <m:num>
                          <m:r>
                            <m:rPr>
                              <m:sty m:val="p"/>
                            </m:rPr>
                            <a:rPr lang="zh-CN" altLang="en-US" sz="2000" i="0">
                              <a:latin typeface="Cambria Math" panose="02040503050406030204" pitchFamily="18" charset="0"/>
                            </a:rPr>
                            <m:t>S</m:t>
                          </m:r>
                          <m:sSub>
                            <m:sSubPr>
                              <m:ctrlPr>
                                <a:rPr lang="en-US" altLang="zh-CN" sz="2000" i="1" smtClean="0">
                                  <a:latin typeface="Cambria Math" panose="02040503050406030204" pitchFamily="18" charset="0"/>
                                </a:rPr>
                              </m:ctrlPr>
                            </m:sSubPr>
                            <m:e>
                              <m:r>
                                <m:rPr>
                                  <m:sty m:val="p"/>
                                </m:rPr>
                                <a:rPr lang="zh-CN" altLang="en-US" sz="2000">
                                  <a:latin typeface="Cambria Math" panose="02040503050406030204" pitchFamily="18" charset="0"/>
                                </a:rPr>
                                <m:t>Δ</m:t>
                              </m:r>
                            </m:e>
                            <m:sub>
                              <m:r>
                                <m:rPr>
                                  <m:sty m:val="p"/>
                                </m:rPr>
                                <a:rPr lang="en-US" altLang="zh-CN" sz="2000" i="1">
                                  <a:latin typeface="Cambria Math" panose="02040503050406030204" pitchFamily="18" charset="0"/>
                                </a:rPr>
                                <m:t>AOC</m:t>
                              </m:r>
                            </m:sub>
                          </m:sSub>
                        </m:num>
                        <m:den>
                          <m:r>
                            <m:rPr>
                              <m:sty m:val="p"/>
                            </m:rPr>
                            <a:rPr lang="zh-CN" altLang="en-US" sz="2000" i="0">
                              <a:latin typeface="Cambria Math" panose="02040503050406030204" pitchFamily="18" charset="0"/>
                            </a:rPr>
                            <m:t>S</m:t>
                          </m:r>
                          <m:sSub>
                            <m:sSubPr>
                              <m:ctrlPr>
                                <a:rPr lang="en-US" altLang="zh-CN" sz="2000" i="1" smtClean="0">
                                  <a:latin typeface="Cambria Math" panose="02040503050406030204" pitchFamily="18" charset="0"/>
                                </a:rPr>
                              </m:ctrlPr>
                            </m:sSubPr>
                            <m:e>
                              <m:r>
                                <m:rPr>
                                  <m:sty m:val="p"/>
                                </m:rPr>
                                <a:rPr lang="zh-CN" altLang="en-US" sz="2000">
                                  <a:latin typeface="Cambria Math" panose="02040503050406030204" pitchFamily="18" charset="0"/>
                                </a:rPr>
                                <m:t>Δ</m:t>
                              </m:r>
                            </m:e>
                            <m:sub>
                              <m:r>
                                <m:rPr>
                                  <m:sty m:val="p"/>
                                </m:rPr>
                                <a:rPr lang="en-US" altLang="zh-CN" sz="2000" i="1">
                                  <a:latin typeface="Cambria Math" panose="02040503050406030204" pitchFamily="18" charset="0"/>
                                </a:rPr>
                                <m:t>AOC</m:t>
                              </m:r>
                            </m:sub>
                          </m:sSub>
                          <m:r>
                            <a:rPr lang="zh-CN" altLang="en-US" sz="2000" i="0">
                              <a:latin typeface="Cambria Math" panose="02040503050406030204" pitchFamily="18" charset="0"/>
                            </a:rPr>
                            <m:t>+</m:t>
                          </m:r>
                          <m:r>
                            <m:rPr>
                              <m:sty m:val="p"/>
                            </m:rPr>
                            <a:rPr lang="zh-CN" altLang="en-US" sz="2000" i="0">
                              <a:latin typeface="Cambria Math" panose="02040503050406030204" pitchFamily="18" charset="0"/>
                            </a:rPr>
                            <m:t>S</m:t>
                          </m:r>
                          <m:sSub>
                            <m:sSubPr>
                              <m:ctrlPr>
                                <a:rPr lang="en-US" altLang="zh-CN" sz="2000" i="1" smtClean="0">
                                  <a:latin typeface="Cambria Math" panose="02040503050406030204" pitchFamily="18" charset="0"/>
                                </a:rPr>
                              </m:ctrlPr>
                            </m:sSubPr>
                            <m:e>
                              <m:r>
                                <m:rPr>
                                  <m:sty m:val="p"/>
                                </m:rPr>
                                <a:rPr lang="zh-CN" altLang="en-US" sz="2000">
                                  <a:latin typeface="Cambria Math" panose="02040503050406030204" pitchFamily="18" charset="0"/>
                                </a:rPr>
                                <m:t>Δ</m:t>
                              </m:r>
                            </m:e>
                            <m:sub>
                              <m:r>
                                <m:rPr>
                                  <m:sty m:val="p"/>
                                </m:rPr>
                                <a:rPr lang="zh-CN" altLang="en-US" sz="2000">
                                  <a:latin typeface="Cambria Math" panose="02040503050406030204" pitchFamily="18" charset="0"/>
                                </a:rPr>
                                <m:t>BOC</m:t>
                              </m:r>
                            </m:sub>
                          </m:sSub>
                          <m:r>
                            <a:rPr lang="zh-CN" altLang="en-US" sz="2000" i="0">
                              <a:latin typeface="Cambria Math" panose="02040503050406030204" pitchFamily="18" charset="0"/>
                            </a:rPr>
                            <m:t>+</m:t>
                          </m:r>
                          <m:r>
                            <m:rPr>
                              <m:sty m:val="p"/>
                            </m:rPr>
                            <a:rPr lang="zh-CN" altLang="en-US" sz="2000" i="0">
                              <a:latin typeface="Cambria Math" panose="02040503050406030204" pitchFamily="18" charset="0"/>
                            </a:rPr>
                            <m:t>S</m:t>
                          </m:r>
                          <m:sSub>
                            <m:sSubPr>
                              <m:ctrlPr>
                                <a:rPr lang="en-US" altLang="zh-CN" sz="2000" i="1" smtClean="0">
                                  <a:latin typeface="Cambria Math" panose="02040503050406030204" pitchFamily="18" charset="0"/>
                                </a:rPr>
                              </m:ctrlPr>
                            </m:sSubPr>
                            <m:e>
                              <m:r>
                                <m:rPr>
                                  <m:sty m:val="p"/>
                                </m:rPr>
                                <a:rPr lang="zh-CN" altLang="en-US" sz="2000">
                                  <a:latin typeface="Cambria Math" panose="02040503050406030204" pitchFamily="18" charset="0"/>
                                </a:rPr>
                                <m:t>Δ</m:t>
                              </m:r>
                            </m:e>
                            <m:sub>
                              <m:r>
                                <m:rPr>
                                  <m:sty m:val="p"/>
                                </m:rPr>
                                <a:rPr lang="en-US" altLang="zh-CN" sz="2000" i="1">
                                  <a:latin typeface="Cambria Math" panose="02040503050406030204" pitchFamily="18" charset="0"/>
                                </a:rPr>
                                <m:t>AOB</m:t>
                              </m:r>
                            </m:sub>
                          </m:sSub>
                        </m:den>
                      </m:f>
                    </m:oMath>
                  </m:oMathPara>
                </a14:m>
                <a:endParaRPr lang="zh-CN" altLang="en-US" sz="2000" dirty="0"/>
              </a:p>
            </p:txBody>
          </p:sp>
        </mc:Choice>
        <mc:Fallback xmlns="">
          <p:sp>
            <p:nvSpPr>
              <p:cNvPr id="20" name="矩形 19"/>
              <p:cNvSpPr>
                <a:spLocks noRot="1" noChangeAspect="1" noMove="1" noResize="1" noEditPoints="1" noAdjustHandles="1" noChangeArrowheads="1" noChangeShapeType="1" noTextEdit="1"/>
              </p:cNvSpPr>
              <p:nvPr/>
            </p:nvSpPr>
            <p:spPr>
              <a:xfrm>
                <a:off x="5270162" y="1332582"/>
                <a:ext cx="3390223" cy="722955"/>
              </a:xfrm>
              <a:prstGeom prst="rect">
                <a:avLst/>
              </a:prstGeom>
              <a:blipFill>
                <a:blip r:embed="rId4"/>
                <a:stretch>
                  <a:fillRect/>
                </a:stretch>
              </a:blipFill>
            </p:spPr>
            <p:txBody>
              <a:bodyPr/>
              <a:lstStyle/>
              <a:p>
                <a:r>
                  <a:rPr lang="zh-CN" altLang="en-US">
                    <a:noFill/>
                  </a:rPr>
                  <a:t> </a:t>
                </a:r>
              </a:p>
            </p:txBody>
          </p:sp>
        </mc:Fallback>
      </mc:AlternateContent>
      <p:sp>
        <p:nvSpPr>
          <p:cNvPr id="21" name="文本框 20"/>
          <p:cNvSpPr txBox="1"/>
          <p:nvPr/>
        </p:nvSpPr>
        <p:spPr>
          <a:xfrm>
            <a:off x="4789801" y="2279262"/>
            <a:ext cx="5246949" cy="400110"/>
          </a:xfrm>
          <a:prstGeom prst="rect">
            <a:avLst/>
          </a:prstGeom>
          <a:noFill/>
        </p:spPr>
        <p:txBody>
          <a:bodyPr wrap="none" rtlCol="0">
            <a:spAutoFit/>
          </a:bodyPr>
          <a:lstStyle/>
          <a:p>
            <a:r>
              <a:rPr lang="en-US" altLang="zh-CN" sz="2000" dirty="0" err="1"/>
              <a:t>DataO</a:t>
            </a:r>
            <a:r>
              <a:rPr lang="en-US" altLang="zh-CN" sz="2000" dirty="0"/>
              <a:t>=u*</a:t>
            </a:r>
            <a:r>
              <a:rPr lang="en-US" altLang="zh-CN" sz="2000" dirty="0" err="1"/>
              <a:t>SDataA+v</a:t>
            </a:r>
            <a:r>
              <a:rPr lang="en-US" altLang="zh-CN" sz="2000" dirty="0"/>
              <a:t>*</a:t>
            </a:r>
            <a:r>
              <a:rPr lang="en-US" altLang="zh-CN" sz="2000" dirty="0" err="1"/>
              <a:t>SDataB</a:t>
            </a:r>
            <a:r>
              <a:rPr lang="en-US" altLang="zh-CN" sz="2000" dirty="0"/>
              <a:t>+</a:t>
            </a:r>
            <a:r>
              <a:rPr lang="zh-CN" altLang="zh-CN" sz="2000" dirty="0"/>
              <a:t>（</a:t>
            </a:r>
            <a:r>
              <a:rPr lang="en-US" altLang="zh-CN" sz="2000" dirty="0"/>
              <a:t>1-u-v</a:t>
            </a:r>
            <a:r>
              <a:rPr lang="zh-CN" altLang="zh-CN" sz="2000" dirty="0"/>
              <a:t>）</a:t>
            </a:r>
            <a:r>
              <a:rPr lang="en-US" altLang="zh-CN" sz="2000" dirty="0" err="1"/>
              <a:t>SDataC</a:t>
            </a:r>
            <a:endParaRPr lang="zh-CN" altLang="en-US" sz="2000" dirty="0"/>
          </a:p>
        </p:txBody>
      </p:sp>
      <p:sp>
        <p:nvSpPr>
          <p:cNvPr id="44" name="椭圆 43">
            <a:extLst>
              <a:ext uri="{FF2B5EF4-FFF2-40B4-BE49-F238E27FC236}">
                <a16:creationId xmlns:a16="http://schemas.microsoft.com/office/drawing/2014/main" id="{7C81D9FF-7667-4839-B5F7-D477235DA55C}"/>
              </a:ext>
            </a:extLst>
          </p:cNvPr>
          <p:cNvSpPr/>
          <p:nvPr/>
        </p:nvSpPr>
        <p:spPr>
          <a:xfrm>
            <a:off x="8089462" y="3979465"/>
            <a:ext cx="241623" cy="241623"/>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43421F02-17A0-40BA-AC33-28DA9C919F62}"/>
              </a:ext>
            </a:extLst>
          </p:cNvPr>
          <p:cNvSpPr/>
          <p:nvPr/>
        </p:nvSpPr>
        <p:spPr>
          <a:xfrm>
            <a:off x="1932597" y="5954860"/>
            <a:ext cx="360040" cy="36004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73415F0C-BAA2-45EC-A752-FBF265E19252}"/>
              </a:ext>
            </a:extLst>
          </p:cNvPr>
          <p:cNvSpPr/>
          <p:nvPr/>
        </p:nvSpPr>
        <p:spPr>
          <a:xfrm>
            <a:off x="9015948" y="6089408"/>
            <a:ext cx="360040" cy="36004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AFF8977A-DBCC-43EC-930C-B768BC467885}"/>
              </a:ext>
            </a:extLst>
          </p:cNvPr>
          <p:cNvSpPr/>
          <p:nvPr/>
        </p:nvSpPr>
        <p:spPr>
          <a:xfrm>
            <a:off x="6326678" y="5301208"/>
            <a:ext cx="360040" cy="36004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cxnSp>
        <p:nvCxnSpPr>
          <p:cNvPr id="51" name="直接连接符 50">
            <a:extLst>
              <a:ext uri="{FF2B5EF4-FFF2-40B4-BE49-F238E27FC236}">
                <a16:creationId xmlns:a16="http://schemas.microsoft.com/office/drawing/2014/main" id="{68B5EF77-DD61-41C1-AFC8-69CF069A4F51}"/>
              </a:ext>
            </a:extLst>
          </p:cNvPr>
          <p:cNvCxnSpPr>
            <a:cxnSpLocks/>
            <a:stCxn id="44" idx="2"/>
            <a:endCxn id="45" idx="7"/>
          </p:cNvCxnSpPr>
          <p:nvPr/>
        </p:nvCxnSpPr>
        <p:spPr>
          <a:xfrm flipH="1">
            <a:off x="2239910" y="4100277"/>
            <a:ext cx="5849552" cy="1907310"/>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E088EF7D-A4A1-4B0C-AA33-C8B8E801B343}"/>
              </a:ext>
            </a:extLst>
          </p:cNvPr>
          <p:cNvCxnSpPr>
            <a:cxnSpLocks/>
            <a:stCxn id="45" idx="5"/>
            <a:endCxn id="46" idx="2"/>
          </p:cNvCxnSpPr>
          <p:nvPr/>
        </p:nvCxnSpPr>
        <p:spPr>
          <a:xfrm>
            <a:off x="2239910" y="6262173"/>
            <a:ext cx="6776038" cy="7255"/>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2C6CC79A-50CD-4479-954C-63B8D4BF33C3}"/>
              </a:ext>
            </a:extLst>
          </p:cNvPr>
          <p:cNvCxnSpPr>
            <a:stCxn id="46" idx="0"/>
            <a:endCxn id="44" idx="5"/>
          </p:cNvCxnSpPr>
          <p:nvPr/>
        </p:nvCxnSpPr>
        <p:spPr>
          <a:xfrm flipH="1" flipV="1">
            <a:off x="8295700" y="4185703"/>
            <a:ext cx="900268" cy="1903705"/>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973B6DEA-E448-4840-B469-256B9603C2AC}"/>
              </a:ext>
            </a:extLst>
          </p:cNvPr>
          <p:cNvCxnSpPr>
            <a:cxnSpLocks/>
            <a:stCxn id="45" idx="6"/>
            <a:endCxn id="50" idx="2"/>
          </p:cNvCxnSpPr>
          <p:nvPr/>
        </p:nvCxnSpPr>
        <p:spPr>
          <a:xfrm flipV="1">
            <a:off x="2292637" y="5481228"/>
            <a:ext cx="4034041" cy="653652"/>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F96A9CC6-762C-4680-8A79-D3A8FBE28303}"/>
              </a:ext>
            </a:extLst>
          </p:cNvPr>
          <p:cNvCxnSpPr>
            <a:cxnSpLocks/>
            <a:stCxn id="46" idx="1"/>
          </p:cNvCxnSpPr>
          <p:nvPr/>
        </p:nvCxnSpPr>
        <p:spPr>
          <a:xfrm flipH="1" flipV="1">
            <a:off x="6670849" y="5467976"/>
            <a:ext cx="2397826" cy="674159"/>
          </a:xfrm>
          <a:prstGeom prst="line">
            <a:avLst/>
          </a:prstGeom>
          <a:ln w="57150">
            <a:solidFill>
              <a:schemeClr val="tx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3EEA152-6F4B-487D-90B1-F1AFEA1B2C90}"/>
              </a:ext>
            </a:extLst>
          </p:cNvPr>
          <p:cNvCxnSpPr>
            <a:cxnSpLocks/>
            <a:stCxn id="44" idx="3"/>
            <a:endCxn id="50" idx="7"/>
          </p:cNvCxnSpPr>
          <p:nvPr/>
        </p:nvCxnSpPr>
        <p:spPr>
          <a:xfrm flipH="1">
            <a:off x="6633991" y="4185703"/>
            <a:ext cx="1490856" cy="1168232"/>
          </a:xfrm>
          <a:prstGeom prst="line">
            <a:avLst/>
          </a:prstGeom>
          <a:ln w="57150">
            <a:solidFill>
              <a:schemeClr val="tx1">
                <a:lumMod val="9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1F9C4B24-796A-4338-BCF8-166E3B818546}"/>
              </a:ext>
            </a:extLst>
          </p:cNvPr>
          <p:cNvSpPr txBox="1"/>
          <p:nvPr/>
        </p:nvSpPr>
        <p:spPr>
          <a:xfrm>
            <a:off x="7536160" y="3836568"/>
            <a:ext cx="357790" cy="369332"/>
          </a:xfrm>
          <a:prstGeom prst="rect">
            <a:avLst/>
          </a:prstGeom>
          <a:noFill/>
        </p:spPr>
        <p:txBody>
          <a:bodyPr wrap="none" rtlCol="0">
            <a:spAutoFit/>
          </a:bodyP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9EA595A4-26CF-4BC4-8D7D-D85A215ABF45}"/>
              </a:ext>
            </a:extLst>
          </p:cNvPr>
          <p:cNvSpPr txBox="1"/>
          <p:nvPr/>
        </p:nvSpPr>
        <p:spPr>
          <a:xfrm>
            <a:off x="2202444" y="6300028"/>
            <a:ext cx="341760" cy="369332"/>
          </a:xfrm>
          <a:prstGeom prst="rect">
            <a:avLst/>
          </a:prstGeom>
          <a:noFill/>
        </p:spPr>
        <p:txBody>
          <a:bodyPr wrap="none" rtlCol="0">
            <a:spAutoFit/>
          </a:bodyP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179F6020-C72A-4F78-B2B1-40185AB9A234}"/>
              </a:ext>
            </a:extLst>
          </p:cNvPr>
          <p:cNvSpPr txBox="1"/>
          <p:nvPr/>
        </p:nvSpPr>
        <p:spPr>
          <a:xfrm>
            <a:off x="9447996" y="6187467"/>
            <a:ext cx="341760" cy="369332"/>
          </a:xfrm>
          <a:prstGeom prst="rect">
            <a:avLst/>
          </a:prstGeom>
          <a:noFill/>
        </p:spPr>
        <p:txBody>
          <a:bodyPr wrap="none" rtlCol="0">
            <a:spAutoFit/>
          </a:bodyP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1" name="文本框 60">
            <a:extLst>
              <a:ext uri="{FF2B5EF4-FFF2-40B4-BE49-F238E27FC236}">
                <a16:creationId xmlns:a16="http://schemas.microsoft.com/office/drawing/2014/main" id="{D9AE13C5-C2B9-455E-BA1F-307B63EF4EC3}"/>
              </a:ext>
            </a:extLst>
          </p:cNvPr>
          <p:cNvSpPr txBox="1"/>
          <p:nvPr/>
        </p:nvSpPr>
        <p:spPr>
          <a:xfrm>
            <a:off x="6226236" y="5651956"/>
            <a:ext cx="373820" cy="369332"/>
          </a:xfrm>
          <a:prstGeom prst="rect">
            <a:avLst/>
          </a:prstGeom>
          <a:noFill/>
        </p:spPr>
        <p:txBody>
          <a:bodyPr wrap="none" rtlCol="0">
            <a:spAutoFit/>
          </a:bodyP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62" name="图片 61">
            <a:extLst>
              <a:ext uri="{FF2B5EF4-FFF2-40B4-BE49-F238E27FC236}">
                <a16:creationId xmlns:a16="http://schemas.microsoft.com/office/drawing/2014/main" id="{D5DE4C73-F71E-461E-A2AD-37FFF684067E}"/>
              </a:ext>
            </a:extLst>
          </p:cNvPr>
          <p:cNvPicPr>
            <a:picLocks noChangeAspect="1"/>
          </p:cNvPicPr>
          <p:nvPr/>
        </p:nvPicPr>
        <p:blipFill>
          <a:blip r:embed="rId5"/>
          <a:stretch>
            <a:fillRect/>
          </a:stretch>
        </p:blipFill>
        <p:spPr>
          <a:xfrm>
            <a:off x="1764428" y="5467976"/>
            <a:ext cx="830937" cy="727071"/>
          </a:xfrm>
          <a:prstGeom prst="rect">
            <a:avLst/>
          </a:prstGeom>
          <a:ln>
            <a:noFill/>
          </a:ln>
          <a:effectLst>
            <a:outerShdw blurRad="292100" dist="139700" dir="2700000" algn="tl" rotWithShape="0">
              <a:srgbClr val="333333">
                <a:alpha val="65000"/>
              </a:srgbClr>
            </a:outerShdw>
          </a:effectLst>
        </p:spPr>
      </p:pic>
      <p:pic>
        <p:nvPicPr>
          <p:cNvPr id="63" name="图片 62">
            <a:extLst>
              <a:ext uri="{FF2B5EF4-FFF2-40B4-BE49-F238E27FC236}">
                <a16:creationId xmlns:a16="http://schemas.microsoft.com/office/drawing/2014/main" id="{C148542D-94A4-48A3-9D81-46B2A67A5BFB}"/>
              </a:ext>
            </a:extLst>
          </p:cNvPr>
          <p:cNvPicPr>
            <a:picLocks noChangeAspect="1"/>
          </p:cNvPicPr>
          <p:nvPr/>
        </p:nvPicPr>
        <p:blipFill>
          <a:blip r:embed="rId5"/>
          <a:stretch>
            <a:fillRect/>
          </a:stretch>
        </p:blipFill>
        <p:spPr>
          <a:xfrm>
            <a:off x="1621004" y="5084158"/>
            <a:ext cx="1117784" cy="978063"/>
          </a:xfrm>
          <a:prstGeom prst="rect">
            <a:avLst/>
          </a:prstGeom>
          <a:ln>
            <a:noFill/>
          </a:ln>
          <a:effectLst>
            <a:outerShdw blurRad="292100" dist="139700" dir="2700000" algn="tl" rotWithShape="0">
              <a:srgbClr val="333333">
                <a:alpha val="65000"/>
              </a:srgbClr>
            </a:outerShdw>
          </a:effectLst>
        </p:spPr>
      </p:pic>
      <p:pic>
        <p:nvPicPr>
          <p:cNvPr id="64" name="图片 63">
            <a:extLst>
              <a:ext uri="{FF2B5EF4-FFF2-40B4-BE49-F238E27FC236}">
                <a16:creationId xmlns:a16="http://schemas.microsoft.com/office/drawing/2014/main" id="{44F156EB-82CC-4F7D-B3A8-BD79270AE84E}"/>
              </a:ext>
            </a:extLst>
          </p:cNvPr>
          <p:cNvPicPr>
            <a:picLocks noChangeAspect="1"/>
          </p:cNvPicPr>
          <p:nvPr/>
        </p:nvPicPr>
        <p:blipFill>
          <a:blip r:embed="rId5"/>
          <a:stretch>
            <a:fillRect/>
          </a:stretch>
        </p:blipFill>
        <p:spPr>
          <a:xfrm>
            <a:off x="1413639" y="4519945"/>
            <a:ext cx="1586017" cy="1387768"/>
          </a:xfrm>
          <a:prstGeom prst="rect">
            <a:avLst/>
          </a:prstGeom>
          <a:ln>
            <a:noFill/>
          </a:ln>
          <a:effectLst>
            <a:outerShdw blurRad="292100" dist="139700" dir="2700000" algn="tl" rotWithShape="0">
              <a:srgbClr val="333333">
                <a:alpha val="65000"/>
              </a:srgbClr>
            </a:outerShdw>
          </a:effectLst>
        </p:spPr>
      </p:pic>
      <p:pic>
        <p:nvPicPr>
          <p:cNvPr id="65" name="图片 64">
            <a:extLst>
              <a:ext uri="{FF2B5EF4-FFF2-40B4-BE49-F238E27FC236}">
                <a16:creationId xmlns:a16="http://schemas.microsoft.com/office/drawing/2014/main" id="{B2F007B0-6876-4463-A379-C6F678EABE08}"/>
              </a:ext>
            </a:extLst>
          </p:cNvPr>
          <p:cNvPicPr>
            <a:picLocks noChangeAspect="1"/>
          </p:cNvPicPr>
          <p:nvPr/>
        </p:nvPicPr>
        <p:blipFill>
          <a:blip r:embed="rId5"/>
          <a:stretch>
            <a:fillRect/>
          </a:stretch>
        </p:blipFill>
        <p:spPr>
          <a:xfrm>
            <a:off x="7948218" y="3655277"/>
            <a:ext cx="578859" cy="506503"/>
          </a:xfrm>
          <a:prstGeom prst="rect">
            <a:avLst/>
          </a:prstGeom>
          <a:ln>
            <a:noFill/>
          </a:ln>
          <a:effectLst>
            <a:outerShdw blurRad="292100" dist="139700" dir="2700000" algn="tl" rotWithShape="0">
              <a:srgbClr val="333333">
                <a:alpha val="65000"/>
              </a:srgbClr>
            </a:outerShdw>
          </a:effectLst>
        </p:spPr>
      </p:pic>
      <p:pic>
        <p:nvPicPr>
          <p:cNvPr id="66" name="图片 65">
            <a:extLst>
              <a:ext uri="{FF2B5EF4-FFF2-40B4-BE49-F238E27FC236}">
                <a16:creationId xmlns:a16="http://schemas.microsoft.com/office/drawing/2014/main" id="{69771348-E299-4DFC-A520-632E7FCBBBE3}"/>
              </a:ext>
            </a:extLst>
          </p:cNvPr>
          <p:cNvPicPr>
            <a:picLocks noChangeAspect="1"/>
          </p:cNvPicPr>
          <p:nvPr/>
        </p:nvPicPr>
        <p:blipFill>
          <a:blip r:embed="rId5"/>
          <a:stretch>
            <a:fillRect/>
          </a:stretch>
        </p:blipFill>
        <p:spPr>
          <a:xfrm>
            <a:off x="7833824" y="3347601"/>
            <a:ext cx="778687" cy="681353"/>
          </a:xfrm>
          <a:prstGeom prst="rect">
            <a:avLst/>
          </a:prstGeom>
          <a:ln>
            <a:noFill/>
          </a:ln>
          <a:effectLst>
            <a:outerShdw blurRad="292100" dist="139700" dir="2700000" algn="tl" rotWithShape="0">
              <a:srgbClr val="333333">
                <a:alpha val="65000"/>
              </a:srgbClr>
            </a:outerShdw>
          </a:effectLst>
        </p:spPr>
      </p:pic>
      <p:pic>
        <p:nvPicPr>
          <p:cNvPr id="67" name="图片 66">
            <a:extLst>
              <a:ext uri="{FF2B5EF4-FFF2-40B4-BE49-F238E27FC236}">
                <a16:creationId xmlns:a16="http://schemas.microsoft.com/office/drawing/2014/main" id="{9B9E9C48-6492-4A65-84B8-1556772BB0A8}"/>
              </a:ext>
            </a:extLst>
          </p:cNvPr>
          <p:cNvPicPr>
            <a:picLocks noChangeAspect="1"/>
          </p:cNvPicPr>
          <p:nvPr/>
        </p:nvPicPr>
        <p:blipFill>
          <a:blip r:embed="rId5"/>
          <a:stretch>
            <a:fillRect/>
          </a:stretch>
        </p:blipFill>
        <p:spPr>
          <a:xfrm>
            <a:off x="7725600" y="2907678"/>
            <a:ext cx="1104875" cy="966768"/>
          </a:xfrm>
          <a:prstGeom prst="rect">
            <a:avLst/>
          </a:prstGeom>
          <a:ln>
            <a:noFill/>
          </a:ln>
          <a:effectLst>
            <a:outerShdw blurRad="292100" dist="139700" dir="2700000" algn="tl" rotWithShape="0">
              <a:srgbClr val="333333">
                <a:alpha val="65000"/>
              </a:srgbClr>
            </a:outerShdw>
          </a:effectLst>
        </p:spPr>
      </p:pic>
      <p:pic>
        <p:nvPicPr>
          <p:cNvPr id="68" name="图片 67">
            <a:extLst>
              <a:ext uri="{FF2B5EF4-FFF2-40B4-BE49-F238E27FC236}">
                <a16:creationId xmlns:a16="http://schemas.microsoft.com/office/drawing/2014/main" id="{42B5D3FF-22D0-47CC-BE62-BDF2715B6FCD}"/>
              </a:ext>
            </a:extLst>
          </p:cNvPr>
          <p:cNvPicPr>
            <a:picLocks noChangeAspect="1"/>
          </p:cNvPicPr>
          <p:nvPr/>
        </p:nvPicPr>
        <p:blipFill>
          <a:blip r:embed="rId5"/>
          <a:stretch>
            <a:fillRect/>
          </a:stretch>
        </p:blipFill>
        <p:spPr>
          <a:xfrm>
            <a:off x="8823053" y="5601167"/>
            <a:ext cx="830937" cy="727071"/>
          </a:xfrm>
          <a:prstGeom prst="rect">
            <a:avLst/>
          </a:prstGeom>
          <a:ln>
            <a:noFill/>
          </a:ln>
          <a:effectLst>
            <a:outerShdw blurRad="292100" dist="139700" dir="2700000" algn="tl" rotWithShape="0">
              <a:srgbClr val="333333">
                <a:alpha val="65000"/>
              </a:srgbClr>
            </a:outerShdw>
          </a:effectLst>
        </p:spPr>
      </p:pic>
      <p:pic>
        <p:nvPicPr>
          <p:cNvPr id="69" name="图片 68">
            <a:extLst>
              <a:ext uri="{FF2B5EF4-FFF2-40B4-BE49-F238E27FC236}">
                <a16:creationId xmlns:a16="http://schemas.microsoft.com/office/drawing/2014/main" id="{BDEA089E-CEEF-4BBD-8819-65A87D92452C}"/>
              </a:ext>
            </a:extLst>
          </p:cNvPr>
          <p:cNvPicPr>
            <a:picLocks noChangeAspect="1"/>
          </p:cNvPicPr>
          <p:nvPr/>
        </p:nvPicPr>
        <p:blipFill>
          <a:blip r:embed="rId5"/>
          <a:stretch>
            <a:fillRect/>
          </a:stretch>
        </p:blipFill>
        <p:spPr>
          <a:xfrm>
            <a:off x="8679629" y="5217349"/>
            <a:ext cx="1117784" cy="978063"/>
          </a:xfrm>
          <a:prstGeom prst="rect">
            <a:avLst/>
          </a:prstGeom>
          <a:ln>
            <a:noFill/>
          </a:ln>
          <a:effectLst>
            <a:outerShdw blurRad="292100" dist="139700" dir="2700000" algn="tl" rotWithShape="0">
              <a:srgbClr val="333333">
                <a:alpha val="65000"/>
              </a:srgbClr>
            </a:outerShdw>
          </a:effectLst>
        </p:spPr>
      </p:pic>
      <p:pic>
        <p:nvPicPr>
          <p:cNvPr id="70" name="图片 69">
            <a:extLst>
              <a:ext uri="{FF2B5EF4-FFF2-40B4-BE49-F238E27FC236}">
                <a16:creationId xmlns:a16="http://schemas.microsoft.com/office/drawing/2014/main" id="{77751A66-3E36-497E-BF0B-6CCC333CB349}"/>
              </a:ext>
            </a:extLst>
          </p:cNvPr>
          <p:cNvPicPr>
            <a:picLocks noChangeAspect="1"/>
          </p:cNvPicPr>
          <p:nvPr/>
        </p:nvPicPr>
        <p:blipFill>
          <a:blip r:embed="rId5"/>
          <a:stretch>
            <a:fillRect/>
          </a:stretch>
        </p:blipFill>
        <p:spPr>
          <a:xfrm>
            <a:off x="8472264" y="4653136"/>
            <a:ext cx="1586017" cy="1387768"/>
          </a:xfrm>
          <a:prstGeom prst="rect">
            <a:avLst/>
          </a:prstGeom>
          <a:ln>
            <a:noFill/>
          </a:ln>
          <a:effectLst>
            <a:outerShdw blurRad="292100" dist="139700" dir="2700000" algn="tl" rotWithShape="0">
              <a:srgbClr val="333333">
                <a:alpha val="65000"/>
              </a:srgbClr>
            </a:outerShdw>
          </a:effectLst>
        </p:spPr>
      </p:pic>
      <p:pic>
        <p:nvPicPr>
          <p:cNvPr id="71" name="图片 70">
            <a:extLst>
              <a:ext uri="{FF2B5EF4-FFF2-40B4-BE49-F238E27FC236}">
                <a16:creationId xmlns:a16="http://schemas.microsoft.com/office/drawing/2014/main" id="{21BE810C-B38A-4C0C-A745-B540DAACEF19}"/>
              </a:ext>
            </a:extLst>
          </p:cNvPr>
          <p:cNvPicPr>
            <a:picLocks noChangeAspect="1"/>
          </p:cNvPicPr>
          <p:nvPr/>
        </p:nvPicPr>
        <p:blipFill>
          <a:blip r:embed="rId5"/>
          <a:stretch>
            <a:fillRect/>
          </a:stretch>
        </p:blipFill>
        <p:spPr>
          <a:xfrm>
            <a:off x="6061033" y="4860600"/>
            <a:ext cx="830937" cy="727071"/>
          </a:xfrm>
          <a:prstGeom prst="rect">
            <a:avLst/>
          </a:prstGeom>
          <a:ln>
            <a:noFill/>
          </a:ln>
          <a:effectLst>
            <a:outerShdw blurRad="292100" dist="139700" dir="2700000" algn="tl" rotWithShape="0">
              <a:srgbClr val="333333">
                <a:alpha val="65000"/>
              </a:srgbClr>
            </a:outerShdw>
          </a:effectLst>
        </p:spPr>
      </p:pic>
      <p:pic>
        <p:nvPicPr>
          <p:cNvPr id="72" name="图片 71">
            <a:extLst>
              <a:ext uri="{FF2B5EF4-FFF2-40B4-BE49-F238E27FC236}">
                <a16:creationId xmlns:a16="http://schemas.microsoft.com/office/drawing/2014/main" id="{F54E43D4-D72A-4191-8FAE-9FD8622905FC}"/>
              </a:ext>
            </a:extLst>
          </p:cNvPr>
          <p:cNvPicPr>
            <a:picLocks noChangeAspect="1"/>
          </p:cNvPicPr>
          <p:nvPr/>
        </p:nvPicPr>
        <p:blipFill>
          <a:blip r:embed="rId5"/>
          <a:stretch>
            <a:fillRect/>
          </a:stretch>
        </p:blipFill>
        <p:spPr>
          <a:xfrm>
            <a:off x="5917425" y="4456266"/>
            <a:ext cx="1117784" cy="978063"/>
          </a:xfrm>
          <a:prstGeom prst="rect">
            <a:avLst/>
          </a:prstGeom>
          <a:ln>
            <a:noFill/>
          </a:ln>
          <a:effectLst>
            <a:outerShdw blurRad="292100" dist="139700" dir="2700000" algn="tl" rotWithShape="0">
              <a:srgbClr val="333333">
                <a:alpha val="65000"/>
              </a:srgbClr>
            </a:outerShdw>
          </a:effectLst>
        </p:spPr>
      </p:pic>
      <p:pic>
        <p:nvPicPr>
          <p:cNvPr id="73" name="图片 72">
            <a:extLst>
              <a:ext uri="{FF2B5EF4-FFF2-40B4-BE49-F238E27FC236}">
                <a16:creationId xmlns:a16="http://schemas.microsoft.com/office/drawing/2014/main" id="{6542AB56-7B7A-4218-82A9-F8439065B4A6}"/>
              </a:ext>
            </a:extLst>
          </p:cNvPr>
          <p:cNvPicPr>
            <a:picLocks noChangeAspect="1"/>
          </p:cNvPicPr>
          <p:nvPr/>
        </p:nvPicPr>
        <p:blipFill>
          <a:blip r:embed="rId5"/>
          <a:stretch>
            <a:fillRect/>
          </a:stretch>
        </p:blipFill>
        <p:spPr>
          <a:xfrm>
            <a:off x="5691124" y="3823908"/>
            <a:ext cx="1586017" cy="1387768"/>
          </a:xfrm>
          <a:prstGeom prst="rect">
            <a:avLst/>
          </a:prstGeom>
          <a:ln>
            <a:noFill/>
          </a:ln>
          <a:effectLst>
            <a:outerShdw blurRad="292100" dist="139700" dir="2700000" algn="tl" rotWithShape="0">
              <a:srgbClr val="333333">
                <a:alpha val="65000"/>
              </a:srgbClr>
            </a:outerShdw>
          </a:effectLst>
        </p:spPr>
      </p:pic>
      <p:sp>
        <p:nvSpPr>
          <p:cNvPr id="74" name="文本框 73">
            <a:extLst>
              <a:ext uri="{FF2B5EF4-FFF2-40B4-BE49-F238E27FC236}">
                <a16:creationId xmlns:a16="http://schemas.microsoft.com/office/drawing/2014/main" id="{89BB5C56-82B2-43E6-887B-90F26A65A953}"/>
              </a:ext>
            </a:extLst>
          </p:cNvPr>
          <p:cNvSpPr txBox="1"/>
          <p:nvPr/>
        </p:nvSpPr>
        <p:spPr>
          <a:xfrm>
            <a:off x="386115" y="456858"/>
            <a:ext cx="4568472" cy="2246769"/>
          </a:xfrm>
          <a:prstGeom prst="rect">
            <a:avLst/>
          </a:prstGeom>
          <a:noFill/>
        </p:spPr>
        <p:txBody>
          <a:bodyPr wrap="square" rtlCol="0">
            <a:spAutoFit/>
          </a:bodyPr>
          <a:lstStyle/>
          <a:p>
            <a:r>
              <a:rPr lang="zh-CN" altLang="en-US"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三角</a:t>
            </a:r>
            <a:r>
              <a:rPr lang="zh-CN"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插值：在场景中，若被选取点并未处在特定范围内两个</a:t>
            </a:r>
            <a:r>
              <a:rPr lang="en-US"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FDS</a:t>
            </a:r>
            <a:r>
              <a:rPr lang="zh-CN"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起火点的连线上时，系统就会用过寻找该选取点位置周围最近的三个</a:t>
            </a:r>
            <a:r>
              <a:rPr lang="en-US"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FDS</a:t>
            </a:r>
            <a:r>
              <a:rPr lang="zh-CN"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起火点，并构成一个三角形区域。通过备选点与该三个</a:t>
            </a:r>
            <a:r>
              <a:rPr lang="en-US"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FDS</a:t>
            </a:r>
            <a:r>
              <a:rPr lang="zh-CN"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点任意两点所围成的三角形面积，做三角插值模拟运算</a:t>
            </a:r>
            <a:r>
              <a:rPr lang="zh-CN" altLang="en-US"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14651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10"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fade">
                                      <p:cBhvr>
                                        <p:cTn id="21" dur="500"/>
                                        <p:tgtEl>
                                          <p:spTgt spid="6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fade">
                                      <p:cBhvr>
                                        <p:cTn id="26" dur="500"/>
                                        <p:tgtEl>
                                          <p:spTgt spid="55"/>
                                        </p:tgtEl>
                                      </p:cBhvr>
                                    </p:animEffect>
                                  </p:childTnLst>
                                </p:cTn>
                              </p:par>
                              <p:par>
                                <p:cTn id="27" presetID="10"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fade">
                                      <p:cBhvr>
                                        <p:cTn id="29" dur="500"/>
                                        <p:tgtEl>
                                          <p:spTgt spid="57"/>
                                        </p:tgtEl>
                                      </p:cBhvr>
                                    </p:animEffect>
                                  </p:childTnLst>
                                </p:cTn>
                              </p:par>
                              <p:par>
                                <p:cTn id="30" presetID="10" presetClass="entr" presetSubtype="0" fill="hold" nodeType="with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fade">
                                      <p:cBhvr>
                                        <p:cTn id="37" dur="500"/>
                                        <p:tgtEl>
                                          <p:spTgt spid="62"/>
                                        </p:tgtEl>
                                      </p:cBhvr>
                                    </p:animEffect>
                                  </p:childTnLst>
                                </p:cTn>
                              </p:par>
                              <p:par>
                                <p:cTn id="38" presetID="10" presetClass="entr" presetSubtype="0" fill="hold" nodeType="withEffect">
                                  <p:stCondLst>
                                    <p:cond delay="0"/>
                                  </p:stCondLst>
                                  <p:childTnLst>
                                    <p:set>
                                      <p:cBhvr>
                                        <p:cTn id="39" dur="1" fill="hold">
                                          <p:stCondLst>
                                            <p:cond delay="0"/>
                                          </p:stCondLst>
                                        </p:cTn>
                                        <p:tgtEl>
                                          <p:spTgt spid="63"/>
                                        </p:tgtEl>
                                        <p:attrNameLst>
                                          <p:attrName>style.visibility</p:attrName>
                                        </p:attrNameLst>
                                      </p:cBhvr>
                                      <p:to>
                                        <p:strVal val="visible"/>
                                      </p:to>
                                    </p:set>
                                    <p:animEffect transition="in" filter="fade">
                                      <p:cBhvr>
                                        <p:cTn id="40" dur="500"/>
                                        <p:tgtEl>
                                          <p:spTgt spid="63"/>
                                        </p:tgtEl>
                                      </p:cBhvr>
                                    </p:animEffect>
                                  </p:childTnLst>
                                </p:cTn>
                              </p:par>
                              <p:par>
                                <p:cTn id="41" presetID="10" presetClass="entr" presetSubtype="0" fill="hold" nodeType="with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fade">
                                      <p:cBhvr>
                                        <p:cTn id="43" dur="500"/>
                                        <p:tgtEl>
                                          <p:spTgt spid="6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5"/>
                                        </p:tgtEl>
                                        <p:attrNameLst>
                                          <p:attrName>style.visibility</p:attrName>
                                        </p:attrNameLst>
                                      </p:cBhvr>
                                      <p:to>
                                        <p:strVal val="visible"/>
                                      </p:to>
                                    </p:set>
                                    <p:animEffect transition="in" filter="fade">
                                      <p:cBhvr>
                                        <p:cTn id="48" dur="500"/>
                                        <p:tgtEl>
                                          <p:spTgt spid="65"/>
                                        </p:tgtEl>
                                      </p:cBhvr>
                                    </p:animEffect>
                                  </p:childTnLst>
                                </p:cTn>
                              </p:par>
                              <p:par>
                                <p:cTn id="49" presetID="10" presetClass="entr" presetSubtype="0" fill="hold" nodeType="withEffect">
                                  <p:stCondLst>
                                    <p:cond delay="0"/>
                                  </p:stCondLst>
                                  <p:childTnLst>
                                    <p:set>
                                      <p:cBhvr>
                                        <p:cTn id="50" dur="1" fill="hold">
                                          <p:stCondLst>
                                            <p:cond delay="0"/>
                                          </p:stCondLst>
                                        </p:cTn>
                                        <p:tgtEl>
                                          <p:spTgt spid="66"/>
                                        </p:tgtEl>
                                        <p:attrNameLst>
                                          <p:attrName>style.visibility</p:attrName>
                                        </p:attrNameLst>
                                      </p:cBhvr>
                                      <p:to>
                                        <p:strVal val="visible"/>
                                      </p:to>
                                    </p:set>
                                    <p:animEffect transition="in" filter="fade">
                                      <p:cBhvr>
                                        <p:cTn id="51" dur="500"/>
                                        <p:tgtEl>
                                          <p:spTgt spid="66"/>
                                        </p:tgtEl>
                                      </p:cBhvr>
                                    </p:animEffect>
                                  </p:childTnLst>
                                </p:cTn>
                              </p:par>
                              <p:par>
                                <p:cTn id="52" presetID="10" presetClass="entr" presetSubtype="0" fill="hold" nodeType="withEffect">
                                  <p:stCondLst>
                                    <p:cond delay="0"/>
                                  </p:stCondLst>
                                  <p:childTnLst>
                                    <p:set>
                                      <p:cBhvr>
                                        <p:cTn id="53" dur="1" fill="hold">
                                          <p:stCondLst>
                                            <p:cond delay="0"/>
                                          </p:stCondLst>
                                        </p:cTn>
                                        <p:tgtEl>
                                          <p:spTgt spid="67"/>
                                        </p:tgtEl>
                                        <p:attrNameLst>
                                          <p:attrName>style.visibility</p:attrName>
                                        </p:attrNameLst>
                                      </p:cBhvr>
                                      <p:to>
                                        <p:strVal val="visible"/>
                                      </p:to>
                                    </p:set>
                                    <p:animEffect transition="in" filter="fade">
                                      <p:cBhvr>
                                        <p:cTn id="54" dur="500"/>
                                        <p:tgtEl>
                                          <p:spTgt spid="6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8"/>
                                        </p:tgtEl>
                                        <p:attrNameLst>
                                          <p:attrName>style.visibility</p:attrName>
                                        </p:attrNameLst>
                                      </p:cBhvr>
                                      <p:to>
                                        <p:strVal val="visible"/>
                                      </p:to>
                                    </p:set>
                                    <p:animEffect transition="in" filter="fade">
                                      <p:cBhvr>
                                        <p:cTn id="59" dur="500"/>
                                        <p:tgtEl>
                                          <p:spTgt spid="68"/>
                                        </p:tgtEl>
                                      </p:cBhvr>
                                    </p:animEffect>
                                  </p:childTnLst>
                                </p:cTn>
                              </p:par>
                              <p:par>
                                <p:cTn id="60" presetID="10" presetClass="entr" presetSubtype="0" fill="hold" nodeType="withEffect">
                                  <p:stCondLst>
                                    <p:cond delay="0"/>
                                  </p:stCondLst>
                                  <p:childTnLst>
                                    <p:set>
                                      <p:cBhvr>
                                        <p:cTn id="61" dur="1" fill="hold">
                                          <p:stCondLst>
                                            <p:cond delay="0"/>
                                          </p:stCondLst>
                                        </p:cTn>
                                        <p:tgtEl>
                                          <p:spTgt spid="69"/>
                                        </p:tgtEl>
                                        <p:attrNameLst>
                                          <p:attrName>style.visibility</p:attrName>
                                        </p:attrNameLst>
                                      </p:cBhvr>
                                      <p:to>
                                        <p:strVal val="visible"/>
                                      </p:to>
                                    </p:set>
                                    <p:animEffect transition="in" filter="fade">
                                      <p:cBhvr>
                                        <p:cTn id="62" dur="500"/>
                                        <p:tgtEl>
                                          <p:spTgt spid="69"/>
                                        </p:tgtEl>
                                      </p:cBhvr>
                                    </p:animEffect>
                                  </p:childTnLst>
                                </p:cTn>
                              </p:par>
                              <p:par>
                                <p:cTn id="63" presetID="10" presetClass="entr" presetSubtype="0" fill="hold" nodeType="withEffect">
                                  <p:stCondLst>
                                    <p:cond delay="0"/>
                                  </p:stCondLst>
                                  <p:childTnLst>
                                    <p:set>
                                      <p:cBhvr>
                                        <p:cTn id="64" dur="1" fill="hold">
                                          <p:stCondLst>
                                            <p:cond delay="0"/>
                                          </p:stCondLst>
                                        </p:cTn>
                                        <p:tgtEl>
                                          <p:spTgt spid="70"/>
                                        </p:tgtEl>
                                        <p:attrNameLst>
                                          <p:attrName>style.visibility</p:attrName>
                                        </p:attrNameLst>
                                      </p:cBhvr>
                                      <p:to>
                                        <p:strVal val="visible"/>
                                      </p:to>
                                    </p:set>
                                    <p:animEffect transition="in" filter="fade">
                                      <p:cBhvr>
                                        <p:cTn id="65" dur="500"/>
                                        <p:tgtEl>
                                          <p:spTgt spid="7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71"/>
                                        </p:tgtEl>
                                        <p:attrNameLst>
                                          <p:attrName>style.visibility</p:attrName>
                                        </p:attrNameLst>
                                      </p:cBhvr>
                                      <p:to>
                                        <p:strVal val="visible"/>
                                      </p:to>
                                    </p:set>
                                    <p:animEffect transition="in" filter="fade">
                                      <p:cBhvr>
                                        <p:cTn id="70" dur="500"/>
                                        <p:tgtEl>
                                          <p:spTgt spid="71"/>
                                        </p:tgtEl>
                                      </p:cBhvr>
                                    </p:animEffect>
                                  </p:childTnLst>
                                </p:cTn>
                              </p:par>
                              <p:par>
                                <p:cTn id="71" presetID="10" presetClass="entr" presetSubtype="0" fill="hold" nodeType="withEffect">
                                  <p:stCondLst>
                                    <p:cond delay="0"/>
                                  </p:stCondLst>
                                  <p:childTnLst>
                                    <p:set>
                                      <p:cBhvr>
                                        <p:cTn id="72" dur="1" fill="hold">
                                          <p:stCondLst>
                                            <p:cond delay="0"/>
                                          </p:stCondLst>
                                        </p:cTn>
                                        <p:tgtEl>
                                          <p:spTgt spid="72"/>
                                        </p:tgtEl>
                                        <p:attrNameLst>
                                          <p:attrName>style.visibility</p:attrName>
                                        </p:attrNameLst>
                                      </p:cBhvr>
                                      <p:to>
                                        <p:strVal val="visible"/>
                                      </p:to>
                                    </p:set>
                                    <p:animEffect transition="in" filter="fade">
                                      <p:cBhvr>
                                        <p:cTn id="73" dur="500"/>
                                        <p:tgtEl>
                                          <p:spTgt spid="72"/>
                                        </p:tgtEl>
                                      </p:cBhvr>
                                    </p:animEffect>
                                  </p:childTnLst>
                                </p:cTn>
                              </p:par>
                              <p:par>
                                <p:cTn id="74" presetID="10" presetClass="entr" presetSubtype="0" fill="hold" nodeType="withEffect">
                                  <p:stCondLst>
                                    <p:cond delay="0"/>
                                  </p:stCondLst>
                                  <p:childTnLst>
                                    <p:set>
                                      <p:cBhvr>
                                        <p:cTn id="75" dur="1" fill="hold">
                                          <p:stCondLst>
                                            <p:cond delay="0"/>
                                          </p:stCondLst>
                                        </p:cTn>
                                        <p:tgtEl>
                                          <p:spTgt spid="73"/>
                                        </p:tgtEl>
                                        <p:attrNameLst>
                                          <p:attrName>style.visibility</p:attrName>
                                        </p:attrNameLst>
                                      </p:cBhvr>
                                      <p:to>
                                        <p:strVal val="visible"/>
                                      </p:to>
                                    </p:set>
                                    <p:animEffect transition="in" filter="fade">
                                      <p:cBhvr>
                                        <p:cTn id="76"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6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竖排标题 1"/>
          <p:cNvSpPr>
            <a:spLocks noGrp="1"/>
          </p:cNvSpPr>
          <p:nvPr>
            <p:ph type="title" orient="vert"/>
          </p:nvPr>
        </p:nvSpPr>
        <p:spPr/>
        <p:txBody>
          <a:bodyPr>
            <a:normAutofit fontScale="90000"/>
          </a:bodyP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相关研究背景</a:t>
            </a:r>
            <a:b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br>
            <a:endParaRPr lang="zh-CN" altLang="en-US" dirty="0"/>
          </a:p>
        </p:txBody>
      </p:sp>
      <p:sp>
        <p:nvSpPr>
          <p:cNvPr id="7" name="矩形 6"/>
          <p:cNvSpPr/>
          <p:nvPr/>
        </p:nvSpPr>
        <p:spPr>
          <a:xfrm>
            <a:off x="767407" y="1268760"/>
            <a:ext cx="8710915" cy="646331"/>
          </a:xfrm>
          <a:prstGeom prst="rect">
            <a:avLst/>
          </a:prstGeom>
        </p:spPr>
        <p:txBody>
          <a:bodyPr wrap="square">
            <a:spAutoFit/>
          </a:bodyPr>
          <a:lstStyle/>
          <a:p>
            <a:pPr algn="just" hangingPunct="0"/>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大规模虚拟场景（</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BIM</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），准确的火灾烟雾（烟尘和有毒气体）数据都非常巨大。 这也使得火灾应急模拟演练系统产品极其匮乏。</a:t>
            </a:r>
            <a:endPar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矩形 7"/>
          <p:cNvSpPr/>
          <p:nvPr/>
        </p:nvSpPr>
        <p:spPr>
          <a:xfrm>
            <a:off x="807232" y="5563083"/>
            <a:ext cx="8352928"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marL="285750" indent="-285750" hangingPunct="0">
              <a:buFont typeface="Wingdings" pitchFamily="2" charset="2"/>
              <a:buChar char="l"/>
            </a:pP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缺少一款大规模群体性火灾应急模拟演练系统</a:t>
            </a:r>
            <a:endParaRPr lang="zh-CN"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矩形 8"/>
          <p:cNvSpPr/>
          <p:nvPr/>
        </p:nvSpPr>
        <p:spPr>
          <a:xfrm>
            <a:off x="743472" y="1915091"/>
            <a:ext cx="8357095" cy="369332"/>
          </a:xfrm>
          <a:prstGeom prst="rect">
            <a:avLst/>
          </a:prstGeom>
        </p:spPr>
        <p:txBody>
          <a:bodyPr wrap="square">
            <a:spAutoFit/>
          </a:bodyPr>
          <a:lstStyle/>
          <a:p>
            <a:pPr marL="285750" indent="-285750" hangingPunct="0">
              <a:buFont typeface="Wingdings" pitchFamily="2" charset="2"/>
              <a:buChar char="l"/>
            </a:pP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目前主流的单机</a:t>
            </a:r>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型</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应急模拟演练</a:t>
            </a:r>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系统：</a:t>
            </a:r>
            <a:endPar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矩形 9"/>
          <p:cNvSpPr/>
          <p:nvPr/>
        </p:nvSpPr>
        <p:spPr>
          <a:xfrm>
            <a:off x="654249" y="4663557"/>
            <a:ext cx="5510900" cy="369332"/>
          </a:xfrm>
          <a:prstGeom prst="rect">
            <a:avLst/>
          </a:prstGeom>
        </p:spPr>
        <p:txBody>
          <a:bodyPr wrap="square">
            <a:spAutoFit/>
          </a:bodyPr>
          <a:lstStyle/>
          <a:p>
            <a:pPr marL="285750" indent="-19050" hangingPunct="0">
              <a:buFont typeface="Wingdings" pitchFamily="2" charset="2"/>
              <a:buChar char="Ø"/>
            </a:pP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基于其他非主流引擎制作的简易的火灾逃生系统</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p>
        </p:txBody>
      </p:sp>
      <p:sp>
        <p:nvSpPr>
          <p:cNvPr id="11" name="矩形 10"/>
          <p:cNvSpPr/>
          <p:nvPr/>
        </p:nvSpPr>
        <p:spPr>
          <a:xfrm>
            <a:off x="677913" y="2348880"/>
            <a:ext cx="8304856" cy="1200329"/>
          </a:xfrm>
          <a:prstGeom prst="rect">
            <a:avLst/>
          </a:prstGeom>
        </p:spPr>
        <p:txBody>
          <a:bodyPr wrap="square">
            <a:spAutoFit/>
          </a:bodyPr>
          <a:lstStyle/>
          <a:p>
            <a:pPr marL="285750" indent="-19050" hangingPunct="0">
              <a:buFont typeface="Wingdings" pitchFamily="2" charset="2"/>
              <a:buChar char="Ø"/>
            </a:pPr>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英格兰格林威治大学</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开发的</a:t>
            </a:r>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EXODUS</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单机版</a:t>
            </a:r>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应急模拟系统</a:t>
            </a:r>
            <a:endPar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285750" indent="-19050" hangingPunct="0">
              <a:buFont typeface="Wingdings" pitchFamily="2" charset="2"/>
              <a:buChar char="Ø"/>
            </a:pP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英国军团公司开发的军团系列软件系统</a:t>
            </a:r>
            <a:endPar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285750" indent="-19050" hangingPunct="0">
              <a:buFont typeface="Wingdings" pitchFamily="2" charset="2"/>
              <a:buChar char="Ø"/>
            </a:pPr>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Crowd Dynamics公司</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开发</a:t>
            </a:r>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的Myriad系统</a:t>
            </a:r>
            <a:endPar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285750" indent="-19050" hangingPunct="0">
              <a:buFont typeface="Wingdings" pitchFamily="2" charset="2"/>
              <a:buChar char="Ø"/>
            </a:pP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美国Massive公司</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开发</a:t>
            </a:r>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的Massive软件</a:t>
            </a:r>
            <a:endPar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 name="矩形 11"/>
          <p:cNvSpPr/>
          <p:nvPr/>
        </p:nvSpPr>
        <p:spPr>
          <a:xfrm>
            <a:off x="767408" y="3549209"/>
            <a:ext cx="4166525" cy="369332"/>
          </a:xfrm>
          <a:prstGeom prst="rect">
            <a:avLst/>
          </a:prstGeom>
        </p:spPr>
        <p:txBody>
          <a:bodyPr wrap="none">
            <a:spAutoFit/>
          </a:bodyPr>
          <a:lstStyle/>
          <a:p>
            <a:pPr marL="285750" indent="-285750" hangingPunct="0">
              <a:buFont typeface="Wingdings" pitchFamily="2" charset="2"/>
              <a:buChar char="l"/>
            </a:pP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目前主流的在线应急模拟演练系统：</a:t>
            </a:r>
            <a:endPar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 name="矩形 12"/>
          <p:cNvSpPr/>
          <p:nvPr/>
        </p:nvSpPr>
        <p:spPr>
          <a:xfrm>
            <a:off x="658896" y="3931832"/>
            <a:ext cx="5653128" cy="369332"/>
          </a:xfrm>
          <a:prstGeom prst="rect">
            <a:avLst/>
          </a:prstGeom>
        </p:spPr>
        <p:txBody>
          <a:bodyPr wrap="square">
            <a:spAutoFit/>
          </a:bodyPr>
          <a:lstStyle/>
          <a:p>
            <a:pPr marL="285750" indent="-19050" hangingPunct="0">
              <a:buFont typeface="Wingdings" pitchFamily="2" charset="2"/>
              <a:buChar char="Ø"/>
            </a:pPr>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EXODUS</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网络版</a:t>
            </a:r>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应急模拟系统软件</a:t>
            </a:r>
            <a:endPar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矩形 13"/>
          <p:cNvSpPr/>
          <p:nvPr/>
        </p:nvSpPr>
        <p:spPr>
          <a:xfrm>
            <a:off x="650165" y="4295330"/>
            <a:ext cx="4812536" cy="369332"/>
          </a:xfrm>
          <a:prstGeom prst="rect">
            <a:avLst/>
          </a:prstGeom>
        </p:spPr>
        <p:txBody>
          <a:bodyPr wrap="none">
            <a:spAutoFit/>
          </a:bodyPr>
          <a:lstStyle/>
          <a:p>
            <a:pPr marL="285750" indent="-19050" hangingPunct="0">
              <a:buFont typeface="Wingdings" pitchFamily="2" charset="2"/>
              <a:buChar char="Ø"/>
            </a:pP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Unity3D</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UE4</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开发的在线逃生系统</a:t>
            </a:r>
            <a:endPar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矩形 14"/>
          <p:cNvSpPr/>
          <p:nvPr/>
        </p:nvSpPr>
        <p:spPr>
          <a:xfrm>
            <a:off x="859196" y="3909249"/>
            <a:ext cx="5510900" cy="1454675"/>
          </a:xfrm>
          <a:prstGeom prst="rect">
            <a:avLst/>
          </a:prstGeom>
          <a:noFill/>
          <a:ln w="571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右箭头 15"/>
          <p:cNvSpPr/>
          <p:nvPr/>
        </p:nvSpPr>
        <p:spPr>
          <a:xfrm>
            <a:off x="6445721" y="4220547"/>
            <a:ext cx="288032" cy="184666"/>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7" name="矩形 16"/>
          <p:cNvSpPr/>
          <p:nvPr/>
        </p:nvSpPr>
        <p:spPr>
          <a:xfrm>
            <a:off x="6733753" y="3892004"/>
            <a:ext cx="1882526" cy="68065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微小且简易的场景</a:t>
            </a:r>
          </a:p>
        </p:txBody>
      </p:sp>
      <p:sp>
        <p:nvSpPr>
          <p:cNvPr id="18" name="右箭头 17"/>
          <p:cNvSpPr/>
          <p:nvPr/>
        </p:nvSpPr>
        <p:spPr>
          <a:xfrm>
            <a:off x="6429220" y="4889485"/>
            <a:ext cx="288032" cy="184666"/>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9" name="矩形 18"/>
          <p:cNvSpPr/>
          <p:nvPr/>
        </p:nvSpPr>
        <p:spPr>
          <a:xfrm>
            <a:off x="6733752" y="4692562"/>
            <a:ext cx="1882527" cy="68065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缺少准确的烟雾数据</a:t>
            </a:r>
          </a:p>
        </p:txBody>
      </p:sp>
      <p:sp>
        <p:nvSpPr>
          <p:cNvPr id="20" name="圆角矩形 19"/>
          <p:cNvSpPr/>
          <p:nvPr/>
        </p:nvSpPr>
        <p:spPr>
          <a:xfrm>
            <a:off x="1115479" y="461628"/>
            <a:ext cx="936105" cy="44427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 GB</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1" name="右箭头 20"/>
          <p:cNvSpPr/>
          <p:nvPr/>
        </p:nvSpPr>
        <p:spPr>
          <a:xfrm rot="16200000">
            <a:off x="1439515" y="1001337"/>
            <a:ext cx="288032" cy="114238"/>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22" name="矩形 21"/>
          <p:cNvSpPr/>
          <p:nvPr/>
        </p:nvSpPr>
        <p:spPr>
          <a:xfrm>
            <a:off x="743472" y="1268760"/>
            <a:ext cx="2616224" cy="323165"/>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4343922" y="1268760"/>
            <a:ext cx="3264246" cy="323165"/>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5843057" y="455639"/>
            <a:ext cx="1493359" cy="757033"/>
            <a:chOff x="5298737" y="439719"/>
            <a:chExt cx="1493359" cy="757033"/>
          </a:xfrm>
        </p:grpSpPr>
        <p:sp>
          <p:nvSpPr>
            <p:cNvPr id="25" name="圆角矩形 24"/>
            <p:cNvSpPr/>
            <p:nvPr/>
          </p:nvSpPr>
          <p:spPr>
            <a:xfrm>
              <a:off x="5298737" y="439719"/>
              <a:ext cx="1493359" cy="44427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6 GB/600S</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6" name="右箭头 25"/>
            <p:cNvSpPr/>
            <p:nvPr/>
          </p:nvSpPr>
          <p:spPr>
            <a:xfrm rot="16200000">
              <a:off x="5844282" y="995617"/>
              <a:ext cx="288032" cy="114238"/>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grpSp>
      <p:sp>
        <p:nvSpPr>
          <p:cNvPr id="27" name="矩形 26">
            <a:extLst>
              <a:ext uri="{FF2B5EF4-FFF2-40B4-BE49-F238E27FC236}">
                <a16:creationId xmlns:a16="http://schemas.microsoft.com/office/drawing/2014/main" id="{C83A21FA-3280-477C-9B55-9E0F261F587F}"/>
              </a:ext>
            </a:extLst>
          </p:cNvPr>
          <p:cNvSpPr/>
          <p:nvPr/>
        </p:nvSpPr>
        <p:spPr>
          <a:xfrm>
            <a:off x="807232" y="6001428"/>
            <a:ext cx="8352928" cy="707886"/>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marL="285750" indent="-285750" hangingPunct="0">
              <a:buFont typeface="Wingdings" pitchFamily="2" charset="2"/>
              <a:buChar char="l"/>
            </a:pP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尤其是缺少基于</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Web3</a:t>
            </a: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D</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技术的无插件、跨平台、可供手持终端（手机）使用的</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火灾应急模拟演练系统</a:t>
            </a:r>
            <a:endPar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15849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500"/>
                                        <p:tgtEl>
                                          <p:spTgt spid="12"/>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fade">
                                      <p:cBhvr>
                                        <p:cTn id="66" dur="500"/>
                                        <p:tgtEl>
                                          <p:spTgt spid="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fade">
                                      <p:cBhvr>
                                        <p:cTn id="7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p:bldP spid="10" grpId="0"/>
      <p:bldP spid="11" grpId="0"/>
      <p:bldP spid="12" grpId="0"/>
      <p:bldP spid="13" grpId="0"/>
      <p:bldP spid="14" grpId="0"/>
      <p:bldP spid="15" grpId="0" animBg="1"/>
      <p:bldP spid="16" grpId="0" animBg="1"/>
      <p:bldP spid="17" grpId="0" animBg="1"/>
      <p:bldP spid="18" grpId="0" animBg="1"/>
      <p:bldP spid="19" grpId="0" animBg="1"/>
      <p:bldP spid="20" grpId="0" animBg="1"/>
      <p:bldP spid="21" grpId="0" animBg="1"/>
      <p:bldP spid="22" grpId="0" animBg="1"/>
      <p:bldP spid="23" grpId="0" animBg="1"/>
      <p:bldP spid="2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竖排标题 1"/>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缓解计算压力</a:t>
            </a:r>
          </a:p>
        </p:txBody>
      </p:sp>
      <p:sp>
        <p:nvSpPr>
          <p:cNvPr id="3" name="文本框 2">
            <a:extLst>
              <a:ext uri="{FF2B5EF4-FFF2-40B4-BE49-F238E27FC236}">
                <a16:creationId xmlns:a16="http://schemas.microsoft.com/office/drawing/2014/main" id="{8CF70211-BD2A-4B88-810C-A53DDB68D518}"/>
              </a:ext>
            </a:extLst>
          </p:cNvPr>
          <p:cNvSpPr txBox="1"/>
          <p:nvPr/>
        </p:nvSpPr>
        <p:spPr>
          <a:xfrm>
            <a:off x="402408" y="2473608"/>
            <a:ext cx="1107996" cy="461665"/>
          </a:xfrm>
          <a:prstGeom prst="rect">
            <a:avLst/>
          </a:prstGeom>
          <a:noFill/>
        </p:spPr>
        <p:txBody>
          <a:bodyPr wrap="none" rtlCol="0">
            <a:spAutoFit/>
          </a:bodyPr>
          <a:lstStyle/>
          <a:p>
            <a:r>
              <a:rPr lang="zh-CN" altLang="en-US" sz="2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方法一</a:t>
            </a:r>
          </a:p>
        </p:txBody>
      </p:sp>
      <p:sp>
        <p:nvSpPr>
          <p:cNvPr id="5" name="文本框 4">
            <a:extLst>
              <a:ext uri="{FF2B5EF4-FFF2-40B4-BE49-F238E27FC236}">
                <a16:creationId xmlns:a16="http://schemas.microsoft.com/office/drawing/2014/main" id="{12CEC6E0-094D-46E4-8064-079D1F5A05DC}"/>
              </a:ext>
            </a:extLst>
          </p:cNvPr>
          <p:cNvSpPr txBox="1"/>
          <p:nvPr/>
        </p:nvSpPr>
        <p:spPr>
          <a:xfrm>
            <a:off x="3287688" y="2073498"/>
            <a:ext cx="5246949" cy="400110"/>
          </a:xfrm>
          <a:prstGeom prst="rect">
            <a:avLst/>
          </a:prstGeom>
          <a:noFill/>
        </p:spPr>
        <p:txBody>
          <a:bodyPr wrap="none" rtlCol="0">
            <a:spAutoFit/>
          </a:bodyPr>
          <a:lstStyle/>
          <a:p>
            <a:r>
              <a:rPr lang="en-US" altLang="zh-CN" sz="2000" dirty="0" err="1"/>
              <a:t>DataO</a:t>
            </a:r>
            <a:r>
              <a:rPr lang="en-US" altLang="zh-CN" sz="2000" dirty="0"/>
              <a:t>=u*</a:t>
            </a:r>
            <a:r>
              <a:rPr lang="en-US" altLang="zh-CN" sz="2000" dirty="0" err="1"/>
              <a:t>SDataA+v</a:t>
            </a:r>
            <a:r>
              <a:rPr lang="en-US" altLang="zh-CN" sz="2000" dirty="0"/>
              <a:t>*</a:t>
            </a:r>
            <a:r>
              <a:rPr lang="en-US" altLang="zh-CN" sz="2000" dirty="0" err="1"/>
              <a:t>SDataB</a:t>
            </a:r>
            <a:r>
              <a:rPr lang="en-US" altLang="zh-CN" sz="2000" dirty="0"/>
              <a:t>+</a:t>
            </a:r>
            <a:r>
              <a:rPr lang="zh-CN" altLang="zh-CN" sz="2000" dirty="0"/>
              <a:t>（</a:t>
            </a:r>
            <a:r>
              <a:rPr lang="en-US" altLang="zh-CN" sz="2000" dirty="0"/>
              <a:t>1-u-v</a:t>
            </a:r>
            <a:r>
              <a:rPr lang="zh-CN" altLang="zh-CN" sz="2000" dirty="0"/>
              <a:t>）</a:t>
            </a:r>
            <a:r>
              <a:rPr lang="en-US" altLang="zh-CN" sz="2000" dirty="0" err="1"/>
              <a:t>SDataC</a:t>
            </a:r>
            <a:endParaRPr lang="zh-CN" altLang="en-US" sz="2000" dirty="0"/>
          </a:p>
        </p:txBody>
      </p:sp>
      <p:sp>
        <p:nvSpPr>
          <p:cNvPr id="4" name="文本框 3">
            <a:extLst>
              <a:ext uri="{FF2B5EF4-FFF2-40B4-BE49-F238E27FC236}">
                <a16:creationId xmlns:a16="http://schemas.microsoft.com/office/drawing/2014/main" id="{4097A354-3E39-4B49-B8BA-BD10BFCDD3AA}"/>
              </a:ext>
            </a:extLst>
          </p:cNvPr>
          <p:cNvSpPr txBox="1"/>
          <p:nvPr/>
        </p:nvSpPr>
        <p:spPr>
          <a:xfrm>
            <a:off x="402408" y="3142388"/>
            <a:ext cx="7200800" cy="1200329"/>
          </a:xfrm>
          <a:prstGeom prst="rect">
            <a:avLst/>
          </a:prstGeom>
          <a:noFill/>
        </p:spPr>
        <p:txBody>
          <a:bodyPr wrap="square" rtlCol="0">
            <a:spAutoFit/>
          </a:bodyPr>
          <a:lstStyle/>
          <a:p>
            <a:r>
              <a:rPr lang="zh-CN" altLang="en-US" dirty="0"/>
              <a:t>不需要在一确定着火点的时候就将包含所有时间点的整套数据算出来，</a:t>
            </a:r>
            <a:endParaRPr lang="en-US" altLang="zh-CN" dirty="0"/>
          </a:p>
          <a:p>
            <a:r>
              <a:rPr lang="zh-CN" altLang="en-US" dirty="0"/>
              <a:t>而是只在该时刻计算</a:t>
            </a:r>
            <a:r>
              <a:rPr lang="en-US" altLang="zh-CN" dirty="0"/>
              <a:t>u</a:t>
            </a:r>
            <a:r>
              <a:rPr lang="zh-CN" altLang="en-US" dirty="0"/>
              <a:t>和</a:t>
            </a:r>
            <a:r>
              <a:rPr lang="en-US" altLang="zh-CN" dirty="0"/>
              <a:t>v</a:t>
            </a:r>
            <a:r>
              <a:rPr lang="zh-CN" altLang="en-US" dirty="0"/>
              <a:t>两个参数</a:t>
            </a:r>
            <a:endParaRPr lang="en-US" altLang="zh-CN" dirty="0"/>
          </a:p>
          <a:p>
            <a:r>
              <a:rPr lang="zh-CN" altLang="en-US" dirty="0"/>
              <a:t>后续每个时间点只读取当前时间点的</a:t>
            </a:r>
            <a:r>
              <a:rPr lang="en-US" altLang="zh-CN" dirty="0" err="1"/>
              <a:t>SDataA</a:t>
            </a:r>
            <a:r>
              <a:rPr lang="zh-CN" altLang="en-US" dirty="0"/>
              <a:t>，</a:t>
            </a:r>
            <a:r>
              <a:rPr lang="en-US" altLang="zh-CN" dirty="0" err="1"/>
              <a:t>SDateB</a:t>
            </a:r>
            <a:r>
              <a:rPr lang="zh-CN" altLang="en-US" dirty="0"/>
              <a:t>，</a:t>
            </a:r>
            <a:r>
              <a:rPr lang="en-US" altLang="zh-CN" dirty="0" err="1"/>
              <a:t>SDateC</a:t>
            </a:r>
            <a:endParaRPr lang="en-US" altLang="zh-CN" dirty="0"/>
          </a:p>
          <a:p>
            <a:r>
              <a:rPr lang="zh-CN" altLang="en-US" dirty="0"/>
              <a:t>并根据</a:t>
            </a:r>
            <a:r>
              <a:rPr lang="en-US" altLang="zh-CN" dirty="0"/>
              <a:t>u</a:t>
            </a:r>
            <a:r>
              <a:rPr lang="zh-CN" altLang="en-US" dirty="0"/>
              <a:t>，</a:t>
            </a:r>
            <a:r>
              <a:rPr lang="en-US" altLang="zh-CN" dirty="0"/>
              <a:t>v</a:t>
            </a:r>
            <a:r>
              <a:rPr lang="zh-CN" altLang="en-US" dirty="0"/>
              <a:t>参数只计算出当前时间点的</a:t>
            </a:r>
            <a:r>
              <a:rPr lang="en-US" altLang="zh-CN" dirty="0" err="1"/>
              <a:t>DataO</a:t>
            </a:r>
            <a:endParaRPr lang="zh-CN" altLang="en-US" dirty="0"/>
          </a:p>
        </p:txBody>
      </p:sp>
      <p:sp>
        <p:nvSpPr>
          <p:cNvPr id="6" name="箭头: 右 5">
            <a:extLst>
              <a:ext uri="{FF2B5EF4-FFF2-40B4-BE49-F238E27FC236}">
                <a16:creationId xmlns:a16="http://schemas.microsoft.com/office/drawing/2014/main" id="{3B65E4BD-BEE7-40BD-8803-096D2014B8C5}"/>
              </a:ext>
            </a:extLst>
          </p:cNvPr>
          <p:cNvSpPr/>
          <p:nvPr/>
        </p:nvSpPr>
        <p:spPr>
          <a:xfrm>
            <a:off x="7680176" y="3542497"/>
            <a:ext cx="648072" cy="4001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50ACC8A-8632-46E1-9BDB-3D44BF955D8C}"/>
              </a:ext>
            </a:extLst>
          </p:cNvPr>
          <p:cNvSpPr txBox="1"/>
          <p:nvPr/>
        </p:nvSpPr>
        <p:spPr>
          <a:xfrm>
            <a:off x="8534637" y="3280887"/>
            <a:ext cx="2954655" cy="923330"/>
          </a:xfrm>
          <a:prstGeom prst="rect">
            <a:avLst/>
          </a:prstGeom>
          <a:noFill/>
        </p:spPr>
        <p:txBody>
          <a:bodyPr wrap="none" rtlCol="0">
            <a:spAutoFit/>
          </a:bodyPr>
          <a:lstStyle/>
          <a:p>
            <a:r>
              <a:rPr lang="zh-CN" altLang="en-US" dirty="0"/>
              <a:t>将整套数据的计算量分摊到</a:t>
            </a:r>
            <a:endParaRPr lang="en-US" altLang="zh-CN" dirty="0"/>
          </a:p>
          <a:p>
            <a:r>
              <a:rPr lang="zh-CN" altLang="en-US" dirty="0"/>
              <a:t>每个时间点上，大大降低了</a:t>
            </a:r>
            <a:endParaRPr lang="en-US" altLang="zh-CN" dirty="0"/>
          </a:p>
          <a:p>
            <a:r>
              <a:rPr lang="zh-CN" altLang="en-US" dirty="0"/>
              <a:t>系统卡顿甚至瘫痪的可能性</a:t>
            </a:r>
          </a:p>
        </p:txBody>
      </p:sp>
      <p:sp>
        <p:nvSpPr>
          <p:cNvPr id="9" name="文本框 8">
            <a:extLst>
              <a:ext uri="{FF2B5EF4-FFF2-40B4-BE49-F238E27FC236}">
                <a16:creationId xmlns:a16="http://schemas.microsoft.com/office/drawing/2014/main" id="{734D349E-EBE7-4D30-9750-1CA0AFF2AEAC}"/>
              </a:ext>
            </a:extLst>
          </p:cNvPr>
          <p:cNvSpPr txBox="1"/>
          <p:nvPr/>
        </p:nvSpPr>
        <p:spPr>
          <a:xfrm>
            <a:off x="374280" y="4549832"/>
            <a:ext cx="1107996" cy="461665"/>
          </a:xfrm>
          <a:prstGeom prst="rect">
            <a:avLst/>
          </a:prstGeom>
          <a:noFill/>
        </p:spPr>
        <p:txBody>
          <a:bodyPr wrap="none" rtlCol="0">
            <a:spAutoFit/>
          </a:bodyPr>
          <a:lstStyle/>
          <a:p>
            <a:r>
              <a:rPr lang="zh-CN" altLang="en-US" sz="2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方法二</a:t>
            </a:r>
          </a:p>
        </p:txBody>
      </p:sp>
      <p:sp>
        <p:nvSpPr>
          <p:cNvPr id="10" name="文本框 9">
            <a:extLst>
              <a:ext uri="{FF2B5EF4-FFF2-40B4-BE49-F238E27FC236}">
                <a16:creationId xmlns:a16="http://schemas.microsoft.com/office/drawing/2014/main" id="{187C4ECA-113E-4344-854F-0BAF218016D7}"/>
              </a:ext>
            </a:extLst>
          </p:cNvPr>
          <p:cNvSpPr txBox="1"/>
          <p:nvPr/>
        </p:nvSpPr>
        <p:spPr>
          <a:xfrm>
            <a:off x="402172" y="5218612"/>
            <a:ext cx="7200800" cy="646331"/>
          </a:xfrm>
          <a:prstGeom prst="rect">
            <a:avLst/>
          </a:prstGeom>
          <a:noFill/>
        </p:spPr>
        <p:txBody>
          <a:bodyPr wrap="square" rtlCol="0">
            <a:spAutoFit/>
          </a:bodyPr>
          <a:lstStyle/>
          <a:p>
            <a:r>
              <a:rPr lang="zh-CN" altLang="en-US" dirty="0"/>
              <a:t>利用</a:t>
            </a:r>
            <a:r>
              <a:rPr lang="en-US" altLang="zh-CN" dirty="0"/>
              <a:t>three.js</a:t>
            </a:r>
            <a:r>
              <a:rPr lang="zh-CN" altLang="en-US" dirty="0"/>
              <a:t>提供的</a:t>
            </a:r>
            <a:r>
              <a:rPr lang="en-US" altLang="zh-CN" dirty="0" err="1"/>
              <a:t>shaderMaterials</a:t>
            </a:r>
            <a:r>
              <a:rPr lang="zh-CN" altLang="en-US" dirty="0"/>
              <a:t>，将数据传递给</a:t>
            </a:r>
            <a:r>
              <a:rPr lang="en-US" altLang="zh-CN" dirty="0"/>
              <a:t>GPU</a:t>
            </a:r>
            <a:r>
              <a:rPr lang="zh-CN" altLang="en-US" dirty="0"/>
              <a:t>，并在</a:t>
            </a:r>
            <a:r>
              <a:rPr lang="en-US" altLang="zh-CN" dirty="0"/>
              <a:t>GPU</a:t>
            </a:r>
            <a:r>
              <a:rPr lang="zh-CN" altLang="en-US" dirty="0"/>
              <a:t>内进行数据的计算，再将其渲染出来</a:t>
            </a:r>
          </a:p>
        </p:txBody>
      </p:sp>
      <p:sp>
        <p:nvSpPr>
          <p:cNvPr id="11" name="箭头: 右 10">
            <a:extLst>
              <a:ext uri="{FF2B5EF4-FFF2-40B4-BE49-F238E27FC236}">
                <a16:creationId xmlns:a16="http://schemas.microsoft.com/office/drawing/2014/main" id="{36187E61-9301-42C0-90FC-20086EC8D78D}"/>
              </a:ext>
            </a:extLst>
          </p:cNvPr>
          <p:cNvSpPr/>
          <p:nvPr/>
        </p:nvSpPr>
        <p:spPr>
          <a:xfrm>
            <a:off x="7707704" y="5273106"/>
            <a:ext cx="648072" cy="4001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D042825-7B61-4BAB-BE0C-B85B74C237E3}"/>
              </a:ext>
            </a:extLst>
          </p:cNvPr>
          <p:cNvSpPr txBox="1"/>
          <p:nvPr/>
        </p:nvSpPr>
        <p:spPr>
          <a:xfrm>
            <a:off x="8563491" y="5149995"/>
            <a:ext cx="2925801" cy="646331"/>
          </a:xfrm>
          <a:prstGeom prst="rect">
            <a:avLst/>
          </a:prstGeom>
          <a:noFill/>
        </p:spPr>
        <p:txBody>
          <a:bodyPr wrap="none" rtlCol="0">
            <a:spAutoFit/>
          </a:bodyPr>
          <a:lstStyle/>
          <a:p>
            <a:r>
              <a:rPr lang="zh-CN" altLang="en-US" dirty="0"/>
              <a:t>通过把该计算放在</a:t>
            </a:r>
            <a:r>
              <a:rPr lang="en-US" altLang="zh-CN" dirty="0"/>
              <a:t>GPU</a:t>
            </a:r>
            <a:r>
              <a:rPr lang="zh-CN" altLang="en-US" dirty="0"/>
              <a:t>中，</a:t>
            </a:r>
            <a:endParaRPr lang="en-US" altLang="zh-CN" dirty="0"/>
          </a:p>
          <a:p>
            <a:r>
              <a:rPr lang="zh-CN" altLang="en-US" dirty="0"/>
              <a:t>大大缓解了</a:t>
            </a:r>
            <a:r>
              <a:rPr lang="en-US" altLang="zh-CN" dirty="0"/>
              <a:t>CPU</a:t>
            </a:r>
            <a:r>
              <a:rPr lang="zh-CN" altLang="en-US" dirty="0"/>
              <a:t>的计算压力</a:t>
            </a:r>
          </a:p>
        </p:txBody>
      </p:sp>
    </p:spTree>
    <p:extLst>
      <p:ext uri="{BB962C8B-B14F-4D97-AF65-F5344CB8AC3E}">
        <p14:creationId xmlns:p14="http://schemas.microsoft.com/office/powerpoint/2010/main" val="3037395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randombar(horizontal)">
                                      <p:cBhvr>
                                        <p:cTn id="25" dur="500"/>
                                        <p:tgtEl>
                                          <p:spTgt spid="10"/>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randombar(horizontal)">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0-#ppt_w/2"/>
                                          </p:val>
                                        </p:tav>
                                        <p:tav tm="100000">
                                          <p:val>
                                            <p:strVal val="#ppt_x"/>
                                          </p:val>
                                        </p:tav>
                                      </p:tavLst>
                                    </p:anim>
                                    <p:anim calcmode="lin" valueType="num">
                                      <p:cBhvr additive="base">
                                        <p:cTn id="34" dur="500" fill="hold"/>
                                        <p:tgtEl>
                                          <p:spTgt spid="12"/>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0-#ppt_w/2"/>
                                          </p:val>
                                        </p:tav>
                                        <p:tav tm="100000">
                                          <p:val>
                                            <p:strVal val="#ppt_x"/>
                                          </p:val>
                                        </p:tav>
                                      </p:tavLst>
                                    </p:anim>
                                    <p:anim calcmode="lin" valueType="num">
                                      <p:cBhvr additive="base">
                                        <p:cTn id="3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animBg="1"/>
      <p:bldP spid="7" grpId="0"/>
      <p:bldP spid="9" grpId="0"/>
      <p:bldP spid="10" grpId="0"/>
      <p:bldP spid="11" grpId="0" animBg="1"/>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竖排标题 1"/>
          <p:cNvSpPr>
            <a:spLocks noGrp="1"/>
          </p:cNvSpPr>
          <p:nvPr>
            <p:ph type="title"/>
          </p:nvPr>
        </p:nvSpPr>
        <p:spPr/>
        <p:txBody>
          <a:bodyPr/>
          <a:lstStyle/>
          <a:p>
            <a:r>
              <a:rPr lang="zh-CN" altLang="zh-CN" b="1" dirty="0">
                <a:latin typeface="微软雅黑" panose="020B0503020204020204" pitchFamily="34" charset="-122"/>
                <a:ea typeface="微软雅黑" panose="020B0503020204020204" pitchFamily="34" charset="-122"/>
              </a:rPr>
              <a:t>轻量级烟气渲染全局与局部效果</a:t>
            </a:r>
            <a:endParaRPr lang="zh-CN" altLang="en-US" b="1"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8E52F0A7-DB82-4F66-8F98-845C1E7AC8DD}"/>
              </a:ext>
            </a:extLst>
          </p:cNvPr>
          <p:cNvPicPr>
            <a:picLocks noChangeAspect="1"/>
          </p:cNvPicPr>
          <p:nvPr/>
        </p:nvPicPr>
        <p:blipFill rotWithShape="1">
          <a:blip r:embed="rId3"/>
          <a:srcRect l="-225" t="8058" r="225" b="4259"/>
          <a:stretch/>
        </p:blipFill>
        <p:spPr>
          <a:xfrm rot="400255">
            <a:off x="478280" y="2668033"/>
            <a:ext cx="5657374" cy="27903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图片 3">
            <a:extLst>
              <a:ext uri="{FF2B5EF4-FFF2-40B4-BE49-F238E27FC236}">
                <a16:creationId xmlns:a16="http://schemas.microsoft.com/office/drawing/2014/main" id="{43A275EF-48A5-43F7-A444-1B40B70B197F}"/>
              </a:ext>
            </a:extLst>
          </p:cNvPr>
          <p:cNvPicPr>
            <a:picLocks noChangeAspect="1"/>
          </p:cNvPicPr>
          <p:nvPr/>
        </p:nvPicPr>
        <p:blipFill rotWithShape="1">
          <a:blip r:embed="rId4"/>
          <a:srcRect t="8326" b="4672"/>
          <a:stretch/>
        </p:blipFill>
        <p:spPr>
          <a:xfrm rot="21034659">
            <a:off x="6078976" y="2992288"/>
            <a:ext cx="5521968" cy="27023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620754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B3EF0C8-CB5C-4980-9DFF-4014F67E91C2}"/>
              </a:ext>
            </a:extLst>
          </p:cNvPr>
          <p:cNvSpPr>
            <a:spLocks noGrp="1"/>
          </p:cNvSpPr>
          <p:nvPr>
            <p:ph type="title"/>
          </p:nvPr>
        </p:nvSpPr>
        <p:spPr/>
        <p:txBody>
          <a:bodyPr/>
          <a:lstStyle/>
          <a:p>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大规模</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火灾逃生</a:t>
            </a:r>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人群的轻量级在线可视化</a:t>
            </a:r>
            <a:endPar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 name="文本占位符 3">
            <a:extLst>
              <a:ext uri="{FF2B5EF4-FFF2-40B4-BE49-F238E27FC236}">
                <a16:creationId xmlns:a16="http://schemas.microsoft.com/office/drawing/2014/main" id="{899563D0-533B-403F-94F9-DE36B332A8BB}"/>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144347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竖排标题 3"/>
          <p:cNvSpPr>
            <a:spLocks noGrp="1"/>
          </p:cNvSpPr>
          <p:nvPr>
            <p:ph type="title" orient="vert"/>
          </p:nvPr>
        </p:nvSpPr>
        <p:spPr/>
        <p:txBody>
          <a:bodyPr>
            <a:normAutofit fontScale="90000"/>
          </a:bodyP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轻量级大规模虚拟化身群体预处理技术路线</a:t>
            </a:r>
            <a:endParaRPr lang="zh-CN" altLang="en-US" dirty="0"/>
          </a:p>
        </p:txBody>
      </p:sp>
      <p:sp>
        <p:nvSpPr>
          <p:cNvPr id="6" name="矩形 5">
            <a:extLst>
              <a:ext uri="{FF2B5EF4-FFF2-40B4-BE49-F238E27FC236}">
                <a16:creationId xmlns:a16="http://schemas.microsoft.com/office/drawing/2014/main" id="{4FF6C85B-39C0-4A26-831B-DB595336B123}"/>
              </a:ext>
            </a:extLst>
          </p:cNvPr>
          <p:cNvSpPr/>
          <p:nvPr/>
        </p:nvSpPr>
        <p:spPr>
          <a:xfrm>
            <a:off x="2093852" y="738844"/>
            <a:ext cx="3330158" cy="3194462"/>
          </a:xfrm>
          <a:prstGeom prst="rect">
            <a:avLst/>
          </a:prstGeom>
          <a:noFill/>
          <a:ln w="38100">
            <a:solidFill>
              <a:schemeClr val="bg1">
                <a:lumMod val="50000"/>
              </a:schemeClr>
            </a:solidFill>
            <a:prstDash val="lgDashDot"/>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7" name="矩形 6">
            <a:extLst>
              <a:ext uri="{FF2B5EF4-FFF2-40B4-BE49-F238E27FC236}">
                <a16:creationId xmlns:a16="http://schemas.microsoft.com/office/drawing/2014/main" id="{27196227-DEB7-42B8-A076-40D0BC384BB1}"/>
              </a:ext>
            </a:extLst>
          </p:cNvPr>
          <p:cNvSpPr/>
          <p:nvPr/>
        </p:nvSpPr>
        <p:spPr>
          <a:xfrm>
            <a:off x="2255360" y="902789"/>
            <a:ext cx="1481951" cy="172720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虚拟化身模型</a:t>
            </a: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endParaRPr lang="en-US" altLang="zh-CN" sz="1200" dirty="0">
              <a:latin typeface="Times New Roman" panose="02020603050405020304" pitchFamily="18" charset="0"/>
              <a:cs typeface="Times New Roman" panose="02020603050405020304" pitchFamily="18" charset="0"/>
            </a:endParaRPr>
          </a:p>
          <a:p>
            <a:pPr marL="265113" indent="-265113">
              <a:buFont typeface="+mj-ea"/>
              <a:buAutoNum type="circleNumDbPlain"/>
            </a:pPr>
            <a:r>
              <a:rPr lang="zh-CN" altLang="en-US" sz="1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多种模型大小比例</a:t>
            </a:r>
            <a:endParaRPr lang="en-US" altLang="zh-CN" sz="1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265113" indent="-265113">
              <a:buFont typeface="+mj-ea"/>
              <a:buAutoNum type="circleNumDbPlain"/>
            </a:pPr>
            <a:r>
              <a:rPr lang="zh-CN" altLang="en-US" sz="1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多种模型外观材质</a:t>
            </a:r>
            <a:endParaRPr lang="en-US" altLang="zh-CN" sz="1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265113" indent="-265113">
              <a:buFont typeface="+mj-ea"/>
              <a:buAutoNum type="circleNumDbPlain"/>
            </a:pPr>
            <a:r>
              <a:rPr lang="zh-CN" altLang="en-US" sz="1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多种模型所在坐标位置</a:t>
            </a:r>
            <a:r>
              <a:rPr lang="en-US" altLang="zh-CN" sz="1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p>
          <a:p>
            <a:endParaRPr lang="en-US" altLang="zh-CN" sz="1400" dirty="0"/>
          </a:p>
        </p:txBody>
      </p:sp>
      <p:sp>
        <p:nvSpPr>
          <p:cNvPr id="8" name="矩形 7">
            <a:extLst>
              <a:ext uri="{FF2B5EF4-FFF2-40B4-BE49-F238E27FC236}">
                <a16:creationId xmlns:a16="http://schemas.microsoft.com/office/drawing/2014/main" id="{FD75A38C-4FE8-4D8B-8867-38D589FAD7DB}"/>
              </a:ext>
            </a:extLst>
          </p:cNvPr>
          <p:cNvSpPr/>
          <p:nvPr/>
        </p:nvSpPr>
        <p:spPr>
          <a:xfrm>
            <a:off x="3794819" y="902789"/>
            <a:ext cx="1512603" cy="1727201"/>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ltLang="zh-CN" sz="1400" b="1" dirty="0"/>
          </a:p>
          <a:p>
            <a:pPr algn="ctr"/>
            <a:endParaRPr lang="en-US" altLang="zh-CN" sz="1400" b="1" dirty="0">
              <a:latin typeface="微软雅黑" panose="020B0503020204020204" pitchFamily="34" charset="-122"/>
              <a:ea typeface="微软雅黑" panose="020B0503020204020204" pitchFamily="34" charset="-122"/>
            </a:endParaRPr>
          </a:p>
          <a:p>
            <a:pPr algn="ct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虚拟化身动画</a:t>
            </a: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endParaRPr lang="en-US" altLang="zh-CN" sz="1400" dirty="0">
              <a:latin typeface="微软雅黑" panose="020B0503020204020204" pitchFamily="34" charset="-122"/>
              <a:ea typeface="微软雅黑" panose="020B0503020204020204" pitchFamily="34" charset="-122"/>
            </a:endParaRPr>
          </a:p>
          <a:p>
            <a:pPr marL="342900" indent="-342900">
              <a:buFont typeface="+mj-ea"/>
              <a:buAutoNum type="circleNumDbPlain"/>
            </a:pPr>
            <a:r>
              <a:rPr lang="zh-CN" altLang="en-US" sz="1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多种模型动画姿态</a:t>
            </a:r>
            <a:endParaRPr lang="en-US" altLang="zh-CN" sz="1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342900" indent="-342900">
              <a:buFont typeface="+mj-ea"/>
              <a:buAutoNum type="circleNumDbPlain"/>
            </a:pPr>
            <a:r>
              <a:rPr lang="zh-CN" altLang="en-US" sz="1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多种模型动画速度</a:t>
            </a:r>
            <a:endParaRPr lang="en-US" altLang="zh-CN" sz="1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342900" indent="-342900">
              <a:buFont typeface="+mj-ea"/>
              <a:buAutoNum type="circleNumDbPlain"/>
            </a:pPr>
            <a:r>
              <a:rPr lang="zh-CN" altLang="en-US" sz="1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多种模型动画运行朝向</a:t>
            </a:r>
            <a:endParaRPr lang="en-US" altLang="zh-CN" sz="1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endParaRPr lang="en-US" altLang="zh-CN" sz="1400" dirty="0"/>
          </a:p>
          <a:p>
            <a:endParaRPr lang="en-US" altLang="zh-CN" sz="1400" dirty="0"/>
          </a:p>
          <a:p>
            <a:endParaRPr lang="en-US" altLang="zh-CN" sz="1400" dirty="0"/>
          </a:p>
        </p:txBody>
      </p:sp>
      <p:sp>
        <p:nvSpPr>
          <p:cNvPr id="9" name="矩形 8">
            <a:extLst>
              <a:ext uri="{FF2B5EF4-FFF2-40B4-BE49-F238E27FC236}">
                <a16:creationId xmlns:a16="http://schemas.microsoft.com/office/drawing/2014/main" id="{6781FFF3-1EE1-421F-932E-798347C4A596}"/>
              </a:ext>
            </a:extLst>
          </p:cNvPr>
          <p:cNvSpPr/>
          <p:nvPr/>
        </p:nvSpPr>
        <p:spPr>
          <a:xfrm>
            <a:off x="5918947" y="902788"/>
            <a:ext cx="1369940" cy="289354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ltLang="zh-CN" sz="1400" b="1" dirty="0">
              <a:latin typeface="微软雅黑" panose="020B0503020204020204" pitchFamily="34" charset="-122"/>
              <a:ea typeface="微软雅黑" panose="020B0503020204020204" pitchFamily="34" charset="-122"/>
            </a:endParaRPr>
          </a:p>
          <a:p>
            <a:pPr algn="ctr"/>
            <a:endParaRPr lang="en-US" altLang="zh-CN" sz="1400" b="1" dirty="0">
              <a:latin typeface="微软雅黑" panose="020B0503020204020204" pitchFamily="34" charset="-122"/>
              <a:ea typeface="微软雅黑" panose="020B0503020204020204" pitchFamily="34" charset="-122"/>
            </a:endParaRPr>
          </a:p>
          <a:p>
            <a:pPr algn="ctr"/>
            <a:endParaRPr lang="en-US" altLang="zh-CN" sz="1400" b="1" dirty="0">
              <a:latin typeface="微软雅黑" panose="020B0503020204020204" pitchFamily="34" charset="-122"/>
              <a:ea typeface="微软雅黑" panose="020B0503020204020204" pitchFamily="34" charset="-122"/>
            </a:endParaRPr>
          </a:p>
          <a:p>
            <a:pPr algn="ctr"/>
            <a:endParaRPr lang="en-US" altLang="zh-CN" sz="1400" b="1" dirty="0">
              <a:latin typeface="微软雅黑" panose="020B0503020204020204" pitchFamily="34" charset="-122"/>
              <a:ea typeface="微软雅黑" panose="020B0503020204020204" pitchFamily="34" charset="-122"/>
            </a:endParaRPr>
          </a:p>
          <a:p>
            <a:pPr algn="ctr"/>
            <a:endParaRPr lang="en-US" altLang="zh-CN" sz="1400" b="1" dirty="0">
              <a:latin typeface="微软雅黑" panose="020B0503020204020204" pitchFamily="34" charset="-122"/>
              <a:ea typeface="微软雅黑" panose="020B0503020204020204" pitchFamily="34" charset="-122"/>
            </a:endParaRPr>
          </a:p>
          <a:p>
            <a:pPr algn="ctr"/>
            <a:r>
              <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在线传输</a:t>
            </a: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en-US" altLang="zh-CN" sz="14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buFont typeface="+mj-ea"/>
              <a:buAutoNum type="circleNumDbPlain"/>
            </a:pPr>
            <a:r>
              <a:rPr lang="zh-CN" altLang="en-US" sz="1400" b="1"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剔除不可见区块</a:t>
            </a:r>
            <a:endParaRPr lang="en-US" altLang="zh-CN" sz="1400" b="1"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buFont typeface="+mj-ea"/>
              <a:buAutoNum type="circleNumDbPlain"/>
            </a:pPr>
            <a:r>
              <a:rPr lang="zh-CN" altLang="en-US" sz="1400" b="1"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甄别可见化身</a:t>
            </a:r>
            <a:endParaRPr lang="en-US" altLang="zh-CN" sz="1400" b="1"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buFont typeface="+mj-ea"/>
              <a:buAutoNum type="circleNumDbPlain"/>
            </a:pPr>
            <a:r>
              <a:rPr lang="zh-CN" altLang="en-US" sz="1400" b="1"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将实例通过分布式传输机制进行传输</a:t>
            </a:r>
            <a:endParaRPr lang="en-US" altLang="zh-CN" sz="1400" b="1"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endParaRPr lang="en-US" altLang="zh-CN" sz="1400" dirty="0"/>
          </a:p>
          <a:p>
            <a:pPr algn="ctr"/>
            <a:endParaRPr lang="en-US" altLang="zh-CN" sz="1400" dirty="0"/>
          </a:p>
          <a:p>
            <a:pPr algn="ctr"/>
            <a:endParaRPr lang="en-US" altLang="zh-CN" sz="1400" dirty="0"/>
          </a:p>
          <a:p>
            <a:pPr algn="ctr"/>
            <a:endParaRPr lang="en-US" altLang="zh-CN" sz="1400" dirty="0"/>
          </a:p>
          <a:p>
            <a:pPr algn="ctr"/>
            <a:endParaRPr lang="en-US" altLang="zh-CN" sz="1400" dirty="0"/>
          </a:p>
          <a:p>
            <a:pPr algn="ctr"/>
            <a:endParaRPr lang="en-US" altLang="zh-CN" sz="1400" dirty="0"/>
          </a:p>
          <a:p>
            <a:pPr algn="ctr"/>
            <a:endParaRPr lang="zh-CN" altLang="en-US" sz="1400" dirty="0"/>
          </a:p>
        </p:txBody>
      </p:sp>
      <p:sp>
        <p:nvSpPr>
          <p:cNvPr id="10" name="矩形 9">
            <a:extLst>
              <a:ext uri="{FF2B5EF4-FFF2-40B4-BE49-F238E27FC236}">
                <a16:creationId xmlns:a16="http://schemas.microsoft.com/office/drawing/2014/main" id="{4AA58EB7-B414-4D21-945A-A4CD403BE2B9}"/>
              </a:ext>
            </a:extLst>
          </p:cNvPr>
          <p:cNvSpPr/>
          <p:nvPr/>
        </p:nvSpPr>
        <p:spPr>
          <a:xfrm>
            <a:off x="8029071" y="902788"/>
            <a:ext cx="1295400" cy="289354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ltLang="zh-CN" sz="1400" b="1" dirty="0">
              <a:latin typeface="微软雅黑" panose="020B0503020204020204" pitchFamily="34" charset="-122"/>
              <a:ea typeface="微软雅黑" panose="020B0503020204020204" pitchFamily="34" charset="-122"/>
            </a:endParaRPr>
          </a:p>
          <a:p>
            <a:pPr algn="ctr"/>
            <a:endParaRPr lang="en-US" altLang="zh-CN" sz="1400" b="1" dirty="0">
              <a:latin typeface="微软雅黑" panose="020B0503020204020204" pitchFamily="34" charset="-122"/>
              <a:ea typeface="微软雅黑" panose="020B0503020204020204" pitchFamily="34" charset="-122"/>
            </a:endParaRPr>
          </a:p>
          <a:p>
            <a:pPr algn="ctr"/>
            <a:endParaRPr lang="en-US" altLang="zh-CN" sz="1400" b="1" dirty="0">
              <a:latin typeface="微软雅黑" panose="020B0503020204020204" pitchFamily="34" charset="-122"/>
              <a:ea typeface="微软雅黑" panose="020B0503020204020204" pitchFamily="34" charset="-122"/>
            </a:endParaRPr>
          </a:p>
          <a:p>
            <a:pPr algn="ctr"/>
            <a:endParaRPr lang="en-US" altLang="zh-CN" sz="1400" dirty="0">
              <a:latin typeface="微软雅黑" panose="020B0503020204020204" pitchFamily="34" charset="-122"/>
              <a:ea typeface="微软雅黑" panose="020B0503020204020204" pitchFamily="34" charset="-122"/>
            </a:endParaRPr>
          </a:p>
          <a:p>
            <a:pPr algn="ct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Web3D</a:t>
            </a:r>
            <a:r>
              <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实时渲染</a:t>
            </a:r>
            <a:endParaRPr lang="en-US" altLang="zh-CN" sz="1400" dirty="0">
              <a:latin typeface="微软雅黑" panose="020B0503020204020204" pitchFamily="34" charset="-122"/>
              <a:ea typeface="微软雅黑" panose="020B0503020204020204" pitchFamily="34" charset="-122"/>
            </a:endParaRPr>
          </a:p>
          <a:p>
            <a:endParaRPr lang="en-US" altLang="zh-CN" sz="1400" dirty="0">
              <a:latin typeface="Times New Roman" panose="02020603050405020304" pitchFamily="18" charset="0"/>
              <a:cs typeface="Times New Roman" panose="02020603050405020304" pitchFamily="18" charset="0"/>
            </a:endParaRPr>
          </a:p>
          <a:p>
            <a:pPr marL="342900" indent="-342900">
              <a:buFont typeface="+mj-ea"/>
              <a:buAutoNum type="circleNumDbPlain"/>
            </a:pPr>
            <a:r>
              <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虚拟化身实例化</a:t>
            </a: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mj-ea"/>
              <a:buAutoNum type="circleNumDbPlain"/>
            </a:pPr>
            <a:r>
              <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渲染时采用</a:t>
            </a:r>
            <a:r>
              <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Clone</a:t>
            </a:r>
            <a:r>
              <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技术</a:t>
            </a: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mj-ea"/>
              <a:buAutoNum type="circleNumDbPlain"/>
            </a:pPr>
            <a:r>
              <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利用剔除算法优化渲染性能</a:t>
            </a: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1400" dirty="0">
              <a:latin typeface="Times New Roman" panose="02020603050405020304" pitchFamily="18" charset="0"/>
              <a:cs typeface="Times New Roman" panose="02020603050405020304" pitchFamily="18" charset="0"/>
            </a:endParaRPr>
          </a:p>
          <a:p>
            <a:pPr algn="ctr"/>
            <a:endParaRPr lang="en-US" altLang="zh-CN" sz="1400" dirty="0"/>
          </a:p>
          <a:p>
            <a:pPr algn="ctr"/>
            <a:endParaRPr lang="en-US" altLang="zh-CN" sz="1400" dirty="0"/>
          </a:p>
          <a:p>
            <a:pPr algn="ctr"/>
            <a:endParaRPr lang="en-US" altLang="zh-CN" sz="1400" dirty="0"/>
          </a:p>
          <a:p>
            <a:pPr algn="ctr"/>
            <a:endParaRPr lang="en-US" altLang="zh-CN" sz="1400" dirty="0"/>
          </a:p>
          <a:p>
            <a:pPr algn="ctr"/>
            <a:endParaRPr lang="en-US" altLang="zh-CN" sz="1400" dirty="0"/>
          </a:p>
          <a:p>
            <a:pPr algn="ctr"/>
            <a:endParaRPr lang="zh-CN" altLang="en-US" sz="1400" dirty="0"/>
          </a:p>
        </p:txBody>
      </p:sp>
      <p:sp>
        <p:nvSpPr>
          <p:cNvPr id="11" name="圆柱形 10">
            <a:extLst>
              <a:ext uri="{FF2B5EF4-FFF2-40B4-BE49-F238E27FC236}">
                <a16:creationId xmlns:a16="http://schemas.microsoft.com/office/drawing/2014/main" id="{20DD76B7-D423-4E83-B843-8046C0470E0A}"/>
              </a:ext>
            </a:extLst>
          </p:cNvPr>
          <p:cNvSpPr/>
          <p:nvPr/>
        </p:nvSpPr>
        <p:spPr>
          <a:xfrm>
            <a:off x="2255360" y="3027922"/>
            <a:ext cx="2999595" cy="795868"/>
          </a:xfrm>
          <a:prstGeom prst="ca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虚拟化身数据库</a:t>
            </a:r>
          </a:p>
        </p:txBody>
      </p:sp>
      <p:sp>
        <p:nvSpPr>
          <p:cNvPr id="12" name="矩形 11">
            <a:extLst>
              <a:ext uri="{FF2B5EF4-FFF2-40B4-BE49-F238E27FC236}">
                <a16:creationId xmlns:a16="http://schemas.microsoft.com/office/drawing/2014/main" id="{423FD6DA-97FB-41D3-9960-AA9102E2858F}"/>
              </a:ext>
            </a:extLst>
          </p:cNvPr>
          <p:cNvSpPr/>
          <p:nvPr/>
        </p:nvSpPr>
        <p:spPr>
          <a:xfrm>
            <a:off x="304349" y="902788"/>
            <a:ext cx="1295400" cy="2893548"/>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Blender</a:t>
            </a:r>
          </a:p>
          <a:p>
            <a:pPr algn="ctr"/>
            <a:endParaRPr lang="en-US" altLang="zh-CN" sz="1400" dirty="0">
              <a:latin typeface="微软雅黑" panose="020B0503020204020204" pitchFamily="34" charset="-122"/>
              <a:ea typeface="微软雅黑" panose="020B0503020204020204" pitchFamily="34" charset="-122"/>
            </a:endParaRPr>
          </a:p>
          <a:p>
            <a:pPr algn="ctr"/>
            <a:endParaRPr lang="en-US" altLang="zh-CN" sz="1400" b="1" dirty="0">
              <a:latin typeface="微软雅黑" panose="020B0503020204020204" pitchFamily="34" charset="-122"/>
              <a:ea typeface="微软雅黑" panose="020B0503020204020204" pitchFamily="34" charset="-122"/>
            </a:endParaRPr>
          </a:p>
          <a:p>
            <a:pPr algn="ctr"/>
            <a:endParaRPr lang="en-US" altLang="zh-CN" sz="1400" b="1" dirty="0">
              <a:latin typeface="微软雅黑" panose="020B0503020204020204" pitchFamily="34" charset="-122"/>
              <a:ea typeface="微软雅黑" panose="020B0503020204020204" pitchFamily="34" charset="-122"/>
            </a:endParaRPr>
          </a:p>
          <a:p>
            <a:pPr algn="ctr"/>
            <a:endParaRPr lang="en-US" altLang="zh-CN" sz="1400" dirty="0"/>
          </a:p>
          <a:p>
            <a:pPr algn="ctr"/>
            <a:endParaRPr lang="en-US" altLang="zh-CN" sz="1400" dirty="0"/>
          </a:p>
          <a:p>
            <a:pPr algn="ctr"/>
            <a:endParaRPr lang="en-US" altLang="zh-CN" sz="1400" dirty="0"/>
          </a:p>
          <a:p>
            <a:pPr algn="ctr"/>
            <a:endParaRPr lang="en-US" altLang="zh-CN" sz="1400" dirty="0"/>
          </a:p>
          <a:p>
            <a:pPr algn="ctr"/>
            <a:endParaRPr lang="en-US" altLang="zh-CN" sz="1400" dirty="0"/>
          </a:p>
          <a:p>
            <a:pPr algn="ctr"/>
            <a:endParaRPr lang="en-US" altLang="zh-CN" sz="1400" dirty="0"/>
          </a:p>
          <a:p>
            <a:pPr algn="ctr"/>
            <a:endParaRPr lang="en-US" altLang="zh-CN" sz="1400" dirty="0"/>
          </a:p>
          <a:p>
            <a:pPr algn="ctr"/>
            <a:endParaRPr lang="zh-CN" altLang="en-US" sz="1400" dirty="0"/>
          </a:p>
        </p:txBody>
      </p:sp>
      <p:pic>
        <p:nvPicPr>
          <p:cNvPr id="13" name="图片 12">
            <a:extLst>
              <a:ext uri="{FF2B5EF4-FFF2-40B4-BE49-F238E27FC236}">
                <a16:creationId xmlns:a16="http://schemas.microsoft.com/office/drawing/2014/main" id="{860033E9-39DC-49C5-AACE-E7A5E027B8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449" y="1715589"/>
            <a:ext cx="1219200" cy="914400"/>
          </a:xfrm>
          <a:prstGeom prst="rect">
            <a:avLst/>
          </a:prstGeom>
        </p:spPr>
      </p:pic>
      <p:pic>
        <p:nvPicPr>
          <p:cNvPr id="15" name="图片 14">
            <a:extLst>
              <a:ext uri="{FF2B5EF4-FFF2-40B4-BE49-F238E27FC236}">
                <a16:creationId xmlns:a16="http://schemas.microsoft.com/office/drawing/2014/main" id="{F1189DD0-3E5C-4690-A56B-7A3B47A193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2449" y="2777553"/>
            <a:ext cx="1219200" cy="972820"/>
          </a:xfrm>
          <a:prstGeom prst="rect">
            <a:avLst/>
          </a:prstGeom>
        </p:spPr>
      </p:pic>
      <p:sp>
        <p:nvSpPr>
          <p:cNvPr id="16" name="箭头: 上 11">
            <a:extLst>
              <a:ext uri="{FF2B5EF4-FFF2-40B4-BE49-F238E27FC236}">
                <a16:creationId xmlns:a16="http://schemas.microsoft.com/office/drawing/2014/main" id="{26599034-EA0F-4AA5-9B5D-C74B10A04BE1}"/>
              </a:ext>
            </a:extLst>
          </p:cNvPr>
          <p:cNvSpPr/>
          <p:nvPr/>
        </p:nvSpPr>
        <p:spPr>
          <a:xfrm>
            <a:off x="2678415" y="2629990"/>
            <a:ext cx="450851" cy="39793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箭头: 上 12">
            <a:extLst>
              <a:ext uri="{FF2B5EF4-FFF2-40B4-BE49-F238E27FC236}">
                <a16:creationId xmlns:a16="http://schemas.microsoft.com/office/drawing/2014/main" id="{C8B46A1D-AFDF-440F-B8E9-32EEA9C9922D}"/>
              </a:ext>
            </a:extLst>
          </p:cNvPr>
          <p:cNvSpPr/>
          <p:nvPr/>
        </p:nvSpPr>
        <p:spPr>
          <a:xfrm>
            <a:off x="4382193" y="2634223"/>
            <a:ext cx="450851" cy="39793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8" name="箭头: 右 13">
            <a:extLst>
              <a:ext uri="{FF2B5EF4-FFF2-40B4-BE49-F238E27FC236}">
                <a16:creationId xmlns:a16="http://schemas.microsoft.com/office/drawing/2014/main" id="{D87CC0CF-BF47-4C4F-823A-F7446EE1BEAE}"/>
              </a:ext>
            </a:extLst>
          </p:cNvPr>
          <p:cNvSpPr/>
          <p:nvPr/>
        </p:nvSpPr>
        <p:spPr>
          <a:xfrm>
            <a:off x="1599749" y="2172790"/>
            <a:ext cx="607205" cy="372533"/>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1400"/>
          </a:p>
        </p:txBody>
      </p:sp>
      <p:sp>
        <p:nvSpPr>
          <p:cNvPr id="19" name="箭头: 右 14">
            <a:extLst>
              <a:ext uri="{FF2B5EF4-FFF2-40B4-BE49-F238E27FC236}">
                <a16:creationId xmlns:a16="http://schemas.microsoft.com/office/drawing/2014/main" id="{DA823F1C-B9E7-409A-9441-FB1B425EC368}"/>
              </a:ext>
            </a:extLst>
          </p:cNvPr>
          <p:cNvSpPr/>
          <p:nvPr/>
        </p:nvSpPr>
        <p:spPr>
          <a:xfrm>
            <a:off x="5311742" y="2172790"/>
            <a:ext cx="607205" cy="372533"/>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sz="1400"/>
          </a:p>
        </p:txBody>
      </p:sp>
      <p:sp>
        <p:nvSpPr>
          <p:cNvPr id="20" name="箭头: 右 15">
            <a:extLst>
              <a:ext uri="{FF2B5EF4-FFF2-40B4-BE49-F238E27FC236}">
                <a16:creationId xmlns:a16="http://schemas.microsoft.com/office/drawing/2014/main" id="{1D605397-BC4F-44B4-B641-49A00D2C8FE1}"/>
              </a:ext>
            </a:extLst>
          </p:cNvPr>
          <p:cNvSpPr/>
          <p:nvPr/>
        </p:nvSpPr>
        <p:spPr>
          <a:xfrm>
            <a:off x="7288886" y="2172790"/>
            <a:ext cx="740185" cy="372533"/>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sz="1400"/>
          </a:p>
        </p:txBody>
      </p:sp>
      <p:cxnSp>
        <p:nvCxnSpPr>
          <p:cNvPr id="21" name="直接连接符 20">
            <a:extLst>
              <a:ext uri="{FF2B5EF4-FFF2-40B4-BE49-F238E27FC236}">
                <a16:creationId xmlns:a16="http://schemas.microsoft.com/office/drawing/2014/main" id="{DA696DB4-A26A-40CC-A99B-3116BDC448E9}"/>
              </a:ext>
            </a:extLst>
          </p:cNvPr>
          <p:cNvCxnSpPr>
            <a:cxnSpLocks/>
          </p:cNvCxnSpPr>
          <p:nvPr/>
        </p:nvCxnSpPr>
        <p:spPr>
          <a:xfrm>
            <a:off x="2255360" y="1196752"/>
            <a:ext cx="1481951"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E4EDD2BB-25A3-4846-9E0E-E63E3609A55E}"/>
              </a:ext>
            </a:extLst>
          </p:cNvPr>
          <p:cNvCxnSpPr>
            <a:cxnSpLocks/>
          </p:cNvCxnSpPr>
          <p:nvPr/>
        </p:nvCxnSpPr>
        <p:spPr>
          <a:xfrm>
            <a:off x="3794819" y="1196752"/>
            <a:ext cx="1512603"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 name="直接连接符 22">
            <a:extLst>
              <a:ext uri="{FF2B5EF4-FFF2-40B4-BE49-F238E27FC236}">
                <a16:creationId xmlns:a16="http://schemas.microsoft.com/office/drawing/2014/main" id="{4479FB11-D8E6-41B6-87BA-A762386EDF4F}"/>
              </a:ext>
            </a:extLst>
          </p:cNvPr>
          <p:cNvCxnSpPr/>
          <p:nvPr/>
        </p:nvCxnSpPr>
        <p:spPr>
          <a:xfrm>
            <a:off x="304349" y="1495456"/>
            <a:ext cx="129971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 name="直接连接符 23">
            <a:extLst>
              <a:ext uri="{FF2B5EF4-FFF2-40B4-BE49-F238E27FC236}">
                <a16:creationId xmlns:a16="http://schemas.microsoft.com/office/drawing/2014/main" id="{202C21E8-5338-4A5A-856D-39559F2E404B}"/>
              </a:ext>
            </a:extLst>
          </p:cNvPr>
          <p:cNvCxnSpPr>
            <a:cxnSpLocks/>
          </p:cNvCxnSpPr>
          <p:nvPr/>
        </p:nvCxnSpPr>
        <p:spPr>
          <a:xfrm>
            <a:off x="5918947" y="1435112"/>
            <a:ext cx="1369939" cy="6606"/>
          </a:xfrm>
          <a:prstGeom prst="line">
            <a:avLst/>
          </a:prstGeom>
          <a:ln w="19050"/>
        </p:spPr>
        <p:style>
          <a:lnRef idx="1">
            <a:schemeClr val="dk1"/>
          </a:lnRef>
          <a:fillRef idx="0">
            <a:schemeClr val="dk1"/>
          </a:fillRef>
          <a:effectRef idx="0">
            <a:schemeClr val="dk1"/>
          </a:effectRef>
          <a:fontRef idx="minor">
            <a:schemeClr val="tx1"/>
          </a:fontRef>
        </p:style>
      </p:cxnSp>
      <p:sp>
        <p:nvSpPr>
          <p:cNvPr id="25" name="云形 24">
            <a:extLst>
              <a:ext uri="{FF2B5EF4-FFF2-40B4-BE49-F238E27FC236}">
                <a16:creationId xmlns:a16="http://schemas.microsoft.com/office/drawing/2014/main" id="{91C61FA4-EF43-4FAF-B29C-5525A59CC554}"/>
              </a:ext>
            </a:extLst>
          </p:cNvPr>
          <p:cNvSpPr/>
          <p:nvPr/>
        </p:nvSpPr>
        <p:spPr>
          <a:xfrm>
            <a:off x="7266624" y="1515400"/>
            <a:ext cx="647700" cy="609600"/>
          </a:xfrm>
          <a:prstGeom prst="cloud">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1400"/>
          </a:p>
        </p:txBody>
      </p:sp>
      <p:pic>
        <p:nvPicPr>
          <p:cNvPr id="26" name="图片 25">
            <a:extLst>
              <a:ext uri="{FF2B5EF4-FFF2-40B4-BE49-F238E27FC236}">
                <a16:creationId xmlns:a16="http://schemas.microsoft.com/office/drawing/2014/main" id="{E2E670EF-751E-4D08-B5ED-22D9BCA14CE9}"/>
              </a:ext>
            </a:extLst>
          </p:cNvPr>
          <p:cNvPicPr>
            <a:picLocks noChangeAspect="1"/>
          </p:cNvPicPr>
          <p:nvPr/>
        </p:nvPicPr>
        <p:blipFill>
          <a:blip r:embed="rId5"/>
          <a:stretch>
            <a:fillRect/>
          </a:stretch>
        </p:blipFill>
        <p:spPr>
          <a:xfrm>
            <a:off x="7288886" y="1317051"/>
            <a:ext cx="567929" cy="756133"/>
          </a:xfrm>
          <a:prstGeom prst="rect">
            <a:avLst/>
          </a:prstGeom>
        </p:spPr>
      </p:pic>
      <p:sp>
        <p:nvSpPr>
          <p:cNvPr id="27" name="云形 26">
            <a:extLst>
              <a:ext uri="{FF2B5EF4-FFF2-40B4-BE49-F238E27FC236}">
                <a16:creationId xmlns:a16="http://schemas.microsoft.com/office/drawing/2014/main" id="{A0652EB3-1137-4186-972F-95D03B96CD4F}"/>
              </a:ext>
            </a:extLst>
          </p:cNvPr>
          <p:cNvSpPr/>
          <p:nvPr/>
        </p:nvSpPr>
        <p:spPr>
          <a:xfrm>
            <a:off x="7288887" y="2626934"/>
            <a:ext cx="647700" cy="609600"/>
          </a:xfrm>
          <a:prstGeom prst="cloud">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1400"/>
          </a:p>
        </p:txBody>
      </p:sp>
      <p:pic>
        <p:nvPicPr>
          <p:cNvPr id="28" name="图片 27">
            <a:extLst>
              <a:ext uri="{FF2B5EF4-FFF2-40B4-BE49-F238E27FC236}">
                <a16:creationId xmlns:a16="http://schemas.microsoft.com/office/drawing/2014/main" id="{E11ACF50-7DAB-4258-8E6E-FD2F411A1CFD}"/>
              </a:ext>
            </a:extLst>
          </p:cNvPr>
          <p:cNvPicPr>
            <a:picLocks noChangeAspect="1"/>
          </p:cNvPicPr>
          <p:nvPr/>
        </p:nvPicPr>
        <p:blipFill>
          <a:blip r:embed="rId6"/>
          <a:stretch>
            <a:fillRect/>
          </a:stretch>
        </p:blipFill>
        <p:spPr>
          <a:xfrm>
            <a:off x="7392533" y="2530537"/>
            <a:ext cx="358973" cy="663400"/>
          </a:xfrm>
          <a:prstGeom prst="rect">
            <a:avLst/>
          </a:prstGeom>
        </p:spPr>
      </p:pic>
      <p:cxnSp>
        <p:nvCxnSpPr>
          <p:cNvPr id="29" name="直接连接符 28">
            <a:extLst>
              <a:ext uri="{FF2B5EF4-FFF2-40B4-BE49-F238E27FC236}">
                <a16:creationId xmlns:a16="http://schemas.microsoft.com/office/drawing/2014/main" id="{D5CFA939-CD0A-4BB6-9562-C0E718D5278B}"/>
              </a:ext>
            </a:extLst>
          </p:cNvPr>
          <p:cNvCxnSpPr/>
          <p:nvPr/>
        </p:nvCxnSpPr>
        <p:spPr>
          <a:xfrm>
            <a:off x="8029071" y="1441718"/>
            <a:ext cx="1299719" cy="0"/>
          </a:xfrm>
          <a:prstGeom prst="line">
            <a:avLst/>
          </a:prstGeom>
          <a:ln w="19050"/>
        </p:spPr>
        <p:style>
          <a:lnRef idx="1">
            <a:schemeClr val="dk1"/>
          </a:lnRef>
          <a:fillRef idx="0">
            <a:schemeClr val="dk1"/>
          </a:fillRef>
          <a:effectRef idx="0">
            <a:schemeClr val="dk1"/>
          </a:effectRef>
          <a:fontRef idx="minor">
            <a:schemeClr val="tx1"/>
          </a:fontRef>
        </p:style>
      </p:cxnSp>
      <p:pic>
        <p:nvPicPr>
          <p:cNvPr id="14" name="图片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25533" y="4227269"/>
            <a:ext cx="4313391" cy="2356960"/>
          </a:xfrm>
          <a:prstGeom prst="rect">
            <a:avLst/>
          </a:prstGeom>
        </p:spPr>
      </p:pic>
      <p:pic>
        <p:nvPicPr>
          <p:cNvPr id="30" name="图片 29">
            <a:extLst>
              <a:ext uri="{FF2B5EF4-FFF2-40B4-BE49-F238E27FC236}">
                <a16:creationId xmlns:a16="http://schemas.microsoft.com/office/drawing/2014/main" id="{D8801090-5CF7-4449-9914-45583C713FC8}"/>
              </a:ext>
            </a:extLst>
          </p:cNvPr>
          <p:cNvPicPr>
            <a:picLocks noChangeAspect="1"/>
          </p:cNvPicPr>
          <p:nvPr/>
        </p:nvPicPr>
        <p:blipFill>
          <a:blip r:embed="rId8"/>
          <a:stretch>
            <a:fillRect/>
          </a:stretch>
        </p:blipFill>
        <p:spPr>
          <a:xfrm>
            <a:off x="3183729" y="4227279"/>
            <a:ext cx="4480562" cy="2356950"/>
          </a:xfrm>
          <a:prstGeom prst="rect">
            <a:avLst/>
          </a:prstGeom>
        </p:spPr>
      </p:pic>
      <p:pic>
        <p:nvPicPr>
          <p:cNvPr id="31" name="图片 30">
            <a:extLst>
              <a:ext uri="{FF2B5EF4-FFF2-40B4-BE49-F238E27FC236}">
                <a16:creationId xmlns:a16="http://schemas.microsoft.com/office/drawing/2014/main" id="{CE569674-2116-4D2D-BD7A-F18BEAF85D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37567" y="4415468"/>
            <a:ext cx="1313281" cy="1749948"/>
          </a:xfrm>
          <a:prstGeom prst="rect">
            <a:avLst/>
          </a:prstGeom>
          <a:ln>
            <a:noFill/>
          </a:ln>
          <a:effectLst>
            <a:outerShdw blurRad="292100" dist="139700" dir="2700000" algn="tl" rotWithShape="0">
              <a:srgbClr val="333333">
                <a:alpha val="65000"/>
              </a:srgbClr>
            </a:outerShdw>
          </a:effectLst>
        </p:spPr>
      </p:pic>
      <p:pic>
        <p:nvPicPr>
          <p:cNvPr id="32" name="图片 31">
            <a:extLst>
              <a:ext uri="{FF2B5EF4-FFF2-40B4-BE49-F238E27FC236}">
                <a16:creationId xmlns:a16="http://schemas.microsoft.com/office/drawing/2014/main" id="{01842C66-2FAE-442E-B2B1-4D2062A208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09524" y="4419661"/>
            <a:ext cx="1313281" cy="1749948"/>
          </a:xfrm>
          <a:prstGeom prst="rect">
            <a:avLst/>
          </a:prstGeom>
          <a:ln>
            <a:noFill/>
          </a:ln>
          <a:effectLst>
            <a:outerShdw blurRad="292100" dist="139700" dir="2700000" algn="tl" rotWithShape="0">
              <a:srgbClr val="333333">
                <a:alpha val="65000"/>
              </a:srgbClr>
            </a:outerShdw>
          </a:effectLst>
        </p:spPr>
      </p:pic>
      <p:pic>
        <p:nvPicPr>
          <p:cNvPr id="33" name="图片 32">
            <a:extLst>
              <a:ext uri="{FF2B5EF4-FFF2-40B4-BE49-F238E27FC236}">
                <a16:creationId xmlns:a16="http://schemas.microsoft.com/office/drawing/2014/main" id="{69FA8E5F-9382-4869-88CA-EE1CC3EC11F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10420" y="4439839"/>
            <a:ext cx="1316179" cy="1753807"/>
          </a:xfrm>
          <a:prstGeom prst="rect">
            <a:avLst/>
          </a:prstGeom>
          <a:ln>
            <a:noFill/>
          </a:ln>
          <a:effectLst>
            <a:outerShdw blurRad="292100" dist="139700" dir="2700000" algn="tl" rotWithShape="0">
              <a:srgbClr val="333333">
                <a:alpha val="65000"/>
              </a:srgbClr>
            </a:outerShdw>
          </a:effectLst>
        </p:spPr>
      </p:pic>
      <p:pic>
        <p:nvPicPr>
          <p:cNvPr id="34" name="图片 33">
            <a:extLst>
              <a:ext uri="{FF2B5EF4-FFF2-40B4-BE49-F238E27FC236}">
                <a16:creationId xmlns:a16="http://schemas.microsoft.com/office/drawing/2014/main" id="{4E3D56DA-7781-407C-92D8-97966FB66BA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51506" y="3984175"/>
            <a:ext cx="1346344" cy="1794003"/>
          </a:xfrm>
          <a:prstGeom prst="rect">
            <a:avLst/>
          </a:prstGeom>
          <a:ln>
            <a:noFill/>
          </a:ln>
          <a:effectLst>
            <a:outerShdw blurRad="292100" dist="139700" dir="2700000" algn="tl" rotWithShape="0">
              <a:srgbClr val="333333">
                <a:alpha val="65000"/>
              </a:srgbClr>
            </a:outerShdw>
          </a:effectLst>
        </p:spPr>
      </p:pic>
      <p:pic>
        <p:nvPicPr>
          <p:cNvPr id="35" name="图片 34">
            <a:extLst>
              <a:ext uri="{FF2B5EF4-FFF2-40B4-BE49-F238E27FC236}">
                <a16:creationId xmlns:a16="http://schemas.microsoft.com/office/drawing/2014/main" id="{82F52E5A-4767-40A2-9CFC-3F38891BE71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372450" y="4445790"/>
            <a:ext cx="1316179" cy="1753807"/>
          </a:xfrm>
          <a:prstGeom prst="rect">
            <a:avLst/>
          </a:prstGeom>
          <a:ln>
            <a:noFill/>
          </a:ln>
          <a:effectLst>
            <a:outerShdw blurRad="292100" dist="139700" dir="2700000" algn="tl" rotWithShape="0">
              <a:srgbClr val="333333">
                <a:alpha val="65000"/>
              </a:srgbClr>
            </a:outerShdw>
          </a:effectLst>
        </p:spPr>
      </p:pic>
      <p:sp>
        <p:nvSpPr>
          <p:cNvPr id="36" name="文本框 35">
            <a:extLst>
              <a:ext uri="{FF2B5EF4-FFF2-40B4-BE49-F238E27FC236}">
                <a16:creationId xmlns:a16="http://schemas.microsoft.com/office/drawing/2014/main" id="{EEE3B559-07BF-4008-A8C2-4450C428F778}"/>
              </a:ext>
            </a:extLst>
          </p:cNvPr>
          <p:cNvSpPr txBox="1"/>
          <p:nvPr/>
        </p:nvSpPr>
        <p:spPr>
          <a:xfrm>
            <a:off x="7962545" y="6298660"/>
            <a:ext cx="1135305" cy="400110"/>
          </a:xfrm>
          <a:prstGeom prst="rect">
            <a:avLst/>
          </a:prstGeom>
          <a:noFill/>
        </p:spPr>
        <p:txBody>
          <a:bodyPr wrap="square" rtlCol="0">
            <a:spAutoFit/>
          </a:bodyPr>
          <a:lstStyle/>
          <a:p>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爬行</a:t>
            </a:r>
          </a:p>
        </p:txBody>
      </p:sp>
      <p:sp>
        <p:nvSpPr>
          <p:cNvPr id="37" name="文本框 36">
            <a:extLst>
              <a:ext uri="{FF2B5EF4-FFF2-40B4-BE49-F238E27FC236}">
                <a16:creationId xmlns:a16="http://schemas.microsoft.com/office/drawing/2014/main" id="{CF1F4FEC-C632-4AF4-AEB6-E026A74B035C}"/>
              </a:ext>
            </a:extLst>
          </p:cNvPr>
          <p:cNvSpPr txBox="1"/>
          <p:nvPr/>
        </p:nvSpPr>
        <p:spPr>
          <a:xfrm>
            <a:off x="1148119" y="6303676"/>
            <a:ext cx="1231431" cy="400110"/>
          </a:xfrm>
          <a:prstGeom prst="rect">
            <a:avLst/>
          </a:prstGeom>
          <a:noFill/>
        </p:spPr>
        <p:txBody>
          <a:bodyPr wrap="square" rtlCol="0">
            <a:spAutoFit/>
          </a:bodyPr>
          <a:lstStyle/>
          <a:p>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坐姿</a:t>
            </a:r>
          </a:p>
        </p:txBody>
      </p:sp>
      <p:sp>
        <p:nvSpPr>
          <p:cNvPr id="38" name="文本框 37">
            <a:extLst>
              <a:ext uri="{FF2B5EF4-FFF2-40B4-BE49-F238E27FC236}">
                <a16:creationId xmlns:a16="http://schemas.microsoft.com/office/drawing/2014/main" id="{4075D6A7-0F7E-4FE2-B81E-9BE65F9FB3B2}"/>
              </a:ext>
            </a:extLst>
          </p:cNvPr>
          <p:cNvSpPr txBox="1"/>
          <p:nvPr/>
        </p:nvSpPr>
        <p:spPr>
          <a:xfrm>
            <a:off x="2906797" y="6298660"/>
            <a:ext cx="1461223" cy="400110"/>
          </a:xfrm>
          <a:prstGeom prst="rect">
            <a:avLst/>
          </a:prstGeom>
          <a:noFill/>
        </p:spPr>
        <p:txBody>
          <a:bodyPr wrap="square" rtlCol="0">
            <a:spAutoFit/>
          </a:bodyPr>
          <a:lstStyle/>
          <a:p>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站立</a:t>
            </a:r>
          </a:p>
        </p:txBody>
      </p:sp>
      <p:sp>
        <p:nvSpPr>
          <p:cNvPr id="39" name="文本框 38">
            <a:extLst>
              <a:ext uri="{FF2B5EF4-FFF2-40B4-BE49-F238E27FC236}">
                <a16:creationId xmlns:a16="http://schemas.microsoft.com/office/drawing/2014/main" id="{FF0AD157-AF93-44C5-9778-0440807CDB23}"/>
              </a:ext>
            </a:extLst>
          </p:cNvPr>
          <p:cNvSpPr txBox="1"/>
          <p:nvPr/>
        </p:nvSpPr>
        <p:spPr>
          <a:xfrm>
            <a:off x="4547788" y="6298660"/>
            <a:ext cx="1163943" cy="400110"/>
          </a:xfrm>
          <a:prstGeom prst="rect">
            <a:avLst/>
          </a:prstGeom>
          <a:noFill/>
        </p:spPr>
        <p:txBody>
          <a:bodyPr wrap="square" rtlCol="0">
            <a:spAutoFit/>
          </a:bodyPr>
          <a:lstStyle/>
          <a:p>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行走</a:t>
            </a:r>
          </a:p>
        </p:txBody>
      </p:sp>
      <p:sp>
        <p:nvSpPr>
          <p:cNvPr id="40" name="文本框 39">
            <a:extLst>
              <a:ext uri="{FF2B5EF4-FFF2-40B4-BE49-F238E27FC236}">
                <a16:creationId xmlns:a16="http://schemas.microsoft.com/office/drawing/2014/main" id="{BA74B0D6-66F0-4794-853B-917CE55369B1}"/>
              </a:ext>
            </a:extLst>
          </p:cNvPr>
          <p:cNvSpPr txBox="1"/>
          <p:nvPr/>
        </p:nvSpPr>
        <p:spPr>
          <a:xfrm>
            <a:off x="6266721" y="6298660"/>
            <a:ext cx="1231431" cy="400110"/>
          </a:xfrm>
          <a:prstGeom prst="rect">
            <a:avLst/>
          </a:prstGeom>
          <a:noFill/>
        </p:spPr>
        <p:txBody>
          <a:bodyPr wrap="square" rtlCol="0">
            <a:spAutoFit/>
          </a:bodyPr>
          <a:lstStyle/>
          <a:p>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(d)</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奔跑</a:t>
            </a:r>
          </a:p>
        </p:txBody>
      </p:sp>
    </p:spTree>
    <p:extLst>
      <p:ext uri="{BB962C8B-B14F-4D97-AF65-F5344CB8AC3E}">
        <p14:creationId xmlns:p14="http://schemas.microsoft.com/office/powerpoint/2010/main" val="2149334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30"/>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500"/>
                                        <p:tgtEl>
                                          <p:spTgt spid="35"/>
                                        </p:tgtEl>
                                      </p:cBhvr>
                                    </p:animEffect>
                                  </p:childTnLst>
                                </p:cTn>
                              </p:par>
                              <p:par>
                                <p:cTn id="60" presetID="10" presetClass="entr" presetSubtype="0" fill="hold"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500"/>
                                        <p:tgtEl>
                                          <p:spTgt spid="32"/>
                                        </p:tgtEl>
                                      </p:cBhvr>
                                    </p:animEffect>
                                  </p:childTnLst>
                                </p:cTn>
                              </p:par>
                              <p:par>
                                <p:cTn id="66" presetID="10" presetClass="entr" presetSubtype="0" fill="hold" nodeType="withEffect">
                                  <p:stCondLst>
                                    <p:cond delay="0"/>
                                  </p:stCondLst>
                                  <p:childTnLst>
                                    <p:set>
                                      <p:cBhvr>
                                        <p:cTn id="67" dur="1" fill="hold">
                                          <p:stCondLst>
                                            <p:cond delay="0"/>
                                          </p:stCondLst>
                                        </p:cTn>
                                        <p:tgtEl>
                                          <p:spTgt spid="33"/>
                                        </p:tgtEl>
                                        <p:attrNameLst>
                                          <p:attrName>style.visibility</p:attrName>
                                        </p:attrNameLst>
                                      </p:cBhvr>
                                      <p:to>
                                        <p:strVal val="visible"/>
                                      </p:to>
                                    </p:set>
                                    <p:animEffect transition="in" filter="fade">
                                      <p:cBhvr>
                                        <p:cTn id="68" dur="500"/>
                                        <p:tgtEl>
                                          <p:spTgt spid="33"/>
                                        </p:tgtEl>
                                      </p:cBhvr>
                                    </p:animEffect>
                                  </p:childTnLst>
                                </p:cTn>
                              </p:par>
                              <p:par>
                                <p:cTn id="69" presetID="10" presetClass="entr" presetSubtype="0" fill="hold" nodeType="withEffect">
                                  <p:stCondLst>
                                    <p:cond delay="0"/>
                                  </p:stCondLst>
                                  <p:childTnLst>
                                    <p:set>
                                      <p:cBhvr>
                                        <p:cTn id="70" dur="1" fill="hold">
                                          <p:stCondLst>
                                            <p:cond delay="0"/>
                                          </p:stCondLst>
                                        </p:cTn>
                                        <p:tgtEl>
                                          <p:spTgt spid="34"/>
                                        </p:tgtEl>
                                        <p:attrNameLst>
                                          <p:attrName>style.visibility</p:attrName>
                                        </p:attrNameLst>
                                      </p:cBhvr>
                                      <p:to>
                                        <p:strVal val="visible"/>
                                      </p:to>
                                    </p:set>
                                    <p:animEffect transition="in" filter="fade">
                                      <p:cBhvr>
                                        <p:cTn id="71" dur="500"/>
                                        <p:tgtEl>
                                          <p:spTgt spid="3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fade">
                                      <p:cBhvr>
                                        <p:cTn id="74" dur="500"/>
                                        <p:tgtEl>
                                          <p:spTgt spid="3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fade">
                                      <p:cBhvr>
                                        <p:cTn id="77" dur="500"/>
                                        <p:tgtEl>
                                          <p:spTgt spid="38"/>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fade">
                                      <p:cBhvr>
                                        <p:cTn id="80" dur="500"/>
                                        <p:tgtEl>
                                          <p:spTgt spid="3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fade">
                                      <p:cBhvr>
                                        <p:cTn id="83" dur="500"/>
                                        <p:tgtEl>
                                          <p:spTgt spid="4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fade">
                                      <p:cBhvr>
                                        <p:cTn id="86" dur="500"/>
                                        <p:tgtEl>
                                          <p:spTgt spid="36"/>
                                        </p:tgtEl>
                                      </p:cBhvr>
                                    </p:animEffec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nodeType="clickEffect">
                                  <p:stCondLst>
                                    <p:cond delay="0"/>
                                  </p:stCondLst>
                                  <p:childTnLst>
                                    <p:set>
                                      <p:cBhvr>
                                        <p:cTn id="90" dur="1" fill="hold">
                                          <p:stCondLst>
                                            <p:cond delay="0"/>
                                          </p:stCondLst>
                                        </p:cTn>
                                        <p:tgtEl>
                                          <p:spTgt spid="35"/>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31"/>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32"/>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33"/>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34"/>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37"/>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38"/>
                                        </p:tgtEl>
                                        <p:attrNameLst>
                                          <p:attrName>style.visibility</p:attrName>
                                        </p:attrNameLst>
                                      </p:cBhvr>
                                      <p:to>
                                        <p:strVal val="hidden"/>
                                      </p:to>
                                    </p:set>
                                  </p:childTnLst>
                                </p:cTn>
                              </p:par>
                              <p:par>
                                <p:cTn id="103" presetID="1" presetClass="exit" presetSubtype="0" fill="hold" grpId="1" nodeType="withEffect">
                                  <p:stCondLst>
                                    <p:cond delay="0"/>
                                  </p:stCondLst>
                                  <p:childTnLst>
                                    <p:set>
                                      <p:cBhvr>
                                        <p:cTn id="104" dur="1" fill="hold">
                                          <p:stCondLst>
                                            <p:cond delay="0"/>
                                          </p:stCondLst>
                                        </p:cTn>
                                        <p:tgtEl>
                                          <p:spTgt spid="39"/>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40"/>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36"/>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9"/>
                                        </p:tgtEl>
                                        <p:attrNameLst>
                                          <p:attrName>style.visibility</p:attrName>
                                        </p:attrNameLst>
                                      </p:cBhvr>
                                      <p:to>
                                        <p:strVal val="visible"/>
                                      </p:to>
                                    </p:set>
                                    <p:animEffect transition="in" filter="fade">
                                      <p:cBhvr>
                                        <p:cTn id="113" dur="500"/>
                                        <p:tgtEl>
                                          <p:spTgt spid="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0"/>
                                        </p:tgtEl>
                                        <p:attrNameLst>
                                          <p:attrName>style.visibility</p:attrName>
                                        </p:attrNameLst>
                                      </p:cBhvr>
                                      <p:to>
                                        <p:strVal val="visible"/>
                                      </p:to>
                                    </p:set>
                                    <p:animEffect transition="in" filter="fade">
                                      <p:cBhvr>
                                        <p:cTn id="116" dur="500"/>
                                        <p:tgtEl>
                                          <p:spTgt spid="10"/>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20"/>
                                        </p:tgtEl>
                                        <p:attrNameLst>
                                          <p:attrName>style.visibility</p:attrName>
                                        </p:attrNameLst>
                                      </p:cBhvr>
                                      <p:to>
                                        <p:strVal val="visible"/>
                                      </p:to>
                                    </p:set>
                                    <p:animEffect transition="in" filter="fade">
                                      <p:cBhvr>
                                        <p:cTn id="119" dur="500"/>
                                        <p:tgtEl>
                                          <p:spTgt spid="20"/>
                                        </p:tgtEl>
                                      </p:cBhvr>
                                    </p:animEffect>
                                  </p:childTnLst>
                                </p:cTn>
                              </p:par>
                              <p:par>
                                <p:cTn id="120" presetID="10" presetClass="entr" presetSubtype="0" fill="hold" nodeType="withEffect">
                                  <p:stCondLst>
                                    <p:cond delay="0"/>
                                  </p:stCondLst>
                                  <p:childTnLst>
                                    <p:set>
                                      <p:cBhvr>
                                        <p:cTn id="121" dur="1" fill="hold">
                                          <p:stCondLst>
                                            <p:cond delay="0"/>
                                          </p:stCondLst>
                                        </p:cTn>
                                        <p:tgtEl>
                                          <p:spTgt spid="24"/>
                                        </p:tgtEl>
                                        <p:attrNameLst>
                                          <p:attrName>style.visibility</p:attrName>
                                        </p:attrNameLst>
                                      </p:cBhvr>
                                      <p:to>
                                        <p:strVal val="visible"/>
                                      </p:to>
                                    </p:set>
                                    <p:animEffect transition="in" filter="fade">
                                      <p:cBhvr>
                                        <p:cTn id="122" dur="500"/>
                                        <p:tgtEl>
                                          <p:spTgt spid="24"/>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25"/>
                                        </p:tgtEl>
                                        <p:attrNameLst>
                                          <p:attrName>style.visibility</p:attrName>
                                        </p:attrNameLst>
                                      </p:cBhvr>
                                      <p:to>
                                        <p:strVal val="visible"/>
                                      </p:to>
                                    </p:set>
                                    <p:animEffect transition="in" filter="fade">
                                      <p:cBhvr>
                                        <p:cTn id="125" dur="500"/>
                                        <p:tgtEl>
                                          <p:spTgt spid="25"/>
                                        </p:tgtEl>
                                      </p:cBhvr>
                                    </p:animEffect>
                                  </p:childTnLst>
                                </p:cTn>
                              </p:par>
                              <p:par>
                                <p:cTn id="126" presetID="10" presetClass="entr" presetSubtype="0" fill="hold" nodeType="withEffect">
                                  <p:stCondLst>
                                    <p:cond delay="0"/>
                                  </p:stCondLst>
                                  <p:childTnLst>
                                    <p:set>
                                      <p:cBhvr>
                                        <p:cTn id="127" dur="1" fill="hold">
                                          <p:stCondLst>
                                            <p:cond delay="0"/>
                                          </p:stCondLst>
                                        </p:cTn>
                                        <p:tgtEl>
                                          <p:spTgt spid="26"/>
                                        </p:tgtEl>
                                        <p:attrNameLst>
                                          <p:attrName>style.visibility</p:attrName>
                                        </p:attrNameLst>
                                      </p:cBhvr>
                                      <p:to>
                                        <p:strVal val="visible"/>
                                      </p:to>
                                    </p:set>
                                    <p:animEffect transition="in" filter="fade">
                                      <p:cBhvr>
                                        <p:cTn id="128" dur="500"/>
                                        <p:tgtEl>
                                          <p:spTgt spid="26"/>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27"/>
                                        </p:tgtEl>
                                        <p:attrNameLst>
                                          <p:attrName>style.visibility</p:attrName>
                                        </p:attrNameLst>
                                      </p:cBhvr>
                                      <p:to>
                                        <p:strVal val="visible"/>
                                      </p:to>
                                    </p:set>
                                    <p:animEffect transition="in" filter="fade">
                                      <p:cBhvr>
                                        <p:cTn id="131" dur="500"/>
                                        <p:tgtEl>
                                          <p:spTgt spid="27"/>
                                        </p:tgtEl>
                                      </p:cBhvr>
                                    </p:animEffect>
                                  </p:childTnLst>
                                </p:cTn>
                              </p:par>
                              <p:par>
                                <p:cTn id="132" presetID="10" presetClass="entr" presetSubtype="0" fill="hold" nodeType="withEffect">
                                  <p:stCondLst>
                                    <p:cond delay="0"/>
                                  </p:stCondLst>
                                  <p:childTnLst>
                                    <p:set>
                                      <p:cBhvr>
                                        <p:cTn id="133" dur="1" fill="hold">
                                          <p:stCondLst>
                                            <p:cond delay="0"/>
                                          </p:stCondLst>
                                        </p:cTn>
                                        <p:tgtEl>
                                          <p:spTgt spid="28"/>
                                        </p:tgtEl>
                                        <p:attrNameLst>
                                          <p:attrName>style.visibility</p:attrName>
                                        </p:attrNameLst>
                                      </p:cBhvr>
                                      <p:to>
                                        <p:strVal val="visible"/>
                                      </p:to>
                                    </p:set>
                                    <p:animEffect transition="in" filter="fade">
                                      <p:cBhvr>
                                        <p:cTn id="134" dur="500"/>
                                        <p:tgtEl>
                                          <p:spTgt spid="28"/>
                                        </p:tgtEl>
                                      </p:cBhvr>
                                    </p:animEffect>
                                  </p:childTnLst>
                                </p:cTn>
                              </p:par>
                              <p:par>
                                <p:cTn id="135" presetID="10" presetClass="entr" presetSubtype="0" fill="hold" nodeType="withEffect">
                                  <p:stCondLst>
                                    <p:cond delay="0"/>
                                  </p:stCondLst>
                                  <p:childTnLst>
                                    <p:set>
                                      <p:cBhvr>
                                        <p:cTn id="136" dur="1" fill="hold">
                                          <p:stCondLst>
                                            <p:cond delay="0"/>
                                          </p:stCondLst>
                                        </p:cTn>
                                        <p:tgtEl>
                                          <p:spTgt spid="29"/>
                                        </p:tgtEl>
                                        <p:attrNameLst>
                                          <p:attrName>style.visibility</p:attrName>
                                        </p:attrNameLst>
                                      </p:cBhvr>
                                      <p:to>
                                        <p:strVal val="visible"/>
                                      </p:to>
                                    </p:set>
                                    <p:animEffect transition="in" filter="fade">
                                      <p:cBhvr>
                                        <p:cTn id="137" dur="500"/>
                                        <p:tgtEl>
                                          <p:spTgt spid="29"/>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19"/>
                                        </p:tgtEl>
                                        <p:attrNameLst>
                                          <p:attrName>style.visibility</p:attrName>
                                        </p:attrNameLst>
                                      </p:cBhvr>
                                      <p:to>
                                        <p:strVal val="visible"/>
                                      </p:to>
                                    </p:set>
                                    <p:animEffect transition="in" filter="fade">
                                      <p:cBhvr>
                                        <p:cTn id="140" dur="500"/>
                                        <p:tgtEl>
                                          <p:spTgt spid="19"/>
                                        </p:tgtEl>
                                      </p:cBhvr>
                                    </p:animEffect>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nodeType="clickEffect">
                                  <p:stCondLst>
                                    <p:cond delay="0"/>
                                  </p:stCondLst>
                                  <p:childTnLst>
                                    <p:set>
                                      <p:cBhvr>
                                        <p:cTn id="144" dur="1" fill="hold">
                                          <p:stCondLst>
                                            <p:cond delay="0"/>
                                          </p:stCondLst>
                                        </p:cTn>
                                        <p:tgtEl>
                                          <p:spTgt spid="14"/>
                                        </p:tgtEl>
                                        <p:attrNameLst>
                                          <p:attrName>style.visibility</p:attrName>
                                        </p:attrNameLst>
                                      </p:cBhvr>
                                      <p:to>
                                        <p:strVal val="visible"/>
                                      </p:to>
                                    </p:set>
                                    <p:animEffect transition="in" filter="fade">
                                      <p:cBhvr>
                                        <p:cTn id="14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6" grpId="0" animBg="1"/>
      <p:bldP spid="17" grpId="0" animBg="1"/>
      <p:bldP spid="18" grpId="0" animBg="1"/>
      <p:bldP spid="19" grpId="0" animBg="1"/>
      <p:bldP spid="20" grpId="0" animBg="1"/>
      <p:bldP spid="25" grpId="0" animBg="1"/>
      <p:bldP spid="27" grpId="0" animBg="1"/>
      <p:bldP spid="36" grpId="0"/>
      <p:bldP spid="36" grpId="1"/>
      <p:bldP spid="37" grpId="0"/>
      <p:bldP spid="37" grpId="1"/>
      <p:bldP spid="38" grpId="0"/>
      <p:bldP spid="38" grpId="1"/>
      <p:bldP spid="39" grpId="0"/>
      <p:bldP spid="39" grpId="1"/>
      <p:bldP spid="40" grpId="0"/>
      <p:bldP spid="40"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AD4A27-F16B-4DC5-A14B-0356AC63F1D5}"/>
              </a:ext>
            </a:extLst>
          </p:cNvPr>
          <p:cNvSpPr>
            <a:spLocks noGrp="1"/>
          </p:cNvSpPr>
          <p:nvPr>
            <p:ph type="title"/>
          </p:nvPr>
        </p:nvSpPr>
        <p:spPr/>
        <p:txBody>
          <a:bodyPr>
            <a:normAutofit/>
          </a:bodyPr>
          <a:lstStyle/>
          <a:p>
            <a:r>
              <a:rPr lang="zh-CN" altLang="en-US" b="1" dirty="0">
                <a:latin typeface="微软雅黑" panose="020B0503020204020204" pitchFamily="34" charset="-122"/>
                <a:ea typeface="微软雅黑" panose="020B0503020204020204" pitchFamily="34" charset="-122"/>
              </a:rPr>
              <a:t>人物模型的轻量化处理</a:t>
            </a:r>
          </a:p>
        </p:txBody>
      </p:sp>
      <p:pic>
        <p:nvPicPr>
          <p:cNvPr id="4" name="图片 3">
            <a:extLst>
              <a:ext uri="{FF2B5EF4-FFF2-40B4-BE49-F238E27FC236}">
                <a16:creationId xmlns:a16="http://schemas.microsoft.com/office/drawing/2014/main" id="{59517CC4-A7CC-401D-AADF-4F83ED533B08}"/>
              </a:ext>
            </a:extLst>
          </p:cNvPr>
          <p:cNvPicPr>
            <a:picLocks noChangeAspect="1"/>
          </p:cNvPicPr>
          <p:nvPr/>
        </p:nvPicPr>
        <p:blipFill>
          <a:blip r:embed="rId2"/>
          <a:stretch>
            <a:fillRect/>
          </a:stretch>
        </p:blipFill>
        <p:spPr>
          <a:xfrm>
            <a:off x="191343" y="2340845"/>
            <a:ext cx="3120620" cy="2232248"/>
          </a:xfrm>
          <a:prstGeom prst="rect">
            <a:avLst/>
          </a:prstGeom>
        </p:spPr>
      </p:pic>
      <p:pic>
        <p:nvPicPr>
          <p:cNvPr id="5" name="图片 4">
            <a:extLst>
              <a:ext uri="{FF2B5EF4-FFF2-40B4-BE49-F238E27FC236}">
                <a16:creationId xmlns:a16="http://schemas.microsoft.com/office/drawing/2014/main" id="{B9870C8D-CB14-4728-90C4-E520D65746C5}"/>
              </a:ext>
            </a:extLst>
          </p:cNvPr>
          <p:cNvPicPr>
            <a:picLocks noChangeAspect="1"/>
          </p:cNvPicPr>
          <p:nvPr/>
        </p:nvPicPr>
        <p:blipFill>
          <a:blip r:embed="rId3"/>
          <a:stretch>
            <a:fillRect/>
          </a:stretch>
        </p:blipFill>
        <p:spPr>
          <a:xfrm>
            <a:off x="8880038" y="2338907"/>
            <a:ext cx="3154452" cy="2232248"/>
          </a:xfrm>
          <a:prstGeom prst="rect">
            <a:avLst/>
          </a:prstGeom>
        </p:spPr>
      </p:pic>
      <p:pic>
        <p:nvPicPr>
          <p:cNvPr id="6" name="图片 5">
            <a:extLst>
              <a:ext uri="{FF2B5EF4-FFF2-40B4-BE49-F238E27FC236}">
                <a16:creationId xmlns:a16="http://schemas.microsoft.com/office/drawing/2014/main" id="{C67AC19B-DEFB-427D-BCC1-C3E7AF66CF12}"/>
              </a:ext>
            </a:extLst>
          </p:cNvPr>
          <p:cNvPicPr>
            <a:picLocks noChangeAspect="1"/>
          </p:cNvPicPr>
          <p:nvPr/>
        </p:nvPicPr>
        <p:blipFill>
          <a:blip r:embed="rId4"/>
          <a:stretch>
            <a:fillRect/>
          </a:stretch>
        </p:blipFill>
        <p:spPr>
          <a:xfrm>
            <a:off x="3720796" y="2348881"/>
            <a:ext cx="1290128" cy="925196"/>
          </a:xfrm>
          <a:prstGeom prst="rect">
            <a:avLst/>
          </a:prstGeom>
        </p:spPr>
      </p:pic>
      <p:pic>
        <p:nvPicPr>
          <p:cNvPr id="7" name="图片 6">
            <a:extLst>
              <a:ext uri="{FF2B5EF4-FFF2-40B4-BE49-F238E27FC236}">
                <a16:creationId xmlns:a16="http://schemas.microsoft.com/office/drawing/2014/main" id="{322EF408-B85B-405A-A443-C15D9625FA64}"/>
              </a:ext>
            </a:extLst>
          </p:cNvPr>
          <p:cNvPicPr>
            <a:picLocks noChangeAspect="1"/>
          </p:cNvPicPr>
          <p:nvPr/>
        </p:nvPicPr>
        <p:blipFill>
          <a:blip r:embed="rId5"/>
          <a:stretch>
            <a:fillRect/>
          </a:stretch>
        </p:blipFill>
        <p:spPr>
          <a:xfrm>
            <a:off x="5448989" y="2349287"/>
            <a:ext cx="1290127" cy="924864"/>
          </a:xfrm>
          <a:prstGeom prst="rect">
            <a:avLst/>
          </a:prstGeom>
        </p:spPr>
      </p:pic>
      <p:pic>
        <p:nvPicPr>
          <p:cNvPr id="8" name="图片 7">
            <a:extLst>
              <a:ext uri="{FF2B5EF4-FFF2-40B4-BE49-F238E27FC236}">
                <a16:creationId xmlns:a16="http://schemas.microsoft.com/office/drawing/2014/main" id="{2702C7CB-4DD3-48EF-9961-A2FA3D79B675}"/>
              </a:ext>
            </a:extLst>
          </p:cNvPr>
          <p:cNvPicPr>
            <a:picLocks noChangeAspect="1"/>
          </p:cNvPicPr>
          <p:nvPr/>
        </p:nvPicPr>
        <p:blipFill>
          <a:blip r:embed="rId6"/>
          <a:stretch>
            <a:fillRect/>
          </a:stretch>
        </p:blipFill>
        <p:spPr>
          <a:xfrm>
            <a:off x="7163195" y="2348880"/>
            <a:ext cx="1304113" cy="922856"/>
          </a:xfrm>
          <a:prstGeom prst="rect">
            <a:avLst/>
          </a:prstGeom>
        </p:spPr>
      </p:pic>
      <p:sp>
        <p:nvSpPr>
          <p:cNvPr id="9" name="箭头: 右 8">
            <a:extLst>
              <a:ext uri="{FF2B5EF4-FFF2-40B4-BE49-F238E27FC236}">
                <a16:creationId xmlns:a16="http://schemas.microsoft.com/office/drawing/2014/main" id="{070BAD66-A2E4-47CD-BFCC-A74F9E54D418}"/>
              </a:ext>
            </a:extLst>
          </p:cNvPr>
          <p:cNvSpPr/>
          <p:nvPr/>
        </p:nvSpPr>
        <p:spPr>
          <a:xfrm>
            <a:off x="3348876" y="2656127"/>
            <a:ext cx="280274" cy="4221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右 9">
            <a:extLst>
              <a:ext uri="{FF2B5EF4-FFF2-40B4-BE49-F238E27FC236}">
                <a16:creationId xmlns:a16="http://schemas.microsoft.com/office/drawing/2014/main" id="{A7A3ADF6-2E2B-4FA8-A170-0C490003B3AB}"/>
              </a:ext>
            </a:extLst>
          </p:cNvPr>
          <p:cNvSpPr/>
          <p:nvPr/>
        </p:nvSpPr>
        <p:spPr>
          <a:xfrm>
            <a:off x="5090690" y="2656127"/>
            <a:ext cx="280274" cy="4221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右 10">
            <a:extLst>
              <a:ext uri="{FF2B5EF4-FFF2-40B4-BE49-F238E27FC236}">
                <a16:creationId xmlns:a16="http://schemas.microsoft.com/office/drawing/2014/main" id="{7E103057-1E17-4A5B-8900-500EDB494728}"/>
              </a:ext>
            </a:extLst>
          </p:cNvPr>
          <p:cNvSpPr/>
          <p:nvPr/>
        </p:nvSpPr>
        <p:spPr>
          <a:xfrm>
            <a:off x="6818882" y="2656127"/>
            <a:ext cx="280274" cy="4221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右 11">
            <a:extLst>
              <a:ext uri="{FF2B5EF4-FFF2-40B4-BE49-F238E27FC236}">
                <a16:creationId xmlns:a16="http://schemas.microsoft.com/office/drawing/2014/main" id="{C9ADB75A-DCE0-46AC-B3CC-FF4B2D1BB8F8}"/>
              </a:ext>
            </a:extLst>
          </p:cNvPr>
          <p:cNvSpPr/>
          <p:nvPr/>
        </p:nvSpPr>
        <p:spPr>
          <a:xfrm>
            <a:off x="8547074" y="2656127"/>
            <a:ext cx="280274" cy="4221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E071405A-E569-4318-A388-D33AC1A47F94}"/>
              </a:ext>
            </a:extLst>
          </p:cNvPr>
          <p:cNvSpPr txBox="1"/>
          <p:nvPr/>
        </p:nvSpPr>
        <p:spPr>
          <a:xfrm>
            <a:off x="261171" y="5011213"/>
            <a:ext cx="3087705" cy="923330"/>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数据量：</a:t>
            </a:r>
            <a:r>
              <a:rPr lang="en-US" altLang="zh-CN" b="1" dirty="0">
                <a:latin typeface="微软雅黑" panose="020B0503020204020204" pitchFamily="34" charset="-122"/>
                <a:ea typeface="微软雅黑" panose="020B0503020204020204" pitchFamily="34" charset="-122"/>
              </a:rPr>
              <a:t>9MB</a:t>
            </a:r>
          </a:p>
          <a:p>
            <a:r>
              <a:rPr lang="zh-CN" altLang="en-US" b="1" dirty="0">
                <a:latin typeface="微软雅黑" panose="020B0503020204020204" pitchFamily="34" charset="-122"/>
                <a:ea typeface="微软雅黑" panose="020B0503020204020204" pitchFamily="34" charset="-122"/>
              </a:rPr>
              <a:t>三角面片数：</a:t>
            </a:r>
            <a:r>
              <a:rPr lang="en-US" altLang="zh-CN" b="1" dirty="0">
                <a:latin typeface="微软雅黑" panose="020B0503020204020204" pitchFamily="34" charset="-122"/>
                <a:ea typeface="微软雅黑" panose="020B0503020204020204" pitchFamily="34" charset="-122"/>
              </a:rPr>
              <a:t>11382</a:t>
            </a:r>
          </a:p>
          <a:p>
            <a:r>
              <a:rPr lang="en-US" altLang="zh-CN" b="1" dirty="0" err="1">
                <a:latin typeface="微软雅黑" panose="020B0503020204020204" pitchFamily="34" charset="-122"/>
                <a:ea typeface="微软雅黑" panose="020B0503020204020204" pitchFamily="34" charset="-122"/>
              </a:rPr>
              <a:t>Glb</a:t>
            </a:r>
            <a:r>
              <a:rPr lang="zh-CN" altLang="en-US" b="1" dirty="0">
                <a:latin typeface="微软雅黑" panose="020B0503020204020204" pitchFamily="34" charset="-122"/>
                <a:ea typeface="微软雅黑" panose="020B0503020204020204" pitchFamily="34" charset="-122"/>
              </a:rPr>
              <a:t>封装后数据量：</a:t>
            </a:r>
            <a:r>
              <a:rPr lang="en-US" altLang="zh-CN" b="1" dirty="0">
                <a:latin typeface="微软雅黑" panose="020B0503020204020204" pitchFamily="34" charset="-122"/>
                <a:ea typeface="微软雅黑" panose="020B0503020204020204" pitchFamily="34" charset="-122"/>
              </a:rPr>
              <a:t>4.07MB</a:t>
            </a:r>
            <a:endParaRPr lang="zh-CN" altLang="en-US" b="1"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B9251728-2FD3-4049-A736-92FE32024334}"/>
              </a:ext>
            </a:extLst>
          </p:cNvPr>
          <p:cNvSpPr txBox="1"/>
          <p:nvPr/>
        </p:nvSpPr>
        <p:spPr>
          <a:xfrm>
            <a:off x="8913411" y="4869160"/>
            <a:ext cx="2945037" cy="923330"/>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数据量：</a:t>
            </a:r>
            <a:r>
              <a:rPr lang="en-US" altLang="zh-CN" b="1" dirty="0">
                <a:latin typeface="微软雅黑" panose="020B0503020204020204" pitchFamily="34" charset="-122"/>
                <a:ea typeface="微软雅黑" panose="020B0503020204020204" pitchFamily="34" charset="-122"/>
              </a:rPr>
              <a:t>4.22MB</a:t>
            </a:r>
          </a:p>
          <a:p>
            <a:r>
              <a:rPr lang="zh-CN" altLang="en-US" b="1" dirty="0">
                <a:latin typeface="微软雅黑" panose="020B0503020204020204" pitchFamily="34" charset="-122"/>
                <a:ea typeface="微软雅黑" panose="020B0503020204020204" pitchFamily="34" charset="-122"/>
              </a:rPr>
              <a:t>三角面片数：</a:t>
            </a:r>
            <a:r>
              <a:rPr lang="en-US" altLang="zh-CN" b="1" dirty="0">
                <a:latin typeface="微软雅黑" panose="020B0503020204020204" pitchFamily="34" charset="-122"/>
                <a:ea typeface="微软雅黑" panose="020B0503020204020204" pitchFamily="34" charset="-122"/>
              </a:rPr>
              <a:t>475</a:t>
            </a:r>
          </a:p>
          <a:p>
            <a:r>
              <a:rPr lang="en-US" altLang="zh-CN" b="1" dirty="0" err="1">
                <a:latin typeface="微软雅黑" panose="020B0503020204020204" pitchFamily="34" charset="-122"/>
                <a:ea typeface="微软雅黑" panose="020B0503020204020204" pitchFamily="34" charset="-122"/>
              </a:rPr>
              <a:t>Glb</a:t>
            </a:r>
            <a:r>
              <a:rPr lang="zh-CN" altLang="en-US" b="1" dirty="0">
                <a:latin typeface="微软雅黑" panose="020B0503020204020204" pitchFamily="34" charset="-122"/>
                <a:ea typeface="微软雅黑" panose="020B0503020204020204" pitchFamily="34" charset="-122"/>
              </a:rPr>
              <a:t>封装后数据量：</a:t>
            </a:r>
            <a:r>
              <a:rPr lang="en-US" altLang="zh-CN" b="1" dirty="0">
                <a:latin typeface="微软雅黑" panose="020B0503020204020204" pitchFamily="34" charset="-122"/>
                <a:ea typeface="微软雅黑" panose="020B0503020204020204" pitchFamily="34" charset="-122"/>
              </a:rPr>
              <a:t>284KB</a:t>
            </a:r>
            <a:endParaRPr lang="zh-CN" altLang="en-US" b="1"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5658C57D-A0BF-4DEB-BC4B-49EBA0FE84A2}"/>
              </a:ext>
            </a:extLst>
          </p:cNvPr>
          <p:cNvSpPr txBox="1"/>
          <p:nvPr/>
        </p:nvSpPr>
        <p:spPr>
          <a:xfrm>
            <a:off x="3720796" y="3501008"/>
            <a:ext cx="4774064" cy="369332"/>
          </a:xfrm>
          <a:prstGeom prst="rect">
            <a:avLst/>
          </a:prstGeom>
          <a:noFill/>
        </p:spPr>
        <p:txBody>
          <a:bodyPr wrap="none" rtlCol="0">
            <a:spAutoFit/>
          </a:bodyPr>
          <a:lstStyle/>
          <a:p>
            <a:pPr algn="ctr"/>
            <a:r>
              <a:rPr lang="zh-CN" altLang="en-US"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通过</a:t>
            </a:r>
            <a:r>
              <a:rPr lang="en-US" altLang="zh-CN"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Blender</a:t>
            </a:r>
            <a:r>
              <a:rPr lang="zh-CN" altLang="en-US"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软件粗略降低模型三角面片数量</a:t>
            </a:r>
          </a:p>
        </p:txBody>
      </p:sp>
      <p:sp>
        <p:nvSpPr>
          <p:cNvPr id="16" name="文本框 15">
            <a:extLst>
              <a:ext uri="{FF2B5EF4-FFF2-40B4-BE49-F238E27FC236}">
                <a16:creationId xmlns:a16="http://schemas.microsoft.com/office/drawing/2014/main" id="{EFE4A525-53D1-4B4A-9921-D77DC6F065C4}"/>
              </a:ext>
            </a:extLst>
          </p:cNvPr>
          <p:cNvSpPr txBox="1"/>
          <p:nvPr/>
        </p:nvSpPr>
        <p:spPr>
          <a:xfrm>
            <a:off x="3659937" y="4139788"/>
            <a:ext cx="5027274" cy="369332"/>
          </a:xfrm>
          <a:prstGeom prst="rect">
            <a:avLst/>
          </a:prstGeom>
          <a:noFill/>
        </p:spPr>
        <p:txBody>
          <a:bodyPr wrap="none" rtlCol="0">
            <a:spAutoFit/>
          </a:bodyPr>
          <a:lstStyle/>
          <a:p>
            <a:pPr algn="ctr"/>
            <a:r>
              <a:rPr lang="zh-CN" altLang="en-US"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移除模型的细节器官，并修缮模型的不规则部分</a:t>
            </a:r>
          </a:p>
        </p:txBody>
      </p:sp>
      <p:sp>
        <p:nvSpPr>
          <p:cNvPr id="18" name="文本框 17">
            <a:extLst>
              <a:ext uri="{FF2B5EF4-FFF2-40B4-BE49-F238E27FC236}">
                <a16:creationId xmlns:a16="http://schemas.microsoft.com/office/drawing/2014/main" id="{14932731-7757-4AAD-B5BA-075B90B8909C}"/>
              </a:ext>
            </a:extLst>
          </p:cNvPr>
          <p:cNvSpPr txBox="1"/>
          <p:nvPr/>
        </p:nvSpPr>
        <p:spPr>
          <a:xfrm>
            <a:off x="4149720" y="4787860"/>
            <a:ext cx="3877985" cy="369332"/>
          </a:xfrm>
          <a:prstGeom prst="rect">
            <a:avLst/>
          </a:prstGeom>
          <a:noFill/>
        </p:spPr>
        <p:txBody>
          <a:bodyPr wrap="none" rtlCol="0">
            <a:spAutoFit/>
          </a:bodyPr>
          <a:lstStyle/>
          <a:p>
            <a:pPr algn="ctr"/>
            <a:r>
              <a:rPr lang="zh-CN" altLang="en-US"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去除手部、足部以及面部的动作骨骼</a:t>
            </a:r>
          </a:p>
        </p:txBody>
      </p:sp>
      <p:sp>
        <p:nvSpPr>
          <p:cNvPr id="19" name="文本框 18">
            <a:extLst>
              <a:ext uri="{FF2B5EF4-FFF2-40B4-BE49-F238E27FC236}">
                <a16:creationId xmlns:a16="http://schemas.microsoft.com/office/drawing/2014/main" id="{3289C68F-129A-423E-B56B-2AEA9FE224FA}"/>
              </a:ext>
            </a:extLst>
          </p:cNvPr>
          <p:cNvSpPr txBox="1"/>
          <p:nvPr/>
        </p:nvSpPr>
        <p:spPr>
          <a:xfrm>
            <a:off x="4861338" y="5363924"/>
            <a:ext cx="2492990" cy="369332"/>
          </a:xfrm>
          <a:prstGeom prst="rect">
            <a:avLst/>
          </a:prstGeom>
          <a:noFill/>
        </p:spPr>
        <p:txBody>
          <a:bodyPr wrap="none" rtlCol="0">
            <a:spAutoFit/>
          </a:bodyPr>
          <a:lstStyle/>
          <a:p>
            <a:pPr algn="ctr"/>
            <a:r>
              <a:rPr lang="zh-CN" altLang="en-US"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去除冗余的动画帧数据</a:t>
            </a:r>
          </a:p>
        </p:txBody>
      </p:sp>
    </p:spTree>
    <p:extLst>
      <p:ext uri="{BB962C8B-B14F-4D97-AF65-F5344CB8AC3E}">
        <p14:creationId xmlns:p14="http://schemas.microsoft.com/office/powerpoint/2010/main" val="3973546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additive="base">
                                        <p:cTn id="46" dur="500" fill="hold"/>
                                        <p:tgtEl>
                                          <p:spTgt spid="18"/>
                                        </p:tgtEl>
                                        <p:attrNameLst>
                                          <p:attrName>ppt_x</p:attrName>
                                        </p:attrNameLst>
                                      </p:cBhvr>
                                      <p:tavLst>
                                        <p:tav tm="0">
                                          <p:val>
                                            <p:strVal val="#ppt_x"/>
                                          </p:val>
                                        </p:tav>
                                        <p:tav tm="100000">
                                          <p:val>
                                            <p:strVal val="#ppt_x"/>
                                          </p:val>
                                        </p:tav>
                                      </p:tavLst>
                                    </p:anim>
                                    <p:anim calcmode="lin" valueType="num">
                                      <p:cBhvr additive="base">
                                        <p:cTn id="47" dur="500" fill="hold"/>
                                        <p:tgtEl>
                                          <p:spTgt spid="18"/>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5"/>
                                        </p:tgtEl>
                                        <p:attrNameLst>
                                          <p:attrName>style.visibility</p:attrName>
                                        </p:attrNameLst>
                                      </p:cBhvr>
                                      <p:to>
                                        <p:strVal val="visible"/>
                                      </p:to>
                                    </p:set>
                                    <p:anim calcmode="lin" valueType="num">
                                      <p:cBhvr additive="base">
                                        <p:cTn id="50" dur="500" fill="hold"/>
                                        <p:tgtEl>
                                          <p:spTgt spid="5"/>
                                        </p:tgtEl>
                                        <p:attrNameLst>
                                          <p:attrName>ppt_x</p:attrName>
                                        </p:attrNameLst>
                                      </p:cBhvr>
                                      <p:tavLst>
                                        <p:tav tm="0">
                                          <p:val>
                                            <p:strVal val="#ppt_x"/>
                                          </p:val>
                                        </p:tav>
                                        <p:tav tm="100000">
                                          <p:val>
                                            <p:strVal val="#ppt_x"/>
                                          </p:val>
                                        </p:tav>
                                      </p:tavLst>
                                    </p:anim>
                                    <p:anim calcmode="lin" valueType="num">
                                      <p:cBhvr additive="base">
                                        <p:cTn id="5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additive="base">
                                        <p:cTn id="56" dur="500" fill="hold"/>
                                        <p:tgtEl>
                                          <p:spTgt spid="14"/>
                                        </p:tgtEl>
                                        <p:attrNameLst>
                                          <p:attrName>ppt_x</p:attrName>
                                        </p:attrNameLst>
                                      </p:cBhvr>
                                      <p:tavLst>
                                        <p:tav tm="0">
                                          <p:val>
                                            <p:strVal val="#ppt_x"/>
                                          </p:val>
                                        </p:tav>
                                        <p:tav tm="100000">
                                          <p:val>
                                            <p:strVal val="#ppt_x"/>
                                          </p:val>
                                        </p:tav>
                                      </p:tavLst>
                                    </p:anim>
                                    <p:anim calcmode="lin" valueType="num">
                                      <p:cBhvr additive="base">
                                        <p:cTn id="57" dur="500" fill="hold"/>
                                        <p:tgtEl>
                                          <p:spTgt spid="14"/>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 calcmode="lin" valueType="num">
                                      <p:cBhvr additive="base">
                                        <p:cTn id="60" dur="500" fill="hold"/>
                                        <p:tgtEl>
                                          <p:spTgt spid="19"/>
                                        </p:tgtEl>
                                        <p:attrNameLst>
                                          <p:attrName>ppt_x</p:attrName>
                                        </p:attrNameLst>
                                      </p:cBhvr>
                                      <p:tavLst>
                                        <p:tav tm="0">
                                          <p:val>
                                            <p:strVal val="#ppt_x"/>
                                          </p:val>
                                        </p:tav>
                                        <p:tav tm="100000">
                                          <p:val>
                                            <p:strVal val="#ppt_x"/>
                                          </p:val>
                                        </p:tav>
                                      </p:tavLst>
                                    </p:anim>
                                    <p:anim calcmode="lin" valueType="num">
                                      <p:cBhvr additive="base">
                                        <p:cTn id="6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p:bldP spid="14" grpId="0"/>
      <p:bldP spid="15" grpId="0"/>
      <p:bldP spid="16" grpId="0"/>
      <p:bldP spid="18" grpId="0"/>
      <p:bldP spid="1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AD4A27-F16B-4DC5-A14B-0356AC63F1D5}"/>
              </a:ext>
            </a:extLst>
          </p:cNvPr>
          <p:cNvSpPr>
            <a:spLocks noGrp="1"/>
          </p:cNvSpPr>
          <p:nvPr>
            <p:ph type="title"/>
          </p:nvPr>
        </p:nvSpPr>
        <p:spPr/>
        <p:txBody>
          <a:bodyPr>
            <a:normAutofit/>
          </a:bodyPr>
          <a:lstStyle/>
          <a:p>
            <a:r>
              <a:rPr lang="zh-CN" altLang="en-US" b="1" dirty="0">
                <a:latin typeface="微软雅黑" panose="020B0503020204020204" pitchFamily="34" charset="-122"/>
                <a:ea typeface="微软雅黑" panose="020B0503020204020204" pitchFamily="34" charset="-122"/>
              </a:rPr>
              <a:t>人物模型的多样化处理</a:t>
            </a:r>
          </a:p>
        </p:txBody>
      </p:sp>
      <p:pic>
        <p:nvPicPr>
          <p:cNvPr id="21" name="图片 20">
            <a:extLst>
              <a:ext uri="{FF2B5EF4-FFF2-40B4-BE49-F238E27FC236}">
                <a16:creationId xmlns:a16="http://schemas.microsoft.com/office/drawing/2014/main" id="{773A0D77-9512-48AA-9D01-01001CE14698}"/>
              </a:ext>
            </a:extLst>
          </p:cNvPr>
          <p:cNvPicPr/>
          <p:nvPr/>
        </p:nvPicPr>
        <p:blipFill>
          <a:blip r:embed="rId2"/>
          <a:stretch>
            <a:fillRect/>
          </a:stretch>
        </p:blipFill>
        <p:spPr>
          <a:xfrm>
            <a:off x="7156509" y="3356992"/>
            <a:ext cx="3965243" cy="2788061"/>
          </a:xfrm>
          <a:prstGeom prst="rect">
            <a:avLst/>
          </a:prstGeom>
        </p:spPr>
      </p:pic>
      <p:sp>
        <p:nvSpPr>
          <p:cNvPr id="3" name="矩形 2">
            <a:extLst>
              <a:ext uri="{FF2B5EF4-FFF2-40B4-BE49-F238E27FC236}">
                <a16:creationId xmlns:a16="http://schemas.microsoft.com/office/drawing/2014/main" id="{05A1287B-FB2D-44FA-AE42-3785A63422F1}"/>
              </a:ext>
            </a:extLst>
          </p:cNvPr>
          <p:cNvSpPr/>
          <p:nvPr/>
        </p:nvSpPr>
        <p:spPr>
          <a:xfrm>
            <a:off x="983432" y="2233912"/>
            <a:ext cx="10585176" cy="923330"/>
          </a:xfrm>
          <a:prstGeom prst="rect">
            <a:avLst/>
          </a:prstGeom>
        </p:spPr>
        <p:txBody>
          <a:bodyPr wrap="square">
            <a:spAutoFit/>
          </a:bodyPr>
          <a:lstStyle/>
          <a:p>
            <a:r>
              <a:rPr lang="zh-CN" altLang="en-US"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通过创建</a:t>
            </a:r>
            <a:r>
              <a:rPr lang="en-US" altLang="zh-CN"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13</a:t>
            </a:r>
            <a:r>
              <a:rPr lang="zh-CN" altLang="en-US"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种不同的人物外观材质，使得单一的人物模型可以生成</a:t>
            </a:r>
            <a:r>
              <a:rPr lang="en-US" altLang="zh-CN"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13</a:t>
            </a:r>
            <a:r>
              <a:rPr lang="zh-CN" altLang="en-US"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种不同外观的人物样本，在前端接收到这些样本之后，通过</a:t>
            </a:r>
            <a:r>
              <a:rPr lang="en-US" altLang="zh-CN"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Clone</a:t>
            </a:r>
            <a:r>
              <a:rPr lang="zh-CN" altLang="en-US"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复制出大量虚拟化身。并且通过对模型的相关比例数据进行调整，进一步增加虚拟化身之间的差异性。</a:t>
            </a:r>
          </a:p>
        </p:txBody>
      </p:sp>
      <p:sp>
        <p:nvSpPr>
          <p:cNvPr id="22" name="文本框 21">
            <a:extLst>
              <a:ext uri="{FF2B5EF4-FFF2-40B4-BE49-F238E27FC236}">
                <a16:creationId xmlns:a16="http://schemas.microsoft.com/office/drawing/2014/main" id="{888D466E-DCDB-42AA-BEBC-904E32140499}"/>
              </a:ext>
            </a:extLst>
          </p:cNvPr>
          <p:cNvSpPr txBox="1"/>
          <p:nvPr/>
        </p:nvSpPr>
        <p:spPr>
          <a:xfrm>
            <a:off x="2092230" y="6145053"/>
            <a:ext cx="1923545" cy="400110"/>
          </a:xfrm>
          <a:prstGeom prst="rect">
            <a:avLst/>
          </a:prstGeom>
          <a:noFill/>
        </p:spPr>
        <p:txBody>
          <a:bodyPr wrap="square" rtlCol="0">
            <a:spAutoFit/>
          </a:bodyP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多种模型外观</a:t>
            </a:r>
          </a:p>
        </p:txBody>
      </p:sp>
      <p:sp>
        <p:nvSpPr>
          <p:cNvPr id="23" name="文本框 22">
            <a:extLst>
              <a:ext uri="{FF2B5EF4-FFF2-40B4-BE49-F238E27FC236}">
                <a16:creationId xmlns:a16="http://schemas.microsoft.com/office/drawing/2014/main" id="{18298084-3CA1-4492-8719-A20CB5ACDB30}"/>
              </a:ext>
            </a:extLst>
          </p:cNvPr>
          <p:cNvSpPr txBox="1"/>
          <p:nvPr/>
        </p:nvSpPr>
        <p:spPr>
          <a:xfrm>
            <a:off x="8177357" y="6147114"/>
            <a:ext cx="1923545" cy="400110"/>
          </a:xfrm>
          <a:prstGeom prst="rect">
            <a:avLst/>
          </a:prstGeom>
          <a:noFill/>
        </p:spPr>
        <p:txBody>
          <a:bodyPr wrap="square" rtlCol="0">
            <a:spAutoFit/>
          </a:bodyP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多种人体体态</a:t>
            </a:r>
          </a:p>
        </p:txBody>
      </p:sp>
      <p:pic>
        <p:nvPicPr>
          <p:cNvPr id="5" name="图片 4">
            <a:extLst>
              <a:ext uri="{FF2B5EF4-FFF2-40B4-BE49-F238E27FC236}">
                <a16:creationId xmlns:a16="http://schemas.microsoft.com/office/drawing/2014/main" id="{15900F44-D6AB-4518-A9C1-AD1163807F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431" y="3284983"/>
            <a:ext cx="5084567" cy="2860069"/>
          </a:xfrm>
          <a:prstGeom prst="rect">
            <a:avLst/>
          </a:prstGeom>
        </p:spPr>
      </p:pic>
    </p:spTree>
    <p:extLst>
      <p:ext uri="{BB962C8B-B14F-4D97-AF65-F5344CB8AC3E}">
        <p14:creationId xmlns:p14="http://schemas.microsoft.com/office/powerpoint/2010/main" val="3458542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AD4A27-F16B-4DC5-A14B-0356AC63F1D5}"/>
              </a:ext>
            </a:extLst>
          </p:cNvPr>
          <p:cNvSpPr>
            <a:spLocks noGrp="1"/>
          </p:cNvSpPr>
          <p:nvPr>
            <p:ph type="title"/>
          </p:nvPr>
        </p:nvSpPr>
        <p:spPr/>
        <p:txBody>
          <a:bodyPr>
            <a:normAutofit/>
          </a:bodyPr>
          <a:lstStyle/>
          <a:p>
            <a:r>
              <a:rPr lang="zh-CN" altLang="en-US" b="1" dirty="0">
                <a:latin typeface="微软雅黑" panose="020B0503020204020204" pitchFamily="34" charset="-122"/>
                <a:ea typeface="微软雅黑" panose="020B0503020204020204" pitchFamily="34" charset="-122"/>
              </a:rPr>
              <a:t>人物显示的轻量化处理</a:t>
            </a:r>
          </a:p>
        </p:txBody>
      </p:sp>
      <p:sp>
        <p:nvSpPr>
          <p:cNvPr id="3" name="矩形 2">
            <a:extLst>
              <a:ext uri="{FF2B5EF4-FFF2-40B4-BE49-F238E27FC236}">
                <a16:creationId xmlns:a16="http://schemas.microsoft.com/office/drawing/2014/main" id="{05A1287B-FB2D-44FA-AE42-3785A63422F1}"/>
              </a:ext>
            </a:extLst>
          </p:cNvPr>
          <p:cNvSpPr/>
          <p:nvPr/>
        </p:nvSpPr>
        <p:spPr>
          <a:xfrm>
            <a:off x="983432" y="2233912"/>
            <a:ext cx="10585176" cy="646331"/>
          </a:xfrm>
          <a:prstGeom prst="rect">
            <a:avLst/>
          </a:prstGeom>
        </p:spPr>
        <p:txBody>
          <a:bodyPr wrap="square">
            <a:spAutoFit/>
          </a:bodyPr>
          <a:lstStyle/>
          <a:p>
            <a:r>
              <a:rPr lang="zh-CN" altLang="en-US"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通过在指定周期内发射分布期望均匀、位置随机的射线，采样可视区域，通过修改视锥的参数，利用视锥内显示、视锥外剔除的剔除算法，优化渲染性能。</a:t>
            </a:r>
          </a:p>
        </p:txBody>
      </p:sp>
      <p:sp>
        <p:nvSpPr>
          <p:cNvPr id="22" name="文本框 21">
            <a:extLst>
              <a:ext uri="{FF2B5EF4-FFF2-40B4-BE49-F238E27FC236}">
                <a16:creationId xmlns:a16="http://schemas.microsoft.com/office/drawing/2014/main" id="{888D466E-DCDB-42AA-BEBC-904E32140499}"/>
              </a:ext>
            </a:extLst>
          </p:cNvPr>
          <p:cNvSpPr txBox="1"/>
          <p:nvPr/>
        </p:nvSpPr>
        <p:spPr>
          <a:xfrm>
            <a:off x="2279576" y="6145052"/>
            <a:ext cx="1923545" cy="400110"/>
          </a:xfrm>
          <a:prstGeom prst="rect">
            <a:avLst/>
          </a:prstGeom>
          <a:noFill/>
        </p:spPr>
        <p:txBody>
          <a:bodyPr wrap="square" rtlCol="0">
            <a:spAutoFit/>
          </a:bodyP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射线采样</a:t>
            </a:r>
          </a:p>
        </p:txBody>
      </p:sp>
      <p:sp>
        <p:nvSpPr>
          <p:cNvPr id="23" name="文本框 22">
            <a:extLst>
              <a:ext uri="{FF2B5EF4-FFF2-40B4-BE49-F238E27FC236}">
                <a16:creationId xmlns:a16="http://schemas.microsoft.com/office/drawing/2014/main" id="{18298084-3CA1-4492-8719-A20CB5ACDB30}"/>
              </a:ext>
            </a:extLst>
          </p:cNvPr>
          <p:cNvSpPr txBox="1"/>
          <p:nvPr/>
        </p:nvSpPr>
        <p:spPr>
          <a:xfrm>
            <a:off x="8177357" y="6147114"/>
            <a:ext cx="1923545" cy="400110"/>
          </a:xfrm>
          <a:prstGeom prst="rect">
            <a:avLst/>
          </a:prstGeom>
          <a:noFill/>
        </p:spPr>
        <p:txBody>
          <a:bodyPr wrap="square" rtlCol="0">
            <a:spAutoFit/>
          </a:bodyP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人物剔除</a:t>
            </a:r>
          </a:p>
        </p:txBody>
      </p:sp>
      <p:pic>
        <p:nvPicPr>
          <p:cNvPr id="4" name="图片 3">
            <a:extLst>
              <a:ext uri="{FF2B5EF4-FFF2-40B4-BE49-F238E27FC236}">
                <a16:creationId xmlns:a16="http://schemas.microsoft.com/office/drawing/2014/main" id="{EFC1A8BE-DAA2-564D-B497-19443FDAAE07}"/>
              </a:ext>
            </a:extLst>
          </p:cNvPr>
          <p:cNvPicPr>
            <a:picLocks noChangeAspect="1"/>
          </p:cNvPicPr>
          <p:nvPr/>
        </p:nvPicPr>
        <p:blipFill>
          <a:blip r:embed="rId3"/>
          <a:stretch>
            <a:fillRect/>
          </a:stretch>
        </p:blipFill>
        <p:spPr>
          <a:xfrm>
            <a:off x="497174" y="3014172"/>
            <a:ext cx="5113655" cy="2996951"/>
          </a:xfrm>
          <a:prstGeom prst="rect">
            <a:avLst/>
          </a:prstGeom>
        </p:spPr>
      </p:pic>
      <p:pic>
        <p:nvPicPr>
          <p:cNvPr id="7" name="图片 6">
            <a:extLst>
              <a:ext uri="{FF2B5EF4-FFF2-40B4-BE49-F238E27FC236}">
                <a16:creationId xmlns:a16="http://schemas.microsoft.com/office/drawing/2014/main" id="{CD6E75CC-65FF-B944-B474-4F1D08BC34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5308" y="3014172"/>
            <a:ext cx="5394510" cy="2996950"/>
          </a:xfrm>
          <a:prstGeom prst="rect">
            <a:avLst/>
          </a:prstGeom>
        </p:spPr>
      </p:pic>
    </p:spTree>
    <p:extLst>
      <p:ext uri="{BB962C8B-B14F-4D97-AF65-F5344CB8AC3E}">
        <p14:creationId xmlns:p14="http://schemas.microsoft.com/office/powerpoint/2010/main" val="2884791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AD4A27-F16B-4DC5-A14B-0356AC63F1D5}"/>
              </a:ext>
            </a:extLst>
          </p:cNvPr>
          <p:cNvSpPr>
            <a:spLocks noGrp="1"/>
          </p:cNvSpPr>
          <p:nvPr>
            <p:ph type="title"/>
          </p:nvPr>
        </p:nvSpPr>
        <p:spPr/>
        <p:txBody>
          <a:bodyPr>
            <a:normAutofit/>
          </a:bodyPr>
          <a:lstStyle/>
          <a:p>
            <a:r>
              <a:rPr lang="zh-CN" altLang="en-US" b="1" dirty="0">
                <a:latin typeface="微软雅黑" panose="020B0503020204020204" pitchFamily="34" charset="-122"/>
                <a:ea typeface="微软雅黑" panose="020B0503020204020204" pitchFamily="34" charset="-122"/>
              </a:rPr>
              <a:t>人物显示的轻量化处理</a:t>
            </a:r>
          </a:p>
        </p:txBody>
      </p:sp>
      <p:sp>
        <p:nvSpPr>
          <p:cNvPr id="3" name="矩形 2">
            <a:extLst>
              <a:ext uri="{FF2B5EF4-FFF2-40B4-BE49-F238E27FC236}">
                <a16:creationId xmlns:a16="http://schemas.microsoft.com/office/drawing/2014/main" id="{05A1287B-FB2D-44FA-AE42-3785A63422F1}"/>
              </a:ext>
            </a:extLst>
          </p:cNvPr>
          <p:cNvSpPr/>
          <p:nvPr/>
        </p:nvSpPr>
        <p:spPr>
          <a:xfrm>
            <a:off x="7536160" y="3717032"/>
            <a:ext cx="3600400" cy="923330"/>
          </a:xfrm>
          <a:prstGeom prst="rect">
            <a:avLst/>
          </a:prstGeom>
        </p:spPr>
        <p:txBody>
          <a:bodyPr wrap="square">
            <a:spAutoFit/>
          </a:bodyPr>
          <a:lstStyle/>
          <a:p>
            <a:r>
              <a:rPr lang="zh-CN" altLang="en-US"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应用剔除算法后</a:t>
            </a:r>
            <a:endParaRPr lang="en-US" altLang="zh-CN"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zh-CN" altLang="en-US"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帧数平均提升超过</a:t>
            </a:r>
            <a:r>
              <a:rPr lang="en-US" altLang="zh-CN"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a:t>
            </a:r>
          </a:p>
          <a:p>
            <a:r>
              <a:rPr lang="zh-CN" altLang="en-US"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个别场景帧数提升超过</a:t>
            </a:r>
            <a:r>
              <a:rPr lang="en-US" altLang="zh-CN"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40%</a:t>
            </a:r>
            <a:endParaRPr lang="zh-CN" altLang="en-US"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aphicFrame>
        <p:nvGraphicFramePr>
          <p:cNvPr id="11" name="图表 10">
            <a:extLst>
              <a:ext uri="{FF2B5EF4-FFF2-40B4-BE49-F238E27FC236}">
                <a16:creationId xmlns:a16="http://schemas.microsoft.com/office/drawing/2014/main" id="{A354A8B3-54F5-9C4C-8530-DE56A5B4D221}"/>
              </a:ext>
            </a:extLst>
          </p:cNvPr>
          <p:cNvGraphicFramePr>
            <a:graphicFrameLocks/>
          </p:cNvGraphicFramePr>
          <p:nvPr>
            <p:extLst>
              <p:ext uri="{D42A27DB-BD31-4B8C-83A1-F6EECF244321}">
                <p14:modId xmlns:p14="http://schemas.microsoft.com/office/powerpoint/2010/main" val="625848471"/>
              </p:ext>
            </p:extLst>
          </p:nvPr>
        </p:nvGraphicFramePr>
        <p:xfrm>
          <a:off x="505044" y="2452743"/>
          <a:ext cx="5590956" cy="367240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841926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B3EF0C8-CB5C-4980-9DFF-4014F67E91C2}"/>
              </a:ext>
            </a:extLst>
          </p:cNvPr>
          <p:cNvSpPr>
            <a:spLocks noGrp="1"/>
          </p:cNvSpPr>
          <p:nvPr>
            <p:ph type="title"/>
          </p:nvPr>
        </p:nvSpPr>
        <p:spPr/>
        <p:txBody>
          <a:bodyPr/>
          <a:lstStyle/>
          <a:p>
            <a:pPr lvl="0"/>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虚拟逃生足迹聚类在线火灾逃生路径规划</a:t>
            </a:r>
          </a:p>
        </p:txBody>
      </p:sp>
      <p:sp>
        <p:nvSpPr>
          <p:cNvPr id="4" name="文本占位符 3">
            <a:extLst>
              <a:ext uri="{FF2B5EF4-FFF2-40B4-BE49-F238E27FC236}">
                <a16:creationId xmlns:a16="http://schemas.microsoft.com/office/drawing/2014/main" id="{899563D0-533B-403F-94F9-DE36B332A8BB}"/>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136940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逃生</a:t>
            </a:r>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路径规划</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整体技术路线</a:t>
            </a:r>
            <a:endParaRPr lang="zh-CN" altLang="en-US" dirty="0"/>
          </a:p>
        </p:txBody>
      </p:sp>
      <p:sp>
        <p:nvSpPr>
          <p:cNvPr id="13" name="矩形 12">
            <a:extLst>
              <a:ext uri="{FF2B5EF4-FFF2-40B4-BE49-F238E27FC236}">
                <a16:creationId xmlns:a16="http://schemas.microsoft.com/office/drawing/2014/main" id="{F0F7DCDE-1494-4635-890D-61DB77AEA542}"/>
              </a:ext>
            </a:extLst>
          </p:cNvPr>
          <p:cNvSpPr/>
          <p:nvPr/>
        </p:nvSpPr>
        <p:spPr>
          <a:xfrm>
            <a:off x="428069" y="2348888"/>
            <a:ext cx="2353111" cy="3434309"/>
          </a:xfrm>
          <a:prstGeom prst="rect">
            <a:avLst/>
          </a:prstGeom>
          <a:solidFill>
            <a:schemeClr val="accent1">
              <a:lumMod val="20000"/>
              <a:lumOff val="80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spcBef>
                <a:spcPts val="1200"/>
              </a:spcBef>
            </a:pPr>
            <a:endParaRPr lang="en-US" altLang="zh-CN" sz="1400" b="1" dirty="0"/>
          </a:p>
          <a:p>
            <a:pPr algn="ctr">
              <a:spcBef>
                <a:spcPts val="1200"/>
              </a:spcBef>
            </a:pPr>
            <a:endParaRPr lang="en-US" altLang="zh-CN" sz="1200" b="1" dirty="0"/>
          </a:p>
          <a:p>
            <a:pPr algn="ctr">
              <a:spcBef>
                <a:spcPts val="1200"/>
              </a:spcBef>
            </a:pPr>
            <a:endParaRPr lang="en-US" altLang="zh-CN" sz="1400" b="1" dirty="0"/>
          </a:p>
          <a:p>
            <a:pPr algn="ctr">
              <a:spcBef>
                <a:spcPts val="1200"/>
              </a:spcBef>
            </a:pPr>
            <a:r>
              <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在线收集虚拟乘客在虚拟灾害场景中的疏散踪迹数据</a:t>
            </a: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spcBef>
                <a:spcPts val="1200"/>
              </a:spcBef>
            </a:pPr>
            <a:endParaRPr lang="en-US" altLang="zh-CN" sz="800" b="1" dirty="0"/>
          </a:p>
          <a:p>
            <a:pPr marL="228600" indent="-228600">
              <a:buFont typeface="+mj-lt"/>
              <a:buAutoNum type="arabicPeriod"/>
            </a:pPr>
            <a:r>
              <a:rPr lang="zh-CN" altLang="en-US" sz="1200" b="1" dirty="0">
                <a:latin typeface="微软雅黑" panose="020B0503020204020204" pitchFamily="34" charset="-122"/>
                <a:ea typeface="微软雅黑" panose="020B0503020204020204" pitchFamily="34" charset="-122"/>
              </a:rPr>
              <a:t>被测试人员需穿戴</a:t>
            </a:r>
            <a:r>
              <a:rPr lang="en-US" altLang="zh-CN" sz="1200" b="1" dirty="0">
                <a:latin typeface="微软雅黑" panose="020B0503020204020204" pitchFamily="34" charset="-122"/>
                <a:ea typeface="微软雅黑" panose="020B0503020204020204" pitchFamily="34" charset="-122"/>
              </a:rPr>
              <a:t>VR</a:t>
            </a:r>
            <a:r>
              <a:rPr lang="zh-CN" altLang="en-US" sz="1200" b="1" dirty="0">
                <a:latin typeface="微软雅黑" panose="020B0503020204020204" pitchFamily="34" charset="-122"/>
                <a:ea typeface="微软雅黑" panose="020B0503020204020204" pitchFamily="34" charset="-122"/>
              </a:rPr>
              <a:t>设备</a:t>
            </a:r>
            <a:endParaRPr lang="en-US" altLang="zh-CN" sz="1200" b="1" dirty="0">
              <a:latin typeface="微软雅黑" panose="020B0503020204020204" pitchFamily="34" charset="-122"/>
              <a:ea typeface="微软雅黑" panose="020B0503020204020204" pitchFamily="34" charset="-122"/>
            </a:endParaRPr>
          </a:p>
          <a:p>
            <a:pPr marL="228600" indent="-228600">
              <a:buFont typeface="+mj-lt"/>
              <a:buAutoNum type="arabicPeriod"/>
            </a:pPr>
            <a:r>
              <a:rPr lang="zh-CN" altLang="en-US" sz="1200" b="1" dirty="0">
                <a:latin typeface="微软雅黑" panose="020B0503020204020204" pitchFamily="34" charset="-122"/>
                <a:ea typeface="微软雅黑" panose="020B0503020204020204" pitchFamily="34" charset="-122"/>
              </a:rPr>
              <a:t>记录下被测试人员逃生的踪迹数据</a:t>
            </a:r>
            <a:endParaRPr lang="en-US" altLang="zh-CN" sz="1200" b="1" dirty="0">
              <a:latin typeface="微软雅黑" panose="020B0503020204020204" pitchFamily="34" charset="-122"/>
              <a:ea typeface="微软雅黑" panose="020B0503020204020204" pitchFamily="34" charset="-122"/>
            </a:endParaRPr>
          </a:p>
          <a:p>
            <a:pPr marL="228600" indent="-228600">
              <a:buFont typeface="+mj-lt"/>
              <a:buAutoNum type="arabicPeriod"/>
            </a:pPr>
            <a:endParaRPr lang="en-US" altLang="zh-CN" sz="1200" b="1" dirty="0"/>
          </a:p>
          <a:p>
            <a:pPr marL="228600" indent="-228600">
              <a:buFont typeface="+mj-lt"/>
              <a:buAutoNum type="arabicPeriod"/>
            </a:pPr>
            <a:endParaRPr lang="en-US" altLang="zh-CN" sz="1200" dirty="0"/>
          </a:p>
          <a:p>
            <a:pPr marL="228600" indent="-228600">
              <a:buFont typeface="+mj-lt"/>
              <a:buAutoNum type="arabicPeriod"/>
            </a:pPr>
            <a:endParaRPr lang="en-US" altLang="zh-CN" sz="1200" b="1" dirty="0"/>
          </a:p>
          <a:p>
            <a:pPr marL="228600" indent="-228600">
              <a:buFont typeface="+mj-lt"/>
              <a:buAutoNum type="arabicPeriod"/>
            </a:pPr>
            <a:endParaRPr lang="en-US" altLang="zh-CN" sz="1200" b="1" dirty="0"/>
          </a:p>
          <a:p>
            <a:pPr marL="228600" indent="-228600">
              <a:buFont typeface="+mj-lt"/>
              <a:buAutoNum type="arabicPeriod"/>
            </a:pPr>
            <a:endParaRPr lang="en-US" altLang="zh-CN" sz="1200" b="1" dirty="0"/>
          </a:p>
          <a:p>
            <a:endParaRPr lang="en-US" altLang="zh-CN" sz="1200" b="1" dirty="0"/>
          </a:p>
          <a:p>
            <a:pPr marL="228600" indent="-228600">
              <a:buFont typeface="+mj-lt"/>
              <a:buAutoNum type="arabicPeriod"/>
            </a:pPr>
            <a:endParaRPr lang="en-US" altLang="zh-CN" sz="1200" b="1" dirty="0"/>
          </a:p>
          <a:p>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zh-CN" altLang="en-US" sz="1600" dirty="0"/>
          </a:p>
        </p:txBody>
      </p:sp>
      <p:sp>
        <p:nvSpPr>
          <p:cNvPr id="16" name="矩形 15">
            <a:extLst>
              <a:ext uri="{FF2B5EF4-FFF2-40B4-BE49-F238E27FC236}">
                <a16:creationId xmlns:a16="http://schemas.microsoft.com/office/drawing/2014/main" id="{44563056-C10F-42B5-B3D4-0468E9031AFB}"/>
              </a:ext>
            </a:extLst>
          </p:cNvPr>
          <p:cNvSpPr/>
          <p:nvPr/>
        </p:nvSpPr>
        <p:spPr>
          <a:xfrm>
            <a:off x="3403970" y="2348888"/>
            <a:ext cx="2144964" cy="3417597"/>
          </a:xfrm>
          <a:prstGeom prst="rect">
            <a:avLst/>
          </a:prstGeom>
          <a:solidFill>
            <a:schemeClr val="accent3">
              <a:lumMod val="20000"/>
              <a:lumOff val="80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ltLang="zh-CN" sz="1400" b="1" dirty="0"/>
          </a:p>
          <a:p>
            <a:pPr algn="ctr"/>
            <a:r>
              <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踪迹数据的预处理</a:t>
            </a:r>
            <a:r>
              <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p>
          <a:p>
            <a:pPr algn="ct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228600" indent="-228600">
              <a:spcBef>
                <a:spcPts val="1200"/>
              </a:spcBef>
              <a:buFont typeface="+mj-lt"/>
              <a:buAutoNum type="arabicPeriod"/>
            </a:pPr>
            <a:r>
              <a:rPr lang="zh-CN" altLang="en-US" sz="1200" b="1" dirty="0">
                <a:latin typeface="微软雅黑" panose="020B0503020204020204" pitchFamily="34" charset="-122"/>
                <a:ea typeface="微软雅黑" panose="020B0503020204020204" pitchFamily="34" charset="-122"/>
              </a:rPr>
              <a:t>删除踪迹路线里的环路</a:t>
            </a:r>
            <a:endParaRPr lang="en-US" altLang="zh-CN" sz="1200" b="1" dirty="0">
              <a:latin typeface="微软雅黑" panose="020B0503020204020204" pitchFamily="34" charset="-122"/>
              <a:ea typeface="微软雅黑" panose="020B0503020204020204" pitchFamily="34" charset="-122"/>
            </a:endParaRPr>
          </a:p>
          <a:p>
            <a:pPr marL="228600" indent="-228600">
              <a:buFont typeface="+mj-lt"/>
              <a:buAutoNum type="arabicPeriod"/>
            </a:pPr>
            <a:r>
              <a:rPr lang="zh-CN" altLang="en-US" sz="1200" b="1" dirty="0">
                <a:latin typeface="微软雅黑" panose="020B0503020204020204" pitchFamily="34" charset="-122"/>
                <a:ea typeface="微软雅黑" panose="020B0503020204020204" pitchFamily="34" charset="-122"/>
              </a:rPr>
              <a:t>对踪迹路线弯曲部分做平滑处理</a:t>
            </a:r>
            <a:endParaRPr lang="en-US" altLang="zh-CN" sz="1200" b="1" dirty="0">
              <a:latin typeface="微软雅黑" panose="020B0503020204020204" pitchFamily="34" charset="-122"/>
              <a:ea typeface="微软雅黑" panose="020B0503020204020204" pitchFamily="34" charset="-122"/>
            </a:endParaRPr>
          </a:p>
          <a:p>
            <a:pPr marL="228600" indent="-228600">
              <a:buFont typeface="+mj-lt"/>
              <a:buAutoNum type="arabicPeriod"/>
            </a:pPr>
            <a:r>
              <a:rPr lang="zh-CN" altLang="en-US" sz="1200" b="1" dirty="0">
                <a:latin typeface="微软雅黑" panose="020B0503020204020204" pitchFamily="34" charset="-122"/>
                <a:ea typeface="微软雅黑" panose="020B0503020204020204" pitchFamily="34" charset="-122"/>
              </a:rPr>
              <a:t>删除无效的逃生踪迹</a:t>
            </a:r>
            <a:endParaRPr lang="en-US" altLang="zh-CN" sz="1200" b="1" dirty="0">
              <a:latin typeface="微软雅黑" panose="020B0503020204020204" pitchFamily="34" charset="-122"/>
              <a:ea typeface="微软雅黑" panose="020B0503020204020204" pitchFamily="34" charset="-122"/>
            </a:endParaRPr>
          </a:p>
          <a:p>
            <a:pPr marL="228600" indent="-228600">
              <a:buFont typeface="+mj-lt"/>
              <a:buAutoNum type="arabicPeriod"/>
            </a:pPr>
            <a:endParaRPr lang="en-US" altLang="zh-CN" sz="1050" dirty="0"/>
          </a:p>
          <a:p>
            <a:endParaRPr lang="en-US" altLang="zh-CN" sz="1050" dirty="0"/>
          </a:p>
          <a:p>
            <a:pPr algn="ctr"/>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zh-CN" altLang="en-US" sz="1600" dirty="0"/>
          </a:p>
        </p:txBody>
      </p:sp>
      <p:sp>
        <p:nvSpPr>
          <p:cNvPr id="19" name="箭头: 右 8">
            <a:extLst>
              <a:ext uri="{FF2B5EF4-FFF2-40B4-BE49-F238E27FC236}">
                <a16:creationId xmlns:a16="http://schemas.microsoft.com/office/drawing/2014/main" id="{4075451E-A500-4EE9-943A-A80BF3BA2D9C}"/>
              </a:ext>
            </a:extLst>
          </p:cNvPr>
          <p:cNvSpPr/>
          <p:nvPr/>
        </p:nvSpPr>
        <p:spPr>
          <a:xfrm>
            <a:off x="2847189" y="3718838"/>
            <a:ext cx="523777" cy="461682"/>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1200" dirty="0"/>
          </a:p>
        </p:txBody>
      </p:sp>
      <p:pic>
        <p:nvPicPr>
          <p:cNvPr id="22" name="图片 21">
            <a:extLst>
              <a:ext uri="{FF2B5EF4-FFF2-40B4-BE49-F238E27FC236}">
                <a16:creationId xmlns:a16="http://schemas.microsoft.com/office/drawing/2014/main" id="{90075B89-C8E1-4D07-ACE5-A49C5FB064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747" y="4180520"/>
            <a:ext cx="2188432" cy="1585965"/>
          </a:xfrm>
          <a:prstGeom prst="rect">
            <a:avLst/>
          </a:prstGeom>
        </p:spPr>
      </p:pic>
      <p:pic>
        <p:nvPicPr>
          <p:cNvPr id="23" name="图片 22">
            <a:extLst>
              <a:ext uri="{FF2B5EF4-FFF2-40B4-BE49-F238E27FC236}">
                <a16:creationId xmlns:a16="http://schemas.microsoft.com/office/drawing/2014/main" id="{587C2157-4B38-4708-A314-51C336B68C36}"/>
              </a:ext>
            </a:extLst>
          </p:cNvPr>
          <p:cNvPicPr>
            <a:picLocks noChangeAspect="1"/>
          </p:cNvPicPr>
          <p:nvPr/>
        </p:nvPicPr>
        <p:blipFill>
          <a:blip r:embed="rId4"/>
          <a:stretch>
            <a:fillRect/>
          </a:stretch>
        </p:blipFill>
        <p:spPr>
          <a:xfrm>
            <a:off x="4505014" y="4920950"/>
            <a:ext cx="1016929" cy="804441"/>
          </a:xfrm>
          <a:prstGeom prst="rect">
            <a:avLst/>
          </a:prstGeom>
        </p:spPr>
      </p:pic>
      <p:pic>
        <p:nvPicPr>
          <p:cNvPr id="24" name="图片 23">
            <a:extLst>
              <a:ext uri="{FF2B5EF4-FFF2-40B4-BE49-F238E27FC236}">
                <a16:creationId xmlns:a16="http://schemas.microsoft.com/office/drawing/2014/main" id="{0918A481-98C6-4FAC-A3C0-0BB84AE1A190}"/>
              </a:ext>
            </a:extLst>
          </p:cNvPr>
          <p:cNvPicPr>
            <a:picLocks noChangeAspect="1"/>
          </p:cNvPicPr>
          <p:nvPr/>
        </p:nvPicPr>
        <p:blipFill>
          <a:blip r:embed="rId5"/>
          <a:stretch>
            <a:fillRect/>
          </a:stretch>
        </p:blipFill>
        <p:spPr>
          <a:xfrm>
            <a:off x="4490631" y="4075421"/>
            <a:ext cx="1016929" cy="804439"/>
          </a:xfrm>
          <a:prstGeom prst="rect">
            <a:avLst/>
          </a:prstGeom>
        </p:spPr>
      </p:pic>
      <p:pic>
        <p:nvPicPr>
          <p:cNvPr id="25" name="图片 24">
            <a:extLst>
              <a:ext uri="{FF2B5EF4-FFF2-40B4-BE49-F238E27FC236}">
                <a16:creationId xmlns:a16="http://schemas.microsoft.com/office/drawing/2014/main" id="{692083F5-348D-465E-A101-1EC3DFB29FA6}"/>
              </a:ext>
            </a:extLst>
          </p:cNvPr>
          <p:cNvPicPr>
            <a:picLocks noChangeAspect="1"/>
          </p:cNvPicPr>
          <p:nvPr/>
        </p:nvPicPr>
        <p:blipFill>
          <a:blip r:embed="rId6"/>
          <a:stretch>
            <a:fillRect/>
          </a:stretch>
        </p:blipFill>
        <p:spPr>
          <a:xfrm>
            <a:off x="3451877" y="4075422"/>
            <a:ext cx="997381" cy="804438"/>
          </a:xfrm>
          <a:prstGeom prst="rect">
            <a:avLst/>
          </a:prstGeom>
        </p:spPr>
      </p:pic>
      <p:pic>
        <p:nvPicPr>
          <p:cNvPr id="26" name="图片 25">
            <a:extLst>
              <a:ext uri="{FF2B5EF4-FFF2-40B4-BE49-F238E27FC236}">
                <a16:creationId xmlns:a16="http://schemas.microsoft.com/office/drawing/2014/main" id="{A010D25F-A257-410E-9631-96F20E39940C}"/>
              </a:ext>
            </a:extLst>
          </p:cNvPr>
          <p:cNvPicPr>
            <a:picLocks noChangeAspect="1"/>
          </p:cNvPicPr>
          <p:nvPr/>
        </p:nvPicPr>
        <p:blipFill>
          <a:blip r:embed="rId7"/>
          <a:stretch>
            <a:fillRect/>
          </a:stretch>
        </p:blipFill>
        <p:spPr>
          <a:xfrm>
            <a:off x="3451876" y="4920953"/>
            <a:ext cx="997381" cy="804438"/>
          </a:xfrm>
          <a:prstGeom prst="rect">
            <a:avLst/>
          </a:prstGeom>
        </p:spPr>
      </p:pic>
      <p:cxnSp>
        <p:nvCxnSpPr>
          <p:cNvPr id="29" name="直接连接符 28">
            <a:extLst>
              <a:ext uri="{FF2B5EF4-FFF2-40B4-BE49-F238E27FC236}">
                <a16:creationId xmlns:a16="http://schemas.microsoft.com/office/drawing/2014/main" id="{6AB703DE-C9D9-4AD7-A73E-1561AA1A2DEB}"/>
              </a:ext>
            </a:extLst>
          </p:cNvPr>
          <p:cNvCxnSpPr>
            <a:cxnSpLocks/>
          </p:cNvCxnSpPr>
          <p:nvPr/>
        </p:nvCxnSpPr>
        <p:spPr>
          <a:xfrm>
            <a:off x="3392509" y="2974897"/>
            <a:ext cx="215642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6" name="直接连接符 35">
            <a:extLst>
              <a:ext uri="{FF2B5EF4-FFF2-40B4-BE49-F238E27FC236}">
                <a16:creationId xmlns:a16="http://schemas.microsoft.com/office/drawing/2014/main" id="{6AB703DE-C9D9-4AD7-A73E-1561AA1A2DEB}"/>
              </a:ext>
            </a:extLst>
          </p:cNvPr>
          <p:cNvCxnSpPr>
            <a:cxnSpLocks/>
          </p:cNvCxnSpPr>
          <p:nvPr/>
        </p:nvCxnSpPr>
        <p:spPr>
          <a:xfrm flipV="1">
            <a:off x="428069" y="2974897"/>
            <a:ext cx="2353111" cy="7577"/>
          </a:xfrm>
          <a:prstGeom prst="line">
            <a:avLst/>
          </a:prstGeom>
          <a:ln w="38100"/>
        </p:spPr>
        <p:style>
          <a:lnRef idx="1">
            <a:schemeClr val="dk1"/>
          </a:lnRef>
          <a:fillRef idx="0">
            <a:schemeClr val="dk1"/>
          </a:fillRef>
          <a:effectRef idx="0">
            <a:schemeClr val="dk1"/>
          </a:effectRef>
          <a:fontRef idx="minor">
            <a:schemeClr val="tx1"/>
          </a:fontRef>
        </p:style>
      </p:cxnSp>
      <p:sp>
        <p:nvSpPr>
          <p:cNvPr id="4" name="矩形 3">
            <a:extLst>
              <a:ext uri="{FF2B5EF4-FFF2-40B4-BE49-F238E27FC236}">
                <a16:creationId xmlns:a16="http://schemas.microsoft.com/office/drawing/2014/main" id="{FF207FBD-E46A-4991-BC0A-A38798872F89}"/>
              </a:ext>
            </a:extLst>
          </p:cNvPr>
          <p:cNvSpPr/>
          <p:nvPr/>
        </p:nvSpPr>
        <p:spPr>
          <a:xfrm>
            <a:off x="3403970" y="2348888"/>
            <a:ext cx="2156425" cy="3434304"/>
          </a:xfrm>
          <a:prstGeom prst="rect">
            <a:avLst/>
          </a:prstGeom>
          <a:solidFill>
            <a:schemeClr val="bg1">
              <a:lumMod val="65000"/>
              <a:lumOff val="35000"/>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44592C44-5C69-4861-8359-6C712A882E9E}"/>
              </a:ext>
            </a:extLst>
          </p:cNvPr>
          <p:cNvSpPr/>
          <p:nvPr/>
        </p:nvSpPr>
        <p:spPr>
          <a:xfrm>
            <a:off x="6151712" y="2348888"/>
            <a:ext cx="2557277" cy="3417597"/>
          </a:xfrm>
          <a:prstGeom prst="rect">
            <a:avLst/>
          </a:prstGeom>
          <a:solidFill>
            <a:schemeClr val="accent3">
              <a:lumMod val="20000"/>
              <a:lumOff val="80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对预处理后数据的聚类和提取</a:t>
            </a: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spcAft>
                <a:spcPts val="1200"/>
              </a:spcAft>
            </a:pP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228600" indent="-228600">
              <a:buFont typeface="+mj-lt"/>
              <a:buAutoNum type="arabicPeriod"/>
            </a:pPr>
            <a:r>
              <a:rPr lang="zh-CN" altLang="en-US" sz="1200" b="1" dirty="0">
                <a:latin typeface="微软雅黑" panose="020B0503020204020204" pitchFamily="34" charset="-122"/>
                <a:ea typeface="微软雅黑" panose="020B0503020204020204" pitchFamily="34" charset="-122"/>
              </a:rPr>
              <a:t>对有效的踪迹路线进行聚类</a:t>
            </a:r>
            <a:r>
              <a:rPr lang="en-US" altLang="zh-CN" sz="1200" b="1" dirty="0">
                <a:latin typeface="微软雅黑" panose="020B0503020204020204" pitchFamily="34" charset="-122"/>
                <a:ea typeface="微软雅黑" panose="020B0503020204020204" pitchFamily="34" charset="-122"/>
              </a:rPr>
              <a:t> </a:t>
            </a:r>
          </a:p>
          <a:p>
            <a:pPr marL="228600" indent="-228600">
              <a:buFont typeface="+mj-lt"/>
              <a:buAutoNum type="arabicPeriod"/>
            </a:pPr>
            <a:r>
              <a:rPr lang="zh-CN" altLang="en-US" sz="1200" b="1" dirty="0">
                <a:latin typeface="微软雅黑" panose="020B0503020204020204" pitchFamily="34" charset="-122"/>
                <a:ea typeface="微软雅黑" panose="020B0503020204020204" pitchFamily="34" charset="-122"/>
              </a:rPr>
              <a:t>进行聚类后提取出有效的骨干路径</a:t>
            </a:r>
            <a:endParaRPr lang="en-US" altLang="zh-CN" sz="1200" b="1" dirty="0">
              <a:latin typeface="微软雅黑" panose="020B0503020204020204" pitchFamily="34" charset="-122"/>
              <a:ea typeface="微软雅黑" panose="020B0503020204020204" pitchFamily="34" charset="-122"/>
            </a:endParaRPr>
          </a:p>
          <a:p>
            <a:pPr algn="ctr"/>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zh-CN" altLang="en-US" sz="1600" dirty="0"/>
          </a:p>
        </p:txBody>
      </p:sp>
      <p:sp>
        <p:nvSpPr>
          <p:cNvPr id="17" name="矩形 16">
            <a:extLst>
              <a:ext uri="{FF2B5EF4-FFF2-40B4-BE49-F238E27FC236}">
                <a16:creationId xmlns:a16="http://schemas.microsoft.com/office/drawing/2014/main" id="{FCA2660E-9AF7-4596-819B-66345C75952F}"/>
              </a:ext>
            </a:extLst>
          </p:cNvPr>
          <p:cNvSpPr/>
          <p:nvPr/>
        </p:nvSpPr>
        <p:spPr>
          <a:xfrm>
            <a:off x="9311767" y="2341402"/>
            <a:ext cx="2452164" cy="3417597"/>
          </a:xfrm>
          <a:prstGeom prst="rect">
            <a:avLst/>
          </a:prstGeom>
          <a:solidFill>
            <a:schemeClr val="accent5">
              <a:lumMod val="20000"/>
              <a:lumOff val="80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spcBef>
                <a:spcPts val="600"/>
              </a:spcBef>
            </a:pP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spcBef>
                <a:spcPts val="600"/>
              </a:spcBef>
            </a:pPr>
            <a:r>
              <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路径规划</a:t>
            </a: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spcBef>
                <a:spcPts val="600"/>
              </a:spcBef>
            </a:pP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180975" indent="-180975">
              <a:spcBef>
                <a:spcPts val="600"/>
              </a:spcBef>
              <a:buFont typeface="+mj-lt"/>
              <a:buAutoNum type="arabicPeriod"/>
            </a:pPr>
            <a:r>
              <a:rPr lang="zh-CN" altLang="en-US" sz="1200" b="1" dirty="0">
                <a:latin typeface="微软雅黑" panose="020B0503020204020204" pitchFamily="34" charset="-122"/>
                <a:ea typeface="微软雅黑" panose="020B0503020204020204" pitchFamily="34" charset="-122"/>
              </a:rPr>
              <a:t>不断对规划好的路径数据进行骨干路径提取</a:t>
            </a:r>
            <a:endParaRPr lang="en-US" altLang="zh-CN" sz="1200" b="1" dirty="0">
              <a:latin typeface="微软雅黑" panose="020B0503020204020204" pitchFamily="34" charset="-122"/>
              <a:ea typeface="微软雅黑" panose="020B0503020204020204" pitchFamily="34" charset="-122"/>
            </a:endParaRPr>
          </a:p>
          <a:p>
            <a:pPr marL="180975" indent="-180975">
              <a:spcBef>
                <a:spcPts val="600"/>
              </a:spcBef>
              <a:buFont typeface="+mj-lt"/>
              <a:buAutoNum type="arabicPeriod"/>
            </a:pPr>
            <a:r>
              <a:rPr lang="zh-CN" altLang="en-US" sz="1200" b="1" dirty="0">
                <a:latin typeface="微软雅黑" panose="020B0503020204020204" pitchFamily="34" charset="-122"/>
                <a:ea typeface="微软雅黑" panose="020B0503020204020204" pitchFamily="34" charset="-122"/>
              </a:rPr>
              <a:t>为虚拟化身的行进提供指引</a:t>
            </a:r>
            <a:endParaRPr lang="en-US" altLang="zh-CN" sz="1200" b="1" dirty="0">
              <a:latin typeface="微软雅黑" panose="020B0503020204020204" pitchFamily="34" charset="-122"/>
              <a:ea typeface="微软雅黑" panose="020B0503020204020204" pitchFamily="34" charset="-122"/>
            </a:endParaRPr>
          </a:p>
          <a:p>
            <a:pPr>
              <a:spcBef>
                <a:spcPts val="600"/>
              </a:spcBef>
            </a:pPr>
            <a:endParaRPr lang="en-US" altLang="zh-CN" sz="1100" dirty="0"/>
          </a:p>
          <a:p>
            <a:pPr algn="ctr"/>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zh-CN" altLang="en-US" sz="1600" dirty="0"/>
          </a:p>
        </p:txBody>
      </p:sp>
      <p:sp>
        <p:nvSpPr>
          <p:cNvPr id="18" name="箭头: 右 10">
            <a:extLst>
              <a:ext uri="{FF2B5EF4-FFF2-40B4-BE49-F238E27FC236}">
                <a16:creationId xmlns:a16="http://schemas.microsoft.com/office/drawing/2014/main" id="{7D4EFE27-CD89-4B70-8B22-0EA2B4826735}"/>
              </a:ext>
            </a:extLst>
          </p:cNvPr>
          <p:cNvSpPr/>
          <p:nvPr/>
        </p:nvSpPr>
        <p:spPr>
          <a:xfrm>
            <a:off x="8756655" y="3718838"/>
            <a:ext cx="509642" cy="461682"/>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sz="1200"/>
          </a:p>
        </p:txBody>
      </p:sp>
      <p:pic>
        <p:nvPicPr>
          <p:cNvPr id="20" name="图片 19">
            <a:extLst>
              <a:ext uri="{FF2B5EF4-FFF2-40B4-BE49-F238E27FC236}">
                <a16:creationId xmlns:a16="http://schemas.microsoft.com/office/drawing/2014/main" id="{D686D6AB-B036-42DF-B32B-74ED1BCA8FF1}"/>
              </a:ext>
            </a:extLst>
          </p:cNvPr>
          <p:cNvPicPr>
            <a:picLocks noChangeAspect="1"/>
          </p:cNvPicPr>
          <p:nvPr/>
        </p:nvPicPr>
        <p:blipFill>
          <a:blip r:embed="rId8"/>
          <a:stretch>
            <a:fillRect/>
          </a:stretch>
        </p:blipFill>
        <p:spPr>
          <a:xfrm>
            <a:off x="6199378" y="4058208"/>
            <a:ext cx="2449185" cy="1609804"/>
          </a:xfrm>
          <a:prstGeom prst="rect">
            <a:avLst/>
          </a:prstGeom>
        </p:spPr>
      </p:pic>
      <p:pic>
        <p:nvPicPr>
          <p:cNvPr id="21" name="图片 20">
            <a:extLst>
              <a:ext uri="{FF2B5EF4-FFF2-40B4-BE49-F238E27FC236}">
                <a16:creationId xmlns:a16="http://schemas.microsoft.com/office/drawing/2014/main" id="{385D2425-0713-4E9E-8630-9C0F96AAE577}"/>
              </a:ext>
            </a:extLst>
          </p:cNvPr>
          <p:cNvPicPr>
            <a:picLocks noChangeAspect="1"/>
          </p:cNvPicPr>
          <p:nvPr/>
        </p:nvPicPr>
        <p:blipFill>
          <a:blip r:embed="rId9"/>
          <a:stretch>
            <a:fillRect/>
          </a:stretch>
        </p:blipFill>
        <p:spPr>
          <a:xfrm>
            <a:off x="9377775" y="4067927"/>
            <a:ext cx="2300477" cy="1592591"/>
          </a:xfrm>
          <a:prstGeom prst="rect">
            <a:avLst/>
          </a:prstGeom>
        </p:spPr>
      </p:pic>
      <p:cxnSp>
        <p:nvCxnSpPr>
          <p:cNvPr id="27" name="直接连接符 26">
            <a:extLst>
              <a:ext uri="{FF2B5EF4-FFF2-40B4-BE49-F238E27FC236}">
                <a16:creationId xmlns:a16="http://schemas.microsoft.com/office/drawing/2014/main" id="{A43EBD4E-40E8-4D3A-8A94-EF6BCC52C4C4}"/>
              </a:ext>
            </a:extLst>
          </p:cNvPr>
          <p:cNvCxnSpPr>
            <a:cxnSpLocks/>
          </p:cNvCxnSpPr>
          <p:nvPr/>
        </p:nvCxnSpPr>
        <p:spPr>
          <a:xfrm>
            <a:off x="6151712" y="2977740"/>
            <a:ext cx="2557277" cy="7152"/>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8853EBF7-575D-43C6-A6CA-83009CD777A0}"/>
              </a:ext>
            </a:extLst>
          </p:cNvPr>
          <p:cNvCxnSpPr>
            <a:cxnSpLocks/>
          </p:cNvCxnSpPr>
          <p:nvPr/>
        </p:nvCxnSpPr>
        <p:spPr>
          <a:xfrm>
            <a:off x="9311767" y="2974980"/>
            <a:ext cx="2452164" cy="0"/>
          </a:xfrm>
          <a:prstGeom prst="line">
            <a:avLst/>
          </a:prstGeom>
          <a:ln w="38100"/>
        </p:spPr>
        <p:style>
          <a:lnRef idx="1">
            <a:schemeClr val="dk1"/>
          </a:lnRef>
          <a:fillRef idx="0">
            <a:schemeClr val="dk1"/>
          </a:fillRef>
          <a:effectRef idx="0">
            <a:schemeClr val="dk1"/>
          </a:effectRef>
          <a:fontRef idx="minor">
            <a:schemeClr val="tx1"/>
          </a:fontRef>
        </p:style>
      </p:cxnSp>
      <p:sp>
        <p:nvSpPr>
          <p:cNvPr id="30" name="箭头: 右 9">
            <a:extLst>
              <a:ext uri="{FF2B5EF4-FFF2-40B4-BE49-F238E27FC236}">
                <a16:creationId xmlns:a16="http://schemas.microsoft.com/office/drawing/2014/main" id="{A15481E8-66B6-4002-850D-F8E67573C99C}"/>
              </a:ext>
            </a:extLst>
          </p:cNvPr>
          <p:cNvSpPr/>
          <p:nvPr/>
        </p:nvSpPr>
        <p:spPr>
          <a:xfrm>
            <a:off x="5605029" y="3718838"/>
            <a:ext cx="525107" cy="461682"/>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sz="1200"/>
          </a:p>
        </p:txBody>
      </p:sp>
      <p:sp>
        <p:nvSpPr>
          <p:cNvPr id="31" name="矩形 30">
            <a:extLst>
              <a:ext uri="{FF2B5EF4-FFF2-40B4-BE49-F238E27FC236}">
                <a16:creationId xmlns:a16="http://schemas.microsoft.com/office/drawing/2014/main" id="{CB7E583C-27BA-47FE-BF5E-5EC82AFFE4A8}"/>
              </a:ext>
            </a:extLst>
          </p:cNvPr>
          <p:cNvSpPr/>
          <p:nvPr/>
        </p:nvSpPr>
        <p:spPr>
          <a:xfrm>
            <a:off x="6171724" y="2341402"/>
            <a:ext cx="2537265" cy="3434304"/>
          </a:xfrm>
          <a:prstGeom prst="rect">
            <a:avLst/>
          </a:prstGeom>
          <a:solidFill>
            <a:schemeClr val="bg1">
              <a:lumMod val="65000"/>
              <a:lumOff val="35000"/>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0D60F0C5-E4BA-4293-87C4-B27EF7FA50BD}"/>
              </a:ext>
            </a:extLst>
          </p:cNvPr>
          <p:cNvSpPr/>
          <p:nvPr/>
        </p:nvSpPr>
        <p:spPr>
          <a:xfrm>
            <a:off x="9329803" y="2352223"/>
            <a:ext cx="2434128" cy="3434304"/>
          </a:xfrm>
          <a:prstGeom prst="rect">
            <a:avLst/>
          </a:prstGeom>
          <a:solidFill>
            <a:schemeClr val="bg1">
              <a:lumMod val="65000"/>
              <a:lumOff val="35000"/>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527A76E6-E133-4929-B3E5-1724107831AF}"/>
              </a:ext>
            </a:extLst>
          </p:cNvPr>
          <p:cNvSpPr/>
          <p:nvPr/>
        </p:nvSpPr>
        <p:spPr>
          <a:xfrm>
            <a:off x="441993" y="2332181"/>
            <a:ext cx="2347738" cy="3434304"/>
          </a:xfrm>
          <a:prstGeom prst="rect">
            <a:avLst/>
          </a:prstGeom>
          <a:solidFill>
            <a:schemeClr val="bg1">
              <a:lumMod val="65000"/>
              <a:lumOff val="35000"/>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25821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19"/>
          <p:cNvSpPr>
            <a:spLocks noChangeArrowheads="1"/>
          </p:cNvSpPr>
          <p:nvPr/>
        </p:nvSpPr>
        <p:spPr bwMode="auto">
          <a:xfrm>
            <a:off x="2037011" y="856908"/>
            <a:ext cx="127397" cy="5122863"/>
          </a:xfrm>
          <a:prstGeom prst="rect">
            <a:avLst/>
          </a:prstGeom>
          <a:gradFill rotWithShape="0">
            <a:gsLst>
              <a:gs pos="0">
                <a:srgbClr val="A6A6A6"/>
              </a:gs>
              <a:gs pos="50000">
                <a:srgbClr val="D9D9D9"/>
              </a:gs>
              <a:gs pos="100000">
                <a:srgbClr val="A6A6A6"/>
              </a:gs>
            </a:gsLst>
            <a:lin ang="0" scaled="1"/>
          </a:gradFill>
          <a:ln w="9525">
            <a:noFill/>
            <a:miter lim="800000"/>
            <a:headEnd/>
            <a:tailEnd/>
          </a:ln>
        </p:spPr>
        <p:txBody>
          <a:bodyPr anchor="ctr"/>
          <a:lstStyle/>
          <a:p>
            <a:pPr algn="just">
              <a:lnSpc>
                <a:spcPct val="120000"/>
              </a:lnSpc>
              <a:buFont typeface="Arial" pitchFamily="34" charset="0"/>
              <a:buNone/>
            </a:pPr>
            <a:endParaRPr lang="zh-CN" altLang="en-US" sz="1400">
              <a:solidFill>
                <a:schemeClr val="bg1"/>
              </a:solidFill>
              <a:latin typeface="幼圆" pitchFamily="49" charset="-122"/>
              <a:ea typeface="幼圆" pitchFamily="49" charset="-122"/>
            </a:endParaRPr>
          </a:p>
        </p:txBody>
      </p:sp>
      <p:sp>
        <p:nvSpPr>
          <p:cNvPr id="11" name="圆角矩形 4"/>
          <p:cNvSpPr>
            <a:spLocks/>
          </p:cNvSpPr>
          <p:nvPr/>
        </p:nvSpPr>
        <p:spPr bwMode="auto">
          <a:xfrm>
            <a:off x="2020340" y="856907"/>
            <a:ext cx="972740" cy="708025"/>
          </a:xfrm>
          <a:custGeom>
            <a:avLst/>
            <a:gdLst/>
            <a:ahLst/>
            <a:cxnLst>
              <a:cxn ang="0">
                <a:pos x="0" y="0"/>
              </a:cxn>
              <a:cxn ang="0">
                <a:pos x="1404156" y="0"/>
              </a:cxn>
              <a:cxn ang="0">
                <a:pos x="1944216" y="540060"/>
              </a:cxn>
              <a:cxn ang="0">
                <a:pos x="1404156" y="1080120"/>
              </a:cxn>
              <a:cxn ang="0">
                <a:pos x="0" y="1080120"/>
              </a:cxn>
              <a:cxn ang="0">
                <a:pos x="0" y="0"/>
              </a:cxn>
            </a:cxnLst>
            <a:rect l="0" t="0" r="r" b="b"/>
            <a:pathLst>
              <a:path w="1944216" h="1080120">
                <a:moveTo>
                  <a:pt x="0" y="0"/>
                </a:moveTo>
                <a:lnTo>
                  <a:pt x="1404156" y="0"/>
                </a:lnTo>
                <a:cubicBezTo>
                  <a:pt x="1702423" y="0"/>
                  <a:pt x="1944216" y="241793"/>
                  <a:pt x="1944216" y="540060"/>
                </a:cubicBezTo>
                <a:cubicBezTo>
                  <a:pt x="1944216" y="838327"/>
                  <a:pt x="1702423" y="1080120"/>
                  <a:pt x="1404156" y="1080120"/>
                </a:cubicBezTo>
                <a:lnTo>
                  <a:pt x="0" y="1080120"/>
                </a:lnTo>
                <a:lnTo>
                  <a:pt x="0" y="0"/>
                </a:lnTo>
                <a:close/>
              </a:path>
            </a:pathLst>
          </a:custGeom>
          <a:ln>
            <a:headEnd/>
            <a:tailEnd/>
          </a:ln>
        </p:spPr>
        <p:style>
          <a:lnRef idx="0">
            <a:schemeClr val="accent1"/>
          </a:lnRef>
          <a:fillRef idx="3">
            <a:schemeClr val="accent1"/>
          </a:fillRef>
          <a:effectRef idx="3">
            <a:schemeClr val="accent1"/>
          </a:effectRef>
          <a:fontRef idx="minor">
            <a:schemeClr val="lt1"/>
          </a:fontRef>
        </p:style>
        <p:txBody>
          <a:bodyPr lIns="68580" tIns="34291" rIns="68580" bIns="34291" anchor="ctr"/>
          <a:lstStyle/>
          <a:p>
            <a:pPr algn="r" eaLnBrk="0" hangingPunct="0">
              <a:buFont typeface="Arial" pitchFamily="34" charset="0"/>
              <a:buNone/>
              <a:defRPr/>
            </a:pPr>
            <a:endParaRPr lang="zh-CN" altLang="en-US" dirty="0">
              <a:solidFill>
                <a:srgbClr val="FFC000"/>
              </a:solidFill>
            </a:endParaRPr>
          </a:p>
        </p:txBody>
      </p:sp>
      <p:grpSp>
        <p:nvGrpSpPr>
          <p:cNvPr id="12" name="椭圆 6"/>
          <p:cNvGrpSpPr>
            <a:grpSpLocks/>
          </p:cNvGrpSpPr>
          <p:nvPr/>
        </p:nvGrpSpPr>
        <p:grpSpPr bwMode="auto">
          <a:xfrm>
            <a:off x="2350146" y="948983"/>
            <a:ext cx="547687" cy="536575"/>
            <a:chOff x="0" y="0"/>
            <a:chExt cx="338" cy="338"/>
          </a:xfrm>
        </p:grpSpPr>
        <p:pic>
          <p:nvPicPr>
            <p:cNvPr id="13" name="椭圆 6"/>
            <p:cNvPicPr>
              <a:picLocks noChangeArrowheads="1"/>
            </p:cNvPicPr>
            <p:nvPr/>
          </p:nvPicPr>
          <p:blipFill>
            <a:blip r:embed="rId3" cstate="print"/>
            <a:srcRect/>
            <a:stretch>
              <a:fillRect/>
            </a:stretch>
          </p:blipFill>
          <p:spPr bwMode="auto">
            <a:xfrm>
              <a:off x="0" y="0"/>
              <a:ext cx="338" cy="338"/>
            </a:xfrm>
            <a:prstGeom prst="rect">
              <a:avLst/>
            </a:prstGeom>
            <a:noFill/>
            <a:ln w="9525">
              <a:noFill/>
              <a:miter lim="800000"/>
              <a:headEnd/>
              <a:tailEnd/>
            </a:ln>
          </p:spPr>
        </p:pic>
        <p:sp>
          <p:nvSpPr>
            <p:cNvPr id="14" name="Text Box 12"/>
            <p:cNvSpPr txBox="1">
              <a:spLocks noChangeArrowheads="1"/>
            </p:cNvSpPr>
            <p:nvPr/>
          </p:nvSpPr>
          <p:spPr bwMode="auto">
            <a:xfrm>
              <a:off x="52" y="53"/>
              <a:ext cx="232" cy="232"/>
            </a:xfrm>
            <a:prstGeom prst="rect">
              <a:avLst/>
            </a:prstGeom>
            <a:noFill/>
            <a:ln w="9525">
              <a:noFill/>
              <a:miter lim="800000"/>
              <a:headEnd/>
              <a:tailEnd/>
            </a:ln>
          </p:spPr>
          <p:txBody>
            <a:bodyPr lIns="0" tIns="0" rIns="0" bIns="0" anchor="ctr"/>
            <a:lstStyle/>
            <a:p>
              <a:pPr algn="ctr">
                <a:lnSpc>
                  <a:spcPct val="120000"/>
                </a:lnSpc>
                <a:buFont typeface="Arial" pitchFamily="34" charset="0"/>
                <a:buNone/>
              </a:pPr>
              <a:r>
                <a:rPr lang="en-US" altLang="zh-CN" sz="2400" dirty="0">
                  <a:solidFill>
                    <a:srgbClr val="F06262"/>
                  </a:solidFill>
                  <a:latin typeface="Segoe UI" pitchFamily="34" charset="0"/>
                  <a:cs typeface="Segoe UI" pitchFamily="34" charset="0"/>
                </a:rPr>
                <a:t>1</a:t>
              </a:r>
              <a:endParaRPr lang="zh-CN" altLang="en-US" sz="2400" dirty="0">
                <a:solidFill>
                  <a:srgbClr val="F06262"/>
                </a:solidFill>
                <a:latin typeface="Segoe UI" pitchFamily="34" charset="0"/>
                <a:ea typeface="幼圆" pitchFamily="49" charset="-122"/>
              </a:endParaRPr>
            </a:p>
          </p:txBody>
        </p:sp>
      </p:grpSp>
      <p:sp>
        <p:nvSpPr>
          <p:cNvPr id="15" name="圆角矩形 4"/>
          <p:cNvSpPr>
            <a:spLocks/>
          </p:cNvSpPr>
          <p:nvPr/>
        </p:nvSpPr>
        <p:spPr bwMode="auto">
          <a:xfrm>
            <a:off x="2019153" y="1918003"/>
            <a:ext cx="956072" cy="708025"/>
          </a:xfrm>
          <a:custGeom>
            <a:avLst/>
            <a:gdLst/>
            <a:ahLst/>
            <a:cxnLst>
              <a:cxn ang="0">
                <a:pos x="0" y="0"/>
              </a:cxn>
              <a:cxn ang="0">
                <a:pos x="1404156" y="0"/>
              </a:cxn>
              <a:cxn ang="0">
                <a:pos x="1944216" y="540060"/>
              </a:cxn>
              <a:cxn ang="0">
                <a:pos x="1404156" y="1080120"/>
              </a:cxn>
              <a:cxn ang="0">
                <a:pos x="0" y="1080120"/>
              </a:cxn>
              <a:cxn ang="0">
                <a:pos x="0" y="0"/>
              </a:cxn>
            </a:cxnLst>
            <a:rect l="0" t="0" r="r" b="b"/>
            <a:pathLst>
              <a:path w="1944216" h="1080120">
                <a:moveTo>
                  <a:pt x="0" y="0"/>
                </a:moveTo>
                <a:lnTo>
                  <a:pt x="1404156" y="0"/>
                </a:lnTo>
                <a:cubicBezTo>
                  <a:pt x="1702423" y="0"/>
                  <a:pt x="1944216" y="241793"/>
                  <a:pt x="1944216" y="540060"/>
                </a:cubicBezTo>
                <a:cubicBezTo>
                  <a:pt x="1944216" y="838327"/>
                  <a:pt x="1702423" y="1080120"/>
                  <a:pt x="1404156" y="1080120"/>
                </a:cubicBezTo>
                <a:lnTo>
                  <a:pt x="0" y="1080120"/>
                </a:lnTo>
                <a:lnTo>
                  <a:pt x="0" y="0"/>
                </a:lnTo>
                <a:close/>
              </a:path>
            </a:pathLst>
          </a:custGeom>
          <a:ln>
            <a:headEnd/>
            <a:tailEnd/>
          </a:ln>
        </p:spPr>
        <p:style>
          <a:lnRef idx="0">
            <a:schemeClr val="accent1"/>
          </a:lnRef>
          <a:fillRef idx="3">
            <a:schemeClr val="accent1"/>
          </a:fillRef>
          <a:effectRef idx="3">
            <a:schemeClr val="accent1"/>
          </a:effectRef>
          <a:fontRef idx="minor">
            <a:schemeClr val="lt1"/>
          </a:fontRef>
        </p:style>
        <p:txBody>
          <a:bodyPr lIns="68580" tIns="34291" rIns="68580" bIns="34291" anchor="ctr"/>
          <a:lstStyle/>
          <a:p>
            <a:pPr algn="r" eaLnBrk="0" hangingPunct="0">
              <a:buFont typeface="Arial" pitchFamily="34" charset="0"/>
              <a:buNone/>
              <a:defRPr/>
            </a:pPr>
            <a:endParaRPr lang="zh-CN" altLang="en-US"/>
          </a:p>
        </p:txBody>
      </p:sp>
      <p:grpSp>
        <p:nvGrpSpPr>
          <p:cNvPr id="16" name="椭圆 85"/>
          <p:cNvGrpSpPr>
            <a:grpSpLocks/>
          </p:cNvGrpSpPr>
          <p:nvPr/>
        </p:nvGrpSpPr>
        <p:grpSpPr bwMode="auto">
          <a:xfrm>
            <a:off x="2348960" y="2010077"/>
            <a:ext cx="547687" cy="534987"/>
            <a:chOff x="0" y="0"/>
            <a:chExt cx="338" cy="337"/>
          </a:xfrm>
        </p:grpSpPr>
        <p:pic>
          <p:nvPicPr>
            <p:cNvPr id="17" name="椭圆 85"/>
            <p:cNvPicPr>
              <a:picLocks noChangeArrowheads="1"/>
            </p:cNvPicPr>
            <p:nvPr/>
          </p:nvPicPr>
          <p:blipFill>
            <a:blip r:embed="rId3" cstate="print"/>
            <a:srcRect/>
            <a:stretch>
              <a:fillRect/>
            </a:stretch>
          </p:blipFill>
          <p:spPr bwMode="auto">
            <a:xfrm>
              <a:off x="0" y="0"/>
              <a:ext cx="338" cy="337"/>
            </a:xfrm>
            <a:prstGeom prst="rect">
              <a:avLst/>
            </a:prstGeom>
            <a:noFill/>
            <a:ln w="9525">
              <a:noFill/>
              <a:miter lim="800000"/>
              <a:headEnd/>
              <a:tailEnd/>
            </a:ln>
          </p:spPr>
        </p:pic>
        <p:sp>
          <p:nvSpPr>
            <p:cNvPr id="18" name="Text Box 16"/>
            <p:cNvSpPr txBox="1">
              <a:spLocks noChangeArrowheads="1"/>
            </p:cNvSpPr>
            <p:nvPr/>
          </p:nvSpPr>
          <p:spPr bwMode="auto">
            <a:xfrm>
              <a:off x="52" y="52"/>
              <a:ext cx="232" cy="233"/>
            </a:xfrm>
            <a:prstGeom prst="rect">
              <a:avLst/>
            </a:prstGeom>
            <a:noFill/>
            <a:ln w="9525">
              <a:noFill/>
              <a:miter lim="800000"/>
              <a:headEnd/>
              <a:tailEnd/>
            </a:ln>
          </p:spPr>
          <p:txBody>
            <a:bodyPr lIns="0" tIns="0" rIns="0" bIns="0" anchor="ctr"/>
            <a:lstStyle/>
            <a:p>
              <a:pPr algn="ctr">
                <a:lnSpc>
                  <a:spcPct val="120000"/>
                </a:lnSpc>
                <a:buFont typeface="Arial" pitchFamily="34" charset="0"/>
                <a:buNone/>
              </a:pPr>
              <a:r>
                <a:rPr lang="en-US" altLang="zh-CN" sz="2400" dirty="0">
                  <a:solidFill>
                    <a:srgbClr val="F06262"/>
                  </a:solidFill>
                  <a:latin typeface="Segoe UI" pitchFamily="34" charset="0"/>
                  <a:cs typeface="Segoe UI" pitchFamily="34" charset="0"/>
                </a:rPr>
                <a:t>2</a:t>
              </a:r>
              <a:endParaRPr lang="zh-CN" altLang="en-US" sz="2400" dirty="0">
                <a:solidFill>
                  <a:srgbClr val="F06262"/>
                </a:solidFill>
                <a:latin typeface="Segoe UI" pitchFamily="34" charset="0"/>
                <a:ea typeface="幼圆" pitchFamily="49" charset="-122"/>
              </a:endParaRPr>
            </a:p>
          </p:txBody>
        </p:sp>
      </p:grpSp>
      <p:sp>
        <p:nvSpPr>
          <p:cNvPr id="19" name="圆角矩形 4"/>
          <p:cNvSpPr>
            <a:spLocks/>
          </p:cNvSpPr>
          <p:nvPr/>
        </p:nvSpPr>
        <p:spPr bwMode="auto">
          <a:xfrm>
            <a:off x="2019150" y="3011981"/>
            <a:ext cx="956072" cy="708025"/>
          </a:xfrm>
          <a:custGeom>
            <a:avLst/>
            <a:gdLst/>
            <a:ahLst/>
            <a:cxnLst>
              <a:cxn ang="0">
                <a:pos x="0" y="0"/>
              </a:cxn>
              <a:cxn ang="0">
                <a:pos x="1404156" y="0"/>
              </a:cxn>
              <a:cxn ang="0">
                <a:pos x="1944216" y="540060"/>
              </a:cxn>
              <a:cxn ang="0">
                <a:pos x="1404156" y="1080120"/>
              </a:cxn>
              <a:cxn ang="0">
                <a:pos x="0" y="1080120"/>
              </a:cxn>
              <a:cxn ang="0">
                <a:pos x="0" y="0"/>
              </a:cxn>
            </a:cxnLst>
            <a:rect l="0" t="0" r="r" b="b"/>
            <a:pathLst>
              <a:path w="1944216" h="1080120">
                <a:moveTo>
                  <a:pt x="0" y="0"/>
                </a:moveTo>
                <a:lnTo>
                  <a:pt x="1404156" y="0"/>
                </a:lnTo>
                <a:cubicBezTo>
                  <a:pt x="1702423" y="0"/>
                  <a:pt x="1944216" y="241793"/>
                  <a:pt x="1944216" y="540060"/>
                </a:cubicBezTo>
                <a:cubicBezTo>
                  <a:pt x="1944216" y="838327"/>
                  <a:pt x="1702423" y="1080120"/>
                  <a:pt x="1404156" y="1080120"/>
                </a:cubicBezTo>
                <a:lnTo>
                  <a:pt x="0" y="1080120"/>
                </a:lnTo>
                <a:lnTo>
                  <a:pt x="0" y="0"/>
                </a:lnTo>
                <a:close/>
              </a:path>
            </a:pathLst>
          </a:custGeom>
          <a:ln>
            <a:headEnd/>
            <a:tailEnd/>
          </a:ln>
        </p:spPr>
        <p:style>
          <a:lnRef idx="0">
            <a:schemeClr val="accent1"/>
          </a:lnRef>
          <a:fillRef idx="3">
            <a:schemeClr val="accent1"/>
          </a:fillRef>
          <a:effectRef idx="3">
            <a:schemeClr val="accent1"/>
          </a:effectRef>
          <a:fontRef idx="minor">
            <a:schemeClr val="lt1"/>
          </a:fontRef>
        </p:style>
        <p:txBody>
          <a:bodyPr lIns="68580" tIns="34291" rIns="68580" bIns="34291" anchor="ctr"/>
          <a:lstStyle/>
          <a:p>
            <a:pPr algn="r" eaLnBrk="0" hangingPunct="0">
              <a:buFont typeface="Arial" pitchFamily="34" charset="0"/>
              <a:buNone/>
              <a:defRPr/>
            </a:pPr>
            <a:endParaRPr lang="zh-CN" altLang="en-US"/>
          </a:p>
        </p:txBody>
      </p:sp>
      <p:grpSp>
        <p:nvGrpSpPr>
          <p:cNvPr id="20" name="椭圆 89"/>
          <p:cNvGrpSpPr>
            <a:grpSpLocks/>
          </p:cNvGrpSpPr>
          <p:nvPr/>
        </p:nvGrpSpPr>
        <p:grpSpPr bwMode="auto">
          <a:xfrm>
            <a:off x="2348957" y="3102469"/>
            <a:ext cx="547687" cy="536575"/>
            <a:chOff x="0" y="0"/>
            <a:chExt cx="338" cy="338"/>
          </a:xfrm>
        </p:grpSpPr>
        <p:pic>
          <p:nvPicPr>
            <p:cNvPr id="21" name="椭圆 89"/>
            <p:cNvPicPr>
              <a:picLocks noChangeArrowheads="1"/>
            </p:cNvPicPr>
            <p:nvPr/>
          </p:nvPicPr>
          <p:blipFill>
            <a:blip r:embed="rId3" cstate="print"/>
            <a:srcRect/>
            <a:stretch>
              <a:fillRect/>
            </a:stretch>
          </p:blipFill>
          <p:spPr bwMode="auto">
            <a:xfrm>
              <a:off x="0" y="0"/>
              <a:ext cx="338" cy="338"/>
            </a:xfrm>
            <a:prstGeom prst="rect">
              <a:avLst/>
            </a:prstGeom>
            <a:noFill/>
            <a:ln w="9525">
              <a:noFill/>
              <a:miter lim="800000"/>
              <a:headEnd/>
              <a:tailEnd/>
            </a:ln>
          </p:spPr>
        </p:pic>
        <p:sp>
          <p:nvSpPr>
            <p:cNvPr id="22" name="Text Box 20"/>
            <p:cNvSpPr txBox="1">
              <a:spLocks noChangeArrowheads="1"/>
            </p:cNvSpPr>
            <p:nvPr/>
          </p:nvSpPr>
          <p:spPr bwMode="auto">
            <a:xfrm>
              <a:off x="52" y="53"/>
              <a:ext cx="232" cy="232"/>
            </a:xfrm>
            <a:prstGeom prst="rect">
              <a:avLst/>
            </a:prstGeom>
            <a:noFill/>
            <a:ln w="9525">
              <a:noFill/>
              <a:miter lim="800000"/>
              <a:headEnd/>
              <a:tailEnd/>
            </a:ln>
          </p:spPr>
          <p:txBody>
            <a:bodyPr lIns="0" tIns="0" rIns="0" bIns="0" anchor="ctr"/>
            <a:lstStyle/>
            <a:p>
              <a:pPr algn="ctr">
                <a:lnSpc>
                  <a:spcPct val="120000"/>
                </a:lnSpc>
                <a:buFont typeface="Arial" pitchFamily="34" charset="0"/>
                <a:buNone/>
              </a:pPr>
              <a:r>
                <a:rPr lang="en-US" altLang="zh-CN" sz="2400" dirty="0">
                  <a:solidFill>
                    <a:srgbClr val="F06262"/>
                  </a:solidFill>
                  <a:latin typeface="Segoe UI" pitchFamily="34" charset="0"/>
                  <a:cs typeface="Segoe UI" pitchFamily="34" charset="0"/>
                </a:rPr>
                <a:t>3</a:t>
              </a:r>
              <a:endParaRPr lang="zh-CN" altLang="en-US" sz="2400" dirty="0">
                <a:solidFill>
                  <a:srgbClr val="F06262"/>
                </a:solidFill>
                <a:latin typeface="Segoe UI" pitchFamily="34" charset="0"/>
                <a:ea typeface="幼圆" pitchFamily="49" charset="-122"/>
              </a:endParaRPr>
            </a:p>
          </p:txBody>
        </p:sp>
      </p:grpSp>
      <p:sp>
        <p:nvSpPr>
          <p:cNvPr id="23" name="TextBox 33"/>
          <p:cNvSpPr txBox="1">
            <a:spLocks noChangeArrowheads="1"/>
          </p:cNvSpPr>
          <p:nvPr/>
        </p:nvSpPr>
        <p:spPr bwMode="auto">
          <a:xfrm>
            <a:off x="3071664" y="856907"/>
            <a:ext cx="6178153" cy="897490"/>
          </a:xfrm>
          <a:prstGeom prst="rect">
            <a:avLst/>
          </a:prstGeom>
          <a:noFill/>
          <a:ln w="9525">
            <a:noFill/>
            <a:miter lim="800000"/>
            <a:headEnd/>
            <a:tailEnd/>
          </a:ln>
        </p:spPr>
        <p:txBody>
          <a:bodyPr wrap="square">
            <a:spAutoFit/>
          </a:bodyPr>
          <a:lstStyle/>
          <a:p>
            <a:pPr algn="just">
              <a:lnSpc>
                <a:spcPct val="130000"/>
              </a:lnSpc>
              <a:buFont typeface="Arial" pitchFamily="34" charset="0"/>
              <a:buNone/>
            </a:pPr>
            <a:r>
              <a:rPr lang="en-US" altLang="zh-CN" sz="2400" b="1" dirty="0">
                <a:solidFill>
                  <a:schemeClr val="accent3">
                    <a:lumMod val="60000"/>
                    <a:lumOff val="4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Web3D</a:t>
            </a: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火灾静态场景数据量巨大</a:t>
            </a:r>
            <a:endPar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just">
              <a:lnSpc>
                <a:spcPct val="130000"/>
              </a:lnSpc>
              <a:buFont typeface="Arial" pitchFamily="34" charset="0"/>
              <a:buNone/>
            </a:pPr>
            <a:r>
              <a:rPr lang="zh-CN" altLang="en-US"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地铁站场景模型结构复杂且数据量巨大</a:t>
            </a:r>
          </a:p>
        </p:txBody>
      </p:sp>
      <p:sp>
        <p:nvSpPr>
          <p:cNvPr id="24" name="TextBox 33"/>
          <p:cNvSpPr txBox="1">
            <a:spLocks noChangeArrowheads="1"/>
          </p:cNvSpPr>
          <p:nvPr/>
        </p:nvSpPr>
        <p:spPr bwMode="auto">
          <a:xfrm>
            <a:off x="3071664" y="2885271"/>
            <a:ext cx="6873631" cy="897490"/>
          </a:xfrm>
          <a:prstGeom prst="rect">
            <a:avLst/>
          </a:prstGeom>
          <a:noFill/>
          <a:ln w="9525">
            <a:noFill/>
            <a:miter lim="800000"/>
            <a:headEnd/>
            <a:tailEnd/>
          </a:ln>
        </p:spPr>
        <p:txBody>
          <a:bodyPr wrap="square">
            <a:spAutoFit/>
          </a:bodyPr>
          <a:lstStyle/>
          <a:p>
            <a:pPr algn="just">
              <a:lnSpc>
                <a:spcPct val="130000"/>
              </a:lnSpc>
              <a:buFont typeface="Arial" pitchFamily="34" charset="0"/>
              <a:buNone/>
            </a:pPr>
            <a:r>
              <a:rPr lang="en-US" altLang="zh-CN" sz="2400" b="1" dirty="0">
                <a:solidFill>
                  <a:schemeClr val="accent3">
                    <a:lumMod val="60000"/>
                    <a:lumOff val="4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Web3D</a:t>
            </a: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应急预演大数据的网上加载速度太慢</a:t>
            </a:r>
            <a:endPar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just">
              <a:lnSpc>
                <a:spcPct val="130000"/>
              </a:lnSpc>
              <a:buFont typeface="Arial" pitchFamily="34" charset="0"/>
              <a:buNone/>
            </a:pPr>
            <a:r>
              <a:rPr lang="zh-CN" altLang="en-US"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用户容忍的等待时间只有几秒钟</a:t>
            </a:r>
          </a:p>
        </p:txBody>
      </p:sp>
      <p:sp>
        <p:nvSpPr>
          <p:cNvPr id="25" name="圆角矩形 4"/>
          <p:cNvSpPr>
            <a:spLocks/>
          </p:cNvSpPr>
          <p:nvPr/>
        </p:nvSpPr>
        <p:spPr bwMode="auto">
          <a:xfrm>
            <a:off x="2022929" y="4134596"/>
            <a:ext cx="956072" cy="708025"/>
          </a:xfrm>
          <a:custGeom>
            <a:avLst/>
            <a:gdLst/>
            <a:ahLst/>
            <a:cxnLst>
              <a:cxn ang="0">
                <a:pos x="0" y="0"/>
              </a:cxn>
              <a:cxn ang="0">
                <a:pos x="1404156" y="0"/>
              </a:cxn>
              <a:cxn ang="0">
                <a:pos x="1944216" y="540060"/>
              </a:cxn>
              <a:cxn ang="0">
                <a:pos x="1404156" y="1080120"/>
              </a:cxn>
              <a:cxn ang="0">
                <a:pos x="0" y="1080120"/>
              </a:cxn>
              <a:cxn ang="0">
                <a:pos x="0" y="0"/>
              </a:cxn>
            </a:cxnLst>
            <a:rect l="0" t="0" r="r" b="b"/>
            <a:pathLst>
              <a:path w="1944216" h="1080120">
                <a:moveTo>
                  <a:pt x="0" y="0"/>
                </a:moveTo>
                <a:lnTo>
                  <a:pt x="1404156" y="0"/>
                </a:lnTo>
                <a:cubicBezTo>
                  <a:pt x="1702423" y="0"/>
                  <a:pt x="1944216" y="241793"/>
                  <a:pt x="1944216" y="540060"/>
                </a:cubicBezTo>
                <a:cubicBezTo>
                  <a:pt x="1944216" y="838327"/>
                  <a:pt x="1702423" y="1080120"/>
                  <a:pt x="1404156" y="1080120"/>
                </a:cubicBezTo>
                <a:lnTo>
                  <a:pt x="0" y="1080120"/>
                </a:lnTo>
                <a:lnTo>
                  <a:pt x="0" y="0"/>
                </a:lnTo>
                <a:close/>
              </a:path>
            </a:pathLst>
          </a:custGeom>
          <a:ln>
            <a:headEnd/>
            <a:tailEnd/>
          </a:ln>
        </p:spPr>
        <p:style>
          <a:lnRef idx="0">
            <a:schemeClr val="accent1"/>
          </a:lnRef>
          <a:fillRef idx="3">
            <a:schemeClr val="accent1"/>
          </a:fillRef>
          <a:effectRef idx="3">
            <a:schemeClr val="accent1"/>
          </a:effectRef>
          <a:fontRef idx="minor">
            <a:schemeClr val="lt1"/>
          </a:fontRef>
        </p:style>
        <p:txBody>
          <a:bodyPr lIns="68580" tIns="34291" rIns="68580" bIns="34291" anchor="ctr"/>
          <a:lstStyle/>
          <a:p>
            <a:pPr algn="r" eaLnBrk="0" hangingPunct="0">
              <a:buFont typeface="Arial" pitchFamily="34" charset="0"/>
              <a:buNone/>
              <a:defRPr/>
            </a:pPr>
            <a:endParaRPr lang="zh-CN" altLang="en-US"/>
          </a:p>
        </p:txBody>
      </p:sp>
      <p:grpSp>
        <p:nvGrpSpPr>
          <p:cNvPr id="26" name="椭圆 6"/>
          <p:cNvGrpSpPr>
            <a:grpSpLocks/>
          </p:cNvGrpSpPr>
          <p:nvPr/>
        </p:nvGrpSpPr>
        <p:grpSpPr bwMode="auto">
          <a:xfrm>
            <a:off x="2371786" y="4226672"/>
            <a:ext cx="528637" cy="536575"/>
            <a:chOff x="0" y="0"/>
            <a:chExt cx="338" cy="338"/>
          </a:xfrm>
        </p:grpSpPr>
        <p:pic>
          <p:nvPicPr>
            <p:cNvPr id="27" name="椭圆 6"/>
            <p:cNvPicPr>
              <a:picLocks noChangeArrowheads="1"/>
            </p:cNvPicPr>
            <p:nvPr/>
          </p:nvPicPr>
          <p:blipFill>
            <a:blip r:embed="rId3" cstate="print"/>
            <a:srcRect/>
            <a:stretch>
              <a:fillRect/>
            </a:stretch>
          </p:blipFill>
          <p:spPr bwMode="auto">
            <a:xfrm>
              <a:off x="0" y="0"/>
              <a:ext cx="338" cy="338"/>
            </a:xfrm>
            <a:prstGeom prst="rect">
              <a:avLst/>
            </a:prstGeom>
            <a:noFill/>
            <a:ln w="9525">
              <a:noFill/>
              <a:miter lim="800000"/>
              <a:headEnd/>
              <a:tailEnd/>
            </a:ln>
          </p:spPr>
        </p:pic>
        <p:sp>
          <p:nvSpPr>
            <p:cNvPr id="28" name="Text Box 28"/>
            <p:cNvSpPr txBox="1">
              <a:spLocks noChangeArrowheads="1"/>
            </p:cNvSpPr>
            <p:nvPr/>
          </p:nvSpPr>
          <p:spPr bwMode="auto">
            <a:xfrm>
              <a:off x="52" y="53"/>
              <a:ext cx="232" cy="232"/>
            </a:xfrm>
            <a:prstGeom prst="rect">
              <a:avLst/>
            </a:prstGeom>
            <a:noFill/>
            <a:ln w="9525">
              <a:noFill/>
              <a:miter lim="800000"/>
              <a:headEnd/>
              <a:tailEnd/>
            </a:ln>
          </p:spPr>
          <p:txBody>
            <a:bodyPr lIns="0" tIns="0" rIns="0" bIns="0" anchor="ctr"/>
            <a:lstStyle/>
            <a:p>
              <a:pPr algn="ctr">
                <a:lnSpc>
                  <a:spcPct val="120000"/>
                </a:lnSpc>
                <a:buFont typeface="Arial" pitchFamily="34" charset="0"/>
                <a:buNone/>
              </a:pPr>
              <a:r>
                <a:rPr lang="zh-CN" altLang="en-US" sz="2400" dirty="0">
                  <a:solidFill>
                    <a:srgbClr val="F06262"/>
                  </a:solidFill>
                  <a:latin typeface="Segoe UI" pitchFamily="34" charset="0"/>
                </a:rPr>
                <a:t>4</a:t>
              </a:r>
              <a:endParaRPr lang="zh-CN" altLang="en-US" sz="2400" dirty="0">
                <a:solidFill>
                  <a:srgbClr val="F06262"/>
                </a:solidFill>
                <a:latin typeface="Segoe UI" pitchFamily="34" charset="0"/>
                <a:ea typeface="幼圆" pitchFamily="49" charset="-122"/>
              </a:endParaRPr>
            </a:p>
          </p:txBody>
        </p:sp>
      </p:grpSp>
      <p:sp>
        <p:nvSpPr>
          <p:cNvPr id="29" name="圆角矩形 4"/>
          <p:cNvSpPr>
            <a:spLocks/>
          </p:cNvSpPr>
          <p:nvPr/>
        </p:nvSpPr>
        <p:spPr bwMode="auto">
          <a:xfrm>
            <a:off x="2045246" y="5264287"/>
            <a:ext cx="956072" cy="708025"/>
          </a:xfrm>
          <a:custGeom>
            <a:avLst/>
            <a:gdLst/>
            <a:ahLst/>
            <a:cxnLst>
              <a:cxn ang="0">
                <a:pos x="0" y="0"/>
              </a:cxn>
              <a:cxn ang="0">
                <a:pos x="1404156" y="0"/>
              </a:cxn>
              <a:cxn ang="0">
                <a:pos x="1944216" y="540060"/>
              </a:cxn>
              <a:cxn ang="0">
                <a:pos x="1404156" y="1080120"/>
              </a:cxn>
              <a:cxn ang="0">
                <a:pos x="0" y="1080120"/>
              </a:cxn>
              <a:cxn ang="0">
                <a:pos x="0" y="0"/>
              </a:cxn>
            </a:cxnLst>
            <a:rect l="0" t="0" r="r" b="b"/>
            <a:pathLst>
              <a:path w="1944216" h="1080120">
                <a:moveTo>
                  <a:pt x="0" y="0"/>
                </a:moveTo>
                <a:lnTo>
                  <a:pt x="1404156" y="0"/>
                </a:lnTo>
                <a:cubicBezTo>
                  <a:pt x="1702423" y="0"/>
                  <a:pt x="1944216" y="241793"/>
                  <a:pt x="1944216" y="540060"/>
                </a:cubicBezTo>
                <a:cubicBezTo>
                  <a:pt x="1944216" y="838327"/>
                  <a:pt x="1702423" y="1080120"/>
                  <a:pt x="1404156" y="1080120"/>
                </a:cubicBezTo>
                <a:lnTo>
                  <a:pt x="0" y="1080120"/>
                </a:lnTo>
                <a:lnTo>
                  <a:pt x="0" y="0"/>
                </a:lnTo>
                <a:close/>
              </a:path>
            </a:pathLst>
          </a:custGeom>
          <a:ln>
            <a:headEnd/>
            <a:tailEnd/>
          </a:ln>
        </p:spPr>
        <p:style>
          <a:lnRef idx="0">
            <a:schemeClr val="accent1"/>
          </a:lnRef>
          <a:fillRef idx="3">
            <a:schemeClr val="accent1"/>
          </a:fillRef>
          <a:effectRef idx="3">
            <a:schemeClr val="accent1"/>
          </a:effectRef>
          <a:fontRef idx="minor">
            <a:schemeClr val="lt1"/>
          </a:fontRef>
        </p:style>
        <p:txBody>
          <a:bodyPr lIns="68580" tIns="34291" rIns="68580" bIns="34291" anchor="ctr"/>
          <a:lstStyle/>
          <a:p>
            <a:pPr algn="r" eaLnBrk="0" hangingPunct="0">
              <a:buFont typeface="Arial" pitchFamily="34" charset="0"/>
              <a:buNone/>
              <a:defRPr/>
            </a:pPr>
            <a:endParaRPr lang="zh-CN" altLang="en-US"/>
          </a:p>
        </p:txBody>
      </p:sp>
      <p:grpSp>
        <p:nvGrpSpPr>
          <p:cNvPr id="30" name="椭圆 85"/>
          <p:cNvGrpSpPr>
            <a:grpSpLocks/>
          </p:cNvGrpSpPr>
          <p:nvPr/>
        </p:nvGrpSpPr>
        <p:grpSpPr bwMode="auto">
          <a:xfrm>
            <a:off x="2369920" y="5356362"/>
            <a:ext cx="552819" cy="534987"/>
            <a:chOff x="0" y="0"/>
            <a:chExt cx="338" cy="337"/>
          </a:xfrm>
        </p:grpSpPr>
        <p:pic>
          <p:nvPicPr>
            <p:cNvPr id="31" name="椭圆 85"/>
            <p:cNvPicPr>
              <a:picLocks noChangeArrowheads="1"/>
            </p:cNvPicPr>
            <p:nvPr/>
          </p:nvPicPr>
          <p:blipFill>
            <a:blip r:embed="rId3" cstate="print"/>
            <a:srcRect/>
            <a:stretch>
              <a:fillRect/>
            </a:stretch>
          </p:blipFill>
          <p:spPr bwMode="auto">
            <a:xfrm>
              <a:off x="0" y="0"/>
              <a:ext cx="338" cy="337"/>
            </a:xfrm>
            <a:prstGeom prst="rect">
              <a:avLst/>
            </a:prstGeom>
            <a:noFill/>
            <a:ln w="9525">
              <a:noFill/>
              <a:miter lim="800000"/>
              <a:headEnd/>
              <a:tailEnd/>
            </a:ln>
          </p:spPr>
        </p:pic>
        <p:sp>
          <p:nvSpPr>
            <p:cNvPr id="32" name="Text Box 32"/>
            <p:cNvSpPr txBox="1">
              <a:spLocks noChangeArrowheads="1"/>
            </p:cNvSpPr>
            <p:nvPr/>
          </p:nvSpPr>
          <p:spPr bwMode="auto">
            <a:xfrm>
              <a:off x="52" y="52"/>
              <a:ext cx="232" cy="233"/>
            </a:xfrm>
            <a:prstGeom prst="rect">
              <a:avLst/>
            </a:prstGeom>
            <a:noFill/>
            <a:ln w="9525">
              <a:noFill/>
              <a:miter lim="800000"/>
              <a:headEnd/>
              <a:tailEnd/>
            </a:ln>
          </p:spPr>
          <p:txBody>
            <a:bodyPr lIns="0" tIns="0" rIns="0" bIns="0" anchor="ctr"/>
            <a:lstStyle/>
            <a:p>
              <a:pPr algn="ctr">
                <a:lnSpc>
                  <a:spcPct val="120000"/>
                </a:lnSpc>
                <a:buFont typeface="Arial" pitchFamily="34" charset="0"/>
                <a:buNone/>
              </a:pPr>
              <a:r>
                <a:rPr lang="zh-CN" altLang="en-US" sz="2400" dirty="0">
                  <a:solidFill>
                    <a:srgbClr val="F06262"/>
                  </a:solidFill>
                  <a:latin typeface="Segoe UI" pitchFamily="34" charset="0"/>
                </a:rPr>
                <a:t>5</a:t>
              </a:r>
              <a:endParaRPr lang="zh-CN" altLang="en-US" sz="2400" dirty="0">
                <a:solidFill>
                  <a:srgbClr val="F06262"/>
                </a:solidFill>
                <a:latin typeface="Segoe UI" pitchFamily="34" charset="0"/>
                <a:ea typeface="幼圆" pitchFamily="49" charset="-122"/>
              </a:endParaRPr>
            </a:p>
          </p:txBody>
        </p:sp>
      </p:grpSp>
      <p:sp>
        <p:nvSpPr>
          <p:cNvPr id="37" name="TextBox 33"/>
          <p:cNvSpPr txBox="1">
            <a:spLocks noChangeArrowheads="1"/>
          </p:cNvSpPr>
          <p:nvPr/>
        </p:nvSpPr>
        <p:spPr bwMode="auto">
          <a:xfrm>
            <a:off x="3071664" y="1864839"/>
            <a:ext cx="5577984" cy="897490"/>
          </a:xfrm>
          <a:prstGeom prst="rect">
            <a:avLst/>
          </a:prstGeom>
          <a:noFill/>
          <a:ln w="9525">
            <a:noFill/>
            <a:miter lim="800000"/>
            <a:headEnd/>
            <a:tailEnd/>
          </a:ln>
        </p:spPr>
        <p:txBody>
          <a:bodyPr wrap="square">
            <a:spAutoFit/>
          </a:bodyPr>
          <a:lstStyle/>
          <a:p>
            <a:pPr algn="just">
              <a:lnSpc>
                <a:spcPct val="130000"/>
              </a:lnSpc>
              <a:buFont typeface="Arial" pitchFamily="34" charset="0"/>
              <a:buNone/>
            </a:pPr>
            <a:r>
              <a:rPr lang="en-US" altLang="zh-CN" sz="2400" b="1" dirty="0">
                <a:solidFill>
                  <a:schemeClr val="accent3">
                    <a:lumMod val="60000"/>
                    <a:lumOff val="4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Web3D</a:t>
            </a: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动态情景模型数据量巨大</a:t>
            </a:r>
            <a:endPar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just">
              <a:lnSpc>
                <a:spcPct val="130000"/>
              </a:lnSpc>
              <a:buFont typeface="Arial" pitchFamily="34" charset="0"/>
              <a:buNone/>
            </a:pPr>
            <a:r>
              <a:rPr lang="zh-CN" altLang="en-US"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大规模人群与烟气数据数据量巨大</a:t>
            </a:r>
          </a:p>
        </p:txBody>
      </p:sp>
      <p:sp>
        <p:nvSpPr>
          <p:cNvPr id="38" name="TextBox 33"/>
          <p:cNvSpPr txBox="1">
            <a:spLocks noChangeArrowheads="1"/>
          </p:cNvSpPr>
          <p:nvPr/>
        </p:nvSpPr>
        <p:spPr bwMode="auto">
          <a:xfrm>
            <a:off x="3086367" y="5264287"/>
            <a:ext cx="6697899" cy="897490"/>
          </a:xfrm>
          <a:prstGeom prst="rect">
            <a:avLst/>
          </a:prstGeom>
          <a:noFill/>
          <a:ln w="9525">
            <a:noFill/>
            <a:miter lim="800000"/>
            <a:headEnd/>
            <a:tailEnd/>
          </a:ln>
        </p:spPr>
        <p:txBody>
          <a:bodyPr wrap="square">
            <a:spAutoFit/>
          </a:bodyPr>
          <a:lstStyle/>
          <a:p>
            <a:pPr algn="just">
              <a:lnSpc>
                <a:spcPct val="130000"/>
              </a:lnSpc>
              <a:buFont typeface="Arial" pitchFamily="34" charset="0"/>
              <a:buNone/>
            </a:pPr>
            <a:r>
              <a:rPr lang="en-US" altLang="zh-CN" sz="2400" b="1" dirty="0">
                <a:solidFill>
                  <a:schemeClr val="accent3">
                    <a:lumMod val="60000"/>
                    <a:lumOff val="4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Web3D</a:t>
            </a: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应急演练规划计算太慢</a:t>
            </a:r>
            <a:endPar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just">
              <a:lnSpc>
                <a:spcPct val="130000"/>
              </a:lnSpc>
              <a:buFont typeface="Arial" pitchFamily="34" charset="0"/>
              <a:buNone/>
            </a:pPr>
            <a:r>
              <a:rPr lang="zh-CN" altLang="en-US"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大规模智能计算太慢难以实时实施</a:t>
            </a:r>
          </a:p>
        </p:txBody>
      </p:sp>
      <p:sp>
        <p:nvSpPr>
          <p:cNvPr id="39" name="Text Box 40"/>
          <p:cNvSpPr txBox="1">
            <a:spLocks noChangeArrowheads="1"/>
          </p:cNvSpPr>
          <p:nvPr/>
        </p:nvSpPr>
        <p:spPr bwMode="auto">
          <a:xfrm>
            <a:off x="1233641" y="1933548"/>
            <a:ext cx="401241" cy="2864889"/>
          </a:xfrm>
          <a:prstGeom prst="rect">
            <a:avLst/>
          </a:prstGeom>
          <a:noFill/>
          <a:ln w="9525">
            <a:noFill/>
            <a:miter lim="800000"/>
            <a:headEnd/>
            <a:tailEnd/>
          </a:ln>
        </p:spPr>
        <p:txBody>
          <a:bodyPr lIns="90171" tIns="46991" rIns="90171" bIns="46991">
            <a:spAutoFit/>
          </a:bodyPr>
          <a:lstStyle/>
          <a:p>
            <a:pPr eaLnBrk="0" hangingPunct="0">
              <a:buFont typeface="Arial" pitchFamily="34" charset="0"/>
              <a:buNone/>
            </a:pPr>
            <a:r>
              <a:rPr lang="zh-CN" altLang="en-US" sz="3000" b="1" dirty="0">
                <a:solidFill>
                  <a:srgbClr val="FFC000"/>
                </a:solidFill>
                <a:effectLst>
                  <a:outerShdw blurRad="38100" dist="38100" dir="2700000" algn="tl">
                    <a:srgbClr val="000000">
                      <a:alpha val="43137"/>
                    </a:srgbClr>
                  </a:outerShdw>
                </a:effectLst>
                <a:ea typeface="微软雅黑" pitchFamily="34" charset="-122"/>
              </a:rPr>
              <a:t>面临技术挑战</a:t>
            </a:r>
          </a:p>
        </p:txBody>
      </p:sp>
      <p:sp>
        <p:nvSpPr>
          <p:cNvPr id="47" name="TextBox 33"/>
          <p:cNvSpPr txBox="1">
            <a:spLocks noChangeArrowheads="1"/>
          </p:cNvSpPr>
          <p:nvPr/>
        </p:nvSpPr>
        <p:spPr bwMode="auto">
          <a:xfrm>
            <a:off x="3071664" y="4047929"/>
            <a:ext cx="6178153" cy="897490"/>
          </a:xfrm>
          <a:prstGeom prst="rect">
            <a:avLst/>
          </a:prstGeom>
          <a:noFill/>
          <a:ln w="9525">
            <a:noFill/>
            <a:miter lim="800000"/>
            <a:headEnd/>
            <a:tailEnd/>
          </a:ln>
        </p:spPr>
        <p:txBody>
          <a:bodyPr wrap="square">
            <a:spAutoFit/>
          </a:bodyPr>
          <a:lstStyle/>
          <a:p>
            <a:pPr algn="just">
              <a:lnSpc>
                <a:spcPct val="130000"/>
              </a:lnSpc>
              <a:buFont typeface="Arial" pitchFamily="34" charset="0"/>
              <a:buNone/>
            </a:pPr>
            <a:r>
              <a:rPr lang="zh-CN" altLang="en-US" sz="2400" b="1" dirty="0">
                <a:effectLst>
                  <a:outerShdw blurRad="38100" dist="38100" dir="2700000" algn="tl">
                    <a:srgbClr val="000000">
                      <a:alpha val="43137"/>
                    </a:srgbClr>
                  </a:outerShdw>
                </a:effectLst>
                <a:latin typeface="微软雅黑" pitchFamily="34" charset="-122"/>
                <a:ea typeface="微软雅黑" panose="020B0503020204020204" pitchFamily="34" charset="-122"/>
              </a:rPr>
              <a:t>网页浏览器</a:t>
            </a:r>
            <a:r>
              <a:rPr lang="en-US" altLang="zh-CN" sz="2400" b="1" dirty="0">
                <a:solidFill>
                  <a:schemeClr val="accent3">
                    <a:lumMod val="60000"/>
                    <a:lumOff val="4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Web3D</a:t>
            </a:r>
            <a:r>
              <a:rPr lang="zh-CN" altLang="en-US" sz="2400" b="1" dirty="0">
                <a:effectLst>
                  <a:outerShdw blurRad="38100" dist="38100" dir="2700000" algn="tl">
                    <a:srgbClr val="000000">
                      <a:alpha val="43137"/>
                    </a:srgbClr>
                  </a:outerShdw>
                </a:effectLst>
                <a:latin typeface="微软雅黑" pitchFamily="34" charset="-122"/>
                <a:ea typeface="微软雅黑" panose="020B0503020204020204" pitchFamily="34" charset="-122"/>
              </a:rPr>
              <a:t>在线渲染速度太慢</a:t>
            </a:r>
            <a:endParaRPr lang="en-US" altLang="zh-CN" sz="2400" b="1" dirty="0">
              <a:effectLst>
                <a:outerShdw blurRad="38100" dist="38100" dir="2700000" algn="tl">
                  <a:srgbClr val="000000">
                    <a:alpha val="43137"/>
                  </a:srgbClr>
                </a:outerShdw>
              </a:effectLst>
              <a:latin typeface="微软雅黑" pitchFamily="34" charset="-122"/>
              <a:ea typeface="微软雅黑" panose="020B0503020204020204" pitchFamily="34" charset="-122"/>
            </a:endParaRPr>
          </a:p>
          <a:p>
            <a:pPr algn="just">
              <a:lnSpc>
                <a:spcPct val="130000"/>
              </a:lnSpc>
              <a:buFont typeface="Arial" pitchFamily="34" charset="0"/>
              <a:buNone/>
            </a:pPr>
            <a:r>
              <a:rPr lang="zh-CN" altLang="en-US" b="1" dirty="0">
                <a:solidFill>
                  <a:srgbClr val="FFC000"/>
                </a:solidFill>
                <a:effectLst>
                  <a:outerShdw blurRad="38100" dist="38100" dir="2700000" algn="tl">
                    <a:srgbClr val="000000">
                      <a:alpha val="43137"/>
                    </a:srgbClr>
                  </a:outerShdw>
                </a:effectLst>
                <a:latin typeface="微软雅黑" pitchFamily="34" charset="-122"/>
                <a:ea typeface="微软雅黑" panose="020B0503020204020204" pitchFamily="34" charset="-122"/>
              </a:rPr>
              <a:t>动态场景渲染对系统造成巨大渲染压力</a:t>
            </a:r>
          </a:p>
        </p:txBody>
      </p:sp>
      <p:sp>
        <p:nvSpPr>
          <p:cNvPr id="3" name="竖排标题 2"/>
          <p:cNvSpPr>
            <a:spLocks noGrp="1"/>
          </p:cNvSpPr>
          <p:nvPr>
            <p:ph type="title" orient="vert"/>
          </p:nvPr>
        </p:nvSpPr>
        <p:spPr/>
        <p:txBody>
          <a:bodyPr>
            <a:normAutofit fontScale="90000"/>
          </a:bodyPr>
          <a:lstStyle/>
          <a:p>
            <a:r>
              <a:rPr lang="zh-CN" altLang="en-US" b="1" dirty="0">
                <a:latin typeface="微软雅黑" panose="020B0503020204020204" pitchFamily="34" charset="-122"/>
                <a:ea typeface="微软雅黑" panose="020B0503020204020204" pitchFamily="34" charset="-122"/>
              </a:rPr>
              <a:t>大规模</a:t>
            </a:r>
            <a:r>
              <a:rPr lang="en-US" altLang="zh-CN" b="1" dirty="0">
                <a:latin typeface="微软雅黑" panose="020B0503020204020204" pitchFamily="34" charset="-122"/>
                <a:ea typeface="微软雅黑" panose="020B0503020204020204" pitchFamily="34" charset="-122"/>
              </a:rPr>
              <a:t>Web3D</a:t>
            </a:r>
            <a:r>
              <a:rPr lang="zh-CN" altLang="en-US" b="1" dirty="0">
                <a:latin typeface="微软雅黑" panose="020B0503020204020204" pitchFamily="34" charset="-122"/>
                <a:ea typeface="微软雅黑" panose="020B0503020204020204" pitchFamily="34" charset="-122"/>
              </a:rPr>
              <a:t>在线火灾应急预演面临的挑战</a:t>
            </a:r>
            <a:endParaRPr lang="zh-CN" altLang="en-US" dirty="0"/>
          </a:p>
        </p:txBody>
      </p:sp>
    </p:spTree>
    <p:extLst>
      <p:ext uri="{BB962C8B-B14F-4D97-AF65-F5344CB8AC3E}">
        <p14:creationId xmlns:p14="http://schemas.microsoft.com/office/powerpoint/2010/main" val="124696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1000"/>
                                        <p:tgtEl>
                                          <p:spTgt spid="24"/>
                                        </p:tgtEl>
                                      </p:cBhvr>
                                    </p:animEffect>
                                    <p:anim calcmode="lin" valueType="num">
                                      <p:cBhvr>
                                        <p:cTn id="19" dur="1000" fill="hold"/>
                                        <p:tgtEl>
                                          <p:spTgt spid="24"/>
                                        </p:tgtEl>
                                        <p:attrNameLst>
                                          <p:attrName>ppt_x</p:attrName>
                                        </p:attrNameLst>
                                      </p:cBhvr>
                                      <p:tavLst>
                                        <p:tav tm="0">
                                          <p:val>
                                            <p:strVal val="#ppt_x"/>
                                          </p:val>
                                        </p:tav>
                                        <p:tav tm="100000">
                                          <p:val>
                                            <p:strVal val="#ppt_x"/>
                                          </p:val>
                                        </p:tav>
                                      </p:tavLst>
                                    </p:anim>
                                    <p:anim calcmode="lin" valueType="num">
                                      <p:cBhvr>
                                        <p:cTn id="2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1000"/>
                                        <p:tgtEl>
                                          <p:spTgt spid="47"/>
                                        </p:tgtEl>
                                      </p:cBhvr>
                                    </p:animEffect>
                                    <p:anim calcmode="lin" valueType="num">
                                      <p:cBhvr>
                                        <p:cTn id="26" dur="1000" fill="hold"/>
                                        <p:tgtEl>
                                          <p:spTgt spid="47"/>
                                        </p:tgtEl>
                                        <p:attrNameLst>
                                          <p:attrName>ppt_x</p:attrName>
                                        </p:attrNameLst>
                                      </p:cBhvr>
                                      <p:tavLst>
                                        <p:tav tm="0">
                                          <p:val>
                                            <p:strVal val="#ppt_x"/>
                                          </p:val>
                                        </p:tav>
                                        <p:tav tm="100000">
                                          <p:val>
                                            <p:strVal val="#ppt_x"/>
                                          </p:val>
                                        </p:tav>
                                      </p:tavLst>
                                    </p:anim>
                                    <p:anim calcmode="lin" valueType="num">
                                      <p:cBhvr>
                                        <p:cTn id="27"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250"/>
                                  </p:stCondLst>
                                  <p:childTnLst>
                                    <p:set>
                                      <p:cBhvr>
                                        <p:cTn id="31"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37" grpId="0"/>
      <p:bldP spid="38" grpId="0"/>
      <p:bldP spid="4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F:\论文\WorkingPapers\2017\JoV\online collecting VR traces.png">
            <a:extLst>
              <a:ext uri="{FF2B5EF4-FFF2-40B4-BE49-F238E27FC236}">
                <a16:creationId xmlns:a16="http://schemas.microsoft.com/office/drawing/2014/main" id="{2178C6E7-B106-4142-A731-5DFFAB7EDD5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91344" y="2124549"/>
            <a:ext cx="5681524" cy="3425967"/>
          </a:xfrm>
          <a:prstGeom prst="rect">
            <a:avLst/>
          </a:prstGeom>
          <a:ln>
            <a:noFill/>
          </a:ln>
          <a:effectLst>
            <a:outerShdw blurRad="292100" dist="139700" dir="2700000" algn="tl" rotWithShape="0">
              <a:srgbClr val="333333">
                <a:alpha val="65000"/>
              </a:srgbClr>
            </a:outerShdw>
          </a:effectLst>
        </p:spPr>
      </p:pic>
      <p:pic>
        <p:nvPicPr>
          <p:cNvPr id="16" name="图片 15" descr="C:\论文\WorkingPapers\2017\JoV\TC-case1.png">
            <a:extLst>
              <a:ext uri="{FF2B5EF4-FFF2-40B4-BE49-F238E27FC236}">
                <a16:creationId xmlns:a16="http://schemas.microsoft.com/office/drawing/2014/main" id="{6D4AFCB5-1168-4C43-8930-B8C855FAA689}"/>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23992" y="2124549"/>
            <a:ext cx="2307275" cy="1395796"/>
          </a:xfrm>
          <a:prstGeom prst="rect">
            <a:avLst/>
          </a:prstGeom>
          <a:ln>
            <a:noFill/>
          </a:ln>
          <a:effectLst>
            <a:outerShdw blurRad="292100" dist="139700" dir="2700000" algn="tl" rotWithShape="0">
              <a:srgbClr val="333333">
                <a:alpha val="65000"/>
              </a:srgbClr>
            </a:outerShdw>
          </a:effectLst>
        </p:spPr>
      </p:pic>
      <p:pic>
        <p:nvPicPr>
          <p:cNvPr id="17" name="图片 16" descr="C:\论文\WorkingPapers\2017\JoV\TC-case2.png">
            <a:extLst>
              <a:ext uri="{FF2B5EF4-FFF2-40B4-BE49-F238E27FC236}">
                <a16:creationId xmlns:a16="http://schemas.microsoft.com/office/drawing/2014/main" id="{64FFB73F-59FA-4D14-91E9-92F9406D3B0B}"/>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40544" y="2124560"/>
            <a:ext cx="2307275" cy="1395785"/>
          </a:xfrm>
          <a:prstGeom prst="rect">
            <a:avLst/>
          </a:prstGeom>
          <a:ln>
            <a:noFill/>
          </a:ln>
          <a:effectLst>
            <a:outerShdw blurRad="292100" dist="139700" dir="2700000" algn="tl" rotWithShape="0">
              <a:srgbClr val="333333">
                <a:alpha val="65000"/>
              </a:srgbClr>
            </a:outerShdw>
          </a:effectLst>
        </p:spPr>
      </p:pic>
      <p:pic>
        <p:nvPicPr>
          <p:cNvPr id="18" name="图片 17" descr="C:\论文\WorkingPapers\2017\JoV\TC-case3.png">
            <a:extLst>
              <a:ext uri="{FF2B5EF4-FFF2-40B4-BE49-F238E27FC236}">
                <a16:creationId xmlns:a16="http://schemas.microsoft.com/office/drawing/2014/main" id="{DBB53DFC-D6F3-4033-B5E9-8DDEAD1E9F59}"/>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23992" y="4154721"/>
            <a:ext cx="2307275" cy="1395795"/>
          </a:xfrm>
          <a:prstGeom prst="rect">
            <a:avLst/>
          </a:prstGeom>
          <a:ln>
            <a:noFill/>
          </a:ln>
          <a:effectLst>
            <a:outerShdw blurRad="292100" dist="139700" dir="2700000" algn="tl" rotWithShape="0">
              <a:srgbClr val="333333">
                <a:alpha val="65000"/>
              </a:srgbClr>
            </a:outerShdw>
          </a:effectLst>
        </p:spPr>
      </p:pic>
      <p:pic>
        <p:nvPicPr>
          <p:cNvPr id="19" name="图片 18" descr="C:\论文\WorkingPapers\2017\JoV\TC-case4.png">
            <a:extLst>
              <a:ext uri="{FF2B5EF4-FFF2-40B4-BE49-F238E27FC236}">
                <a16:creationId xmlns:a16="http://schemas.microsoft.com/office/drawing/2014/main" id="{71FCF4C0-5F6A-49F8-ACFA-E151C017B2A1}"/>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40543" y="4154721"/>
            <a:ext cx="2307275" cy="1395795"/>
          </a:xfrm>
          <a:prstGeom prst="rect">
            <a:avLst/>
          </a:prstGeom>
          <a:ln>
            <a:noFill/>
          </a:ln>
          <a:effectLst>
            <a:outerShdw blurRad="292100" dist="139700" dir="2700000" algn="tl" rotWithShape="0">
              <a:srgbClr val="333333">
                <a:alpha val="65000"/>
              </a:srgbClr>
            </a:outerShdw>
          </a:effectLst>
        </p:spPr>
      </p:pic>
      <p:sp>
        <p:nvSpPr>
          <p:cNvPr id="3" name="标题 2"/>
          <p:cNvSpPr>
            <a:spLocks noGrp="1"/>
          </p:cNvSpPr>
          <p:nvPr>
            <p:ph type="title"/>
          </p:nvPr>
        </p:nvSpPr>
        <p:spPr/>
        <p:txBody>
          <a:bodyP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逃生</a:t>
            </a:r>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路径规划</a:t>
            </a:r>
            <a:endParaRPr lang="zh-CN" altLang="en-US" dirty="0"/>
          </a:p>
        </p:txBody>
      </p:sp>
      <p:sp>
        <p:nvSpPr>
          <p:cNvPr id="2" name="文本框 1"/>
          <p:cNvSpPr txBox="1"/>
          <p:nvPr/>
        </p:nvSpPr>
        <p:spPr>
          <a:xfrm>
            <a:off x="6320663" y="3626062"/>
            <a:ext cx="1713931" cy="369332"/>
          </a:xfrm>
          <a:prstGeom prst="rect">
            <a:avLst/>
          </a:prstGeom>
          <a:noFill/>
        </p:spPr>
        <p:txBody>
          <a:bodyPr wrap="none" rtlCol="0">
            <a:spAutoFit/>
          </a:bodyPr>
          <a:lstStyle/>
          <a:p>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）有效路径</a:t>
            </a:r>
            <a:endParaRPr lang="zh-CN" altLang="en-US"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文本框 8"/>
          <p:cNvSpPr txBox="1"/>
          <p:nvPr/>
        </p:nvSpPr>
        <p:spPr>
          <a:xfrm>
            <a:off x="9437214" y="3626062"/>
            <a:ext cx="1713931" cy="369332"/>
          </a:xfrm>
          <a:prstGeom prst="rect">
            <a:avLst/>
          </a:prstGeom>
          <a:noFill/>
        </p:spPr>
        <p:txBody>
          <a:bodyPr wrap="none" rtlCol="0">
            <a:spAutoFit/>
          </a:bodyPr>
          <a:lstStyle/>
          <a:p>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）无效路径</a:t>
            </a:r>
            <a:endParaRPr lang="zh-CN" altLang="en-US"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文本框 9"/>
          <p:cNvSpPr txBox="1"/>
          <p:nvPr/>
        </p:nvSpPr>
        <p:spPr>
          <a:xfrm>
            <a:off x="6320662" y="5709843"/>
            <a:ext cx="1713931" cy="369332"/>
          </a:xfrm>
          <a:prstGeom prst="rect">
            <a:avLst/>
          </a:prstGeom>
          <a:noFill/>
        </p:spPr>
        <p:txBody>
          <a:bodyPr wrap="none" rtlCol="0">
            <a:spAutoFit/>
          </a:bodyPr>
          <a:lstStyle/>
          <a:p>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）超时路径</a:t>
            </a:r>
            <a:endParaRPr lang="zh-CN" altLang="en-US"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 name="文本框 10"/>
          <p:cNvSpPr txBox="1"/>
          <p:nvPr/>
        </p:nvSpPr>
        <p:spPr>
          <a:xfrm>
            <a:off x="9437214" y="5709843"/>
            <a:ext cx="1713931" cy="369332"/>
          </a:xfrm>
          <a:prstGeom prst="rect">
            <a:avLst/>
          </a:prstGeom>
          <a:noFill/>
        </p:spPr>
        <p:txBody>
          <a:bodyPr wrap="none" rtlCol="0">
            <a:spAutoFit/>
          </a:bodyPr>
          <a:lstStyle/>
          <a:p>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）冗余路径</a:t>
            </a:r>
            <a:endParaRPr lang="zh-CN" altLang="en-US"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85636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1000"/>
                                        <p:tgtEl>
                                          <p:spTgt spid="17"/>
                                        </p:tgtEl>
                                      </p:cBhvr>
                                    </p:animEffect>
                                    <p:anim calcmode="lin" valueType="num">
                                      <p:cBhvr>
                                        <p:cTn id="25" dur="1000" fill="hold"/>
                                        <p:tgtEl>
                                          <p:spTgt spid="17"/>
                                        </p:tgtEl>
                                        <p:attrNameLst>
                                          <p:attrName>ppt_x</p:attrName>
                                        </p:attrNameLst>
                                      </p:cBhvr>
                                      <p:tavLst>
                                        <p:tav tm="0">
                                          <p:val>
                                            <p:strVal val="#ppt_x"/>
                                          </p:val>
                                        </p:tav>
                                        <p:tav tm="100000">
                                          <p:val>
                                            <p:strVal val="#ppt_x"/>
                                          </p:val>
                                        </p:tav>
                                      </p:tavLst>
                                    </p:anim>
                                    <p:anim calcmode="lin" valueType="num">
                                      <p:cBhvr>
                                        <p:cTn id="26" dur="1000" fill="hold"/>
                                        <p:tgtEl>
                                          <p:spTgt spid="1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1000"/>
                                        <p:tgtEl>
                                          <p:spTgt spid="18"/>
                                        </p:tgtEl>
                                      </p:cBhvr>
                                    </p:animEffect>
                                    <p:anim calcmode="lin" valueType="num">
                                      <p:cBhvr>
                                        <p:cTn id="37" dur="1000" fill="hold"/>
                                        <p:tgtEl>
                                          <p:spTgt spid="18"/>
                                        </p:tgtEl>
                                        <p:attrNameLst>
                                          <p:attrName>ppt_x</p:attrName>
                                        </p:attrNameLst>
                                      </p:cBhvr>
                                      <p:tavLst>
                                        <p:tav tm="0">
                                          <p:val>
                                            <p:strVal val="#ppt_x"/>
                                          </p:val>
                                        </p:tav>
                                        <p:tav tm="100000">
                                          <p:val>
                                            <p:strVal val="#ppt_x"/>
                                          </p:val>
                                        </p:tav>
                                      </p:tavLst>
                                    </p:anim>
                                    <p:anim calcmode="lin" valueType="num">
                                      <p:cBhvr>
                                        <p:cTn id="38" dur="1000" fill="hold"/>
                                        <p:tgtEl>
                                          <p:spTgt spid="18"/>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anim calcmode="lin" valueType="num">
                                      <p:cBhvr>
                                        <p:cTn id="42" dur="1000" fill="hold"/>
                                        <p:tgtEl>
                                          <p:spTgt spid="10"/>
                                        </p:tgtEl>
                                        <p:attrNameLst>
                                          <p:attrName>ppt_x</p:attrName>
                                        </p:attrNameLst>
                                      </p:cBhvr>
                                      <p:tavLst>
                                        <p:tav tm="0">
                                          <p:val>
                                            <p:strVal val="#ppt_x"/>
                                          </p:val>
                                        </p:tav>
                                        <p:tav tm="100000">
                                          <p:val>
                                            <p:strVal val="#ppt_x"/>
                                          </p:val>
                                        </p:tav>
                                      </p:tavLst>
                                    </p:anim>
                                    <p:anim calcmode="lin" valueType="num">
                                      <p:cBhvr>
                                        <p:cTn id="4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1000"/>
                                        <p:tgtEl>
                                          <p:spTgt spid="19"/>
                                        </p:tgtEl>
                                      </p:cBhvr>
                                    </p:animEffect>
                                    <p:anim calcmode="lin" valueType="num">
                                      <p:cBhvr>
                                        <p:cTn id="49" dur="1000" fill="hold"/>
                                        <p:tgtEl>
                                          <p:spTgt spid="19"/>
                                        </p:tgtEl>
                                        <p:attrNameLst>
                                          <p:attrName>ppt_x</p:attrName>
                                        </p:attrNameLst>
                                      </p:cBhvr>
                                      <p:tavLst>
                                        <p:tav tm="0">
                                          <p:val>
                                            <p:strVal val="#ppt_x"/>
                                          </p:val>
                                        </p:tav>
                                        <p:tav tm="100000">
                                          <p:val>
                                            <p:strVal val="#ppt_x"/>
                                          </p:val>
                                        </p:tav>
                                      </p:tavLst>
                                    </p:anim>
                                    <p:anim calcmode="lin" valueType="num">
                                      <p:cBhvr>
                                        <p:cTn id="50" dur="1000" fill="hold"/>
                                        <p:tgtEl>
                                          <p:spTgt spid="19"/>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1000"/>
                                        <p:tgtEl>
                                          <p:spTgt spid="11"/>
                                        </p:tgtEl>
                                      </p:cBhvr>
                                    </p:animEffect>
                                    <p:anim calcmode="lin" valueType="num">
                                      <p:cBhvr>
                                        <p:cTn id="54" dur="1000" fill="hold"/>
                                        <p:tgtEl>
                                          <p:spTgt spid="11"/>
                                        </p:tgtEl>
                                        <p:attrNameLst>
                                          <p:attrName>ppt_x</p:attrName>
                                        </p:attrNameLst>
                                      </p:cBhvr>
                                      <p:tavLst>
                                        <p:tav tm="0">
                                          <p:val>
                                            <p:strVal val="#ppt_x"/>
                                          </p:val>
                                        </p:tav>
                                        <p:tav tm="100000">
                                          <p:val>
                                            <p:strVal val="#ppt_x"/>
                                          </p:val>
                                        </p:tav>
                                      </p:tavLst>
                                    </p:anim>
                                    <p:anim calcmode="lin" valueType="num">
                                      <p:cBhvr>
                                        <p:cTn id="5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逃生</a:t>
            </a:r>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路径规划</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整体技术路线</a:t>
            </a:r>
            <a:endParaRPr lang="zh-CN" altLang="en-US" dirty="0"/>
          </a:p>
        </p:txBody>
      </p:sp>
      <p:sp>
        <p:nvSpPr>
          <p:cNvPr id="13" name="矩形 12">
            <a:extLst>
              <a:ext uri="{FF2B5EF4-FFF2-40B4-BE49-F238E27FC236}">
                <a16:creationId xmlns:a16="http://schemas.microsoft.com/office/drawing/2014/main" id="{F0F7DCDE-1494-4635-890D-61DB77AEA542}"/>
              </a:ext>
            </a:extLst>
          </p:cNvPr>
          <p:cNvSpPr/>
          <p:nvPr/>
        </p:nvSpPr>
        <p:spPr>
          <a:xfrm>
            <a:off x="428069" y="2348888"/>
            <a:ext cx="2353111" cy="3434309"/>
          </a:xfrm>
          <a:prstGeom prst="rect">
            <a:avLst/>
          </a:prstGeom>
          <a:solidFill>
            <a:schemeClr val="accent1">
              <a:lumMod val="20000"/>
              <a:lumOff val="80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spcBef>
                <a:spcPts val="1200"/>
              </a:spcBef>
            </a:pPr>
            <a:endParaRPr lang="en-US" altLang="zh-CN" sz="1400" b="1" dirty="0"/>
          </a:p>
          <a:p>
            <a:pPr algn="ctr">
              <a:spcBef>
                <a:spcPts val="1200"/>
              </a:spcBef>
            </a:pPr>
            <a:endParaRPr lang="en-US" altLang="zh-CN" sz="1200" b="1" dirty="0"/>
          </a:p>
          <a:p>
            <a:pPr algn="ctr">
              <a:spcBef>
                <a:spcPts val="1200"/>
              </a:spcBef>
            </a:pPr>
            <a:endParaRPr lang="en-US" altLang="zh-CN" sz="1400" b="1" dirty="0"/>
          </a:p>
          <a:p>
            <a:pPr algn="ctr">
              <a:spcBef>
                <a:spcPts val="1200"/>
              </a:spcBef>
            </a:pPr>
            <a:r>
              <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在线收集虚拟乘客在虚拟灾害场景中的疏散踪迹数据</a:t>
            </a: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spcBef>
                <a:spcPts val="1200"/>
              </a:spcBef>
            </a:pPr>
            <a:endParaRPr lang="en-US" altLang="zh-CN" sz="800" b="1" dirty="0"/>
          </a:p>
          <a:p>
            <a:pPr marL="228600" indent="-228600">
              <a:buFont typeface="+mj-lt"/>
              <a:buAutoNum type="arabicPeriod"/>
            </a:pPr>
            <a:r>
              <a:rPr lang="zh-CN" altLang="en-US" sz="1200" b="1" dirty="0">
                <a:latin typeface="微软雅黑" panose="020B0503020204020204" pitchFamily="34" charset="-122"/>
                <a:ea typeface="微软雅黑" panose="020B0503020204020204" pitchFamily="34" charset="-122"/>
              </a:rPr>
              <a:t>被测试人员需穿戴</a:t>
            </a:r>
            <a:r>
              <a:rPr lang="en-US" altLang="zh-CN" sz="1200" b="1" dirty="0">
                <a:latin typeface="微软雅黑" panose="020B0503020204020204" pitchFamily="34" charset="-122"/>
                <a:ea typeface="微软雅黑" panose="020B0503020204020204" pitchFamily="34" charset="-122"/>
              </a:rPr>
              <a:t>VR</a:t>
            </a:r>
            <a:r>
              <a:rPr lang="zh-CN" altLang="en-US" sz="1200" b="1" dirty="0">
                <a:latin typeface="微软雅黑" panose="020B0503020204020204" pitchFamily="34" charset="-122"/>
                <a:ea typeface="微软雅黑" panose="020B0503020204020204" pitchFamily="34" charset="-122"/>
              </a:rPr>
              <a:t>设备</a:t>
            </a:r>
            <a:endParaRPr lang="en-US" altLang="zh-CN" sz="1200" b="1" dirty="0">
              <a:latin typeface="微软雅黑" panose="020B0503020204020204" pitchFamily="34" charset="-122"/>
              <a:ea typeface="微软雅黑" panose="020B0503020204020204" pitchFamily="34" charset="-122"/>
            </a:endParaRPr>
          </a:p>
          <a:p>
            <a:pPr marL="228600" indent="-228600">
              <a:buFont typeface="+mj-lt"/>
              <a:buAutoNum type="arabicPeriod"/>
            </a:pPr>
            <a:r>
              <a:rPr lang="zh-CN" altLang="en-US" sz="1200" b="1" dirty="0">
                <a:latin typeface="微软雅黑" panose="020B0503020204020204" pitchFamily="34" charset="-122"/>
                <a:ea typeface="微软雅黑" panose="020B0503020204020204" pitchFamily="34" charset="-122"/>
              </a:rPr>
              <a:t>记录下被测试人员逃生的踪迹数据</a:t>
            </a:r>
            <a:endParaRPr lang="en-US" altLang="zh-CN" sz="1200" b="1" dirty="0">
              <a:latin typeface="微软雅黑" panose="020B0503020204020204" pitchFamily="34" charset="-122"/>
              <a:ea typeface="微软雅黑" panose="020B0503020204020204" pitchFamily="34" charset="-122"/>
            </a:endParaRPr>
          </a:p>
          <a:p>
            <a:pPr marL="228600" indent="-228600">
              <a:buFont typeface="+mj-lt"/>
              <a:buAutoNum type="arabicPeriod"/>
            </a:pPr>
            <a:endParaRPr lang="en-US" altLang="zh-CN" sz="1200" b="1" dirty="0"/>
          </a:p>
          <a:p>
            <a:pPr marL="228600" indent="-228600">
              <a:buFont typeface="+mj-lt"/>
              <a:buAutoNum type="arabicPeriod"/>
            </a:pPr>
            <a:endParaRPr lang="en-US" altLang="zh-CN" sz="1200" dirty="0"/>
          </a:p>
          <a:p>
            <a:pPr marL="228600" indent="-228600">
              <a:buFont typeface="+mj-lt"/>
              <a:buAutoNum type="arabicPeriod"/>
            </a:pPr>
            <a:endParaRPr lang="en-US" altLang="zh-CN" sz="1200" b="1" dirty="0"/>
          </a:p>
          <a:p>
            <a:pPr marL="228600" indent="-228600">
              <a:buFont typeface="+mj-lt"/>
              <a:buAutoNum type="arabicPeriod"/>
            </a:pPr>
            <a:endParaRPr lang="en-US" altLang="zh-CN" sz="1200" b="1" dirty="0"/>
          </a:p>
          <a:p>
            <a:pPr marL="228600" indent="-228600">
              <a:buFont typeface="+mj-lt"/>
              <a:buAutoNum type="arabicPeriod"/>
            </a:pPr>
            <a:endParaRPr lang="en-US" altLang="zh-CN" sz="1200" b="1" dirty="0"/>
          </a:p>
          <a:p>
            <a:endParaRPr lang="en-US" altLang="zh-CN" sz="1200" b="1" dirty="0"/>
          </a:p>
          <a:p>
            <a:pPr marL="228600" indent="-228600">
              <a:buFont typeface="+mj-lt"/>
              <a:buAutoNum type="arabicPeriod"/>
            </a:pPr>
            <a:endParaRPr lang="en-US" altLang="zh-CN" sz="1200" b="1" dirty="0"/>
          </a:p>
          <a:p>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zh-CN" altLang="en-US" sz="1600" dirty="0"/>
          </a:p>
        </p:txBody>
      </p:sp>
      <p:sp>
        <p:nvSpPr>
          <p:cNvPr id="16" name="矩形 15">
            <a:extLst>
              <a:ext uri="{FF2B5EF4-FFF2-40B4-BE49-F238E27FC236}">
                <a16:creationId xmlns:a16="http://schemas.microsoft.com/office/drawing/2014/main" id="{44563056-C10F-42B5-B3D4-0468E9031AFB}"/>
              </a:ext>
            </a:extLst>
          </p:cNvPr>
          <p:cNvSpPr/>
          <p:nvPr/>
        </p:nvSpPr>
        <p:spPr>
          <a:xfrm>
            <a:off x="3403970" y="2348888"/>
            <a:ext cx="2144964" cy="3417597"/>
          </a:xfrm>
          <a:prstGeom prst="rect">
            <a:avLst/>
          </a:prstGeom>
          <a:solidFill>
            <a:schemeClr val="accent3">
              <a:lumMod val="20000"/>
              <a:lumOff val="80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ltLang="zh-CN" sz="1400" b="1" dirty="0"/>
          </a:p>
          <a:p>
            <a:pPr algn="ctr"/>
            <a:r>
              <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踪迹数据的预处理</a:t>
            </a:r>
            <a:r>
              <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p>
          <a:p>
            <a:pPr algn="ct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228600" indent="-228600">
              <a:spcBef>
                <a:spcPts val="1200"/>
              </a:spcBef>
              <a:buFont typeface="+mj-lt"/>
              <a:buAutoNum type="arabicPeriod"/>
            </a:pPr>
            <a:r>
              <a:rPr lang="zh-CN" altLang="en-US" sz="1200" b="1" dirty="0">
                <a:latin typeface="微软雅黑" panose="020B0503020204020204" pitchFamily="34" charset="-122"/>
                <a:ea typeface="微软雅黑" panose="020B0503020204020204" pitchFamily="34" charset="-122"/>
              </a:rPr>
              <a:t>删除踪迹路线里的环路</a:t>
            </a:r>
            <a:endParaRPr lang="en-US" altLang="zh-CN" sz="1200" b="1" dirty="0">
              <a:latin typeface="微软雅黑" panose="020B0503020204020204" pitchFamily="34" charset="-122"/>
              <a:ea typeface="微软雅黑" panose="020B0503020204020204" pitchFamily="34" charset="-122"/>
            </a:endParaRPr>
          </a:p>
          <a:p>
            <a:pPr marL="228600" indent="-228600">
              <a:buFont typeface="+mj-lt"/>
              <a:buAutoNum type="arabicPeriod"/>
            </a:pPr>
            <a:r>
              <a:rPr lang="zh-CN" altLang="en-US" sz="1200" b="1" dirty="0">
                <a:latin typeface="微软雅黑" panose="020B0503020204020204" pitchFamily="34" charset="-122"/>
                <a:ea typeface="微软雅黑" panose="020B0503020204020204" pitchFamily="34" charset="-122"/>
              </a:rPr>
              <a:t>对踪迹路线弯曲部分做平滑处理</a:t>
            </a:r>
            <a:endParaRPr lang="en-US" altLang="zh-CN" sz="1200" b="1" dirty="0">
              <a:latin typeface="微软雅黑" panose="020B0503020204020204" pitchFamily="34" charset="-122"/>
              <a:ea typeface="微软雅黑" panose="020B0503020204020204" pitchFamily="34" charset="-122"/>
            </a:endParaRPr>
          </a:p>
          <a:p>
            <a:pPr marL="228600" indent="-228600">
              <a:buFont typeface="+mj-lt"/>
              <a:buAutoNum type="arabicPeriod"/>
            </a:pPr>
            <a:r>
              <a:rPr lang="zh-CN" altLang="en-US" sz="1200" b="1" dirty="0">
                <a:latin typeface="微软雅黑" panose="020B0503020204020204" pitchFamily="34" charset="-122"/>
                <a:ea typeface="微软雅黑" panose="020B0503020204020204" pitchFamily="34" charset="-122"/>
              </a:rPr>
              <a:t>删除无效的逃生踪迹</a:t>
            </a:r>
            <a:endParaRPr lang="en-US" altLang="zh-CN" sz="1200" b="1" dirty="0">
              <a:latin typeface="微软雅黑" panose="020B0503020204020204" pitchFamily="34" charset="-122"/>
              <a:ea typeface="微软雅黑" panose="020B0503020204020204" pitchFamily="34" charset="-122"/>
            </a:endParaRPr>
          </a:p>
          <a:p>
            <a:pPr marL="228600" indent="-228600">
              <a:buFont typeface="+mj-lt"/>
              <a:buAutoNum type="arabicPeriod"/>
            </a:pPr>
            <a:endParaRPr lang="en-US" altLang="zh-CN" sz="1050" dirty="0"/>
          </a:p>
          <a:p>
            <a:endParaRPr lang="en-US" altLang="zh-CN" sz="1050" dirty="0"/>
          </a:p>
          <a:p>
            <a:pPr algn="ctr"/>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zh-CN" altLang="en-US" sz="1600" dirty="0"/>
          </a:p>
        </p:txBody>
      </p:sp>
      <p:sp>
        <p:nvSpPr>
          <p:cNvPr id="17" name="矩形 16">
            <a:extLst>
              <a:ext uri="{FF2B5EF4-FFF2-40B4-BE49-F238E27FC236}">
                <a16:creationId xmlns:a16="http://schemas.microsoft.com/office/drawing/2014/main" id="{A431955C-E1C1-4E1E-9FEC-0EBD21BA6E60}"/>
              </a:ext>
            </a:extLst>
          </p:cNvPr>
          <p:cNvSpPr/>
          <p:nvPr/>
        </p:nvSpPr>
        <p:spPr>
          <a:xfrm>
            <a:off x="6151712" y="2348888"/>
            <a:ext cx="2557277" cy="3417597"/>
          </a:xfrm>
          <a:prstGeom prst="rect">
            <a:avLst/>
          </a:prstGeom>
          <a:solidFill>
            <a:schemeClr val="accent3">
              <a:lumMod val="20000"/>
              <a:lumOff val="80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spcAft>
                <a:spcPts val="1200"/>
              </a:spcAft>
            </a:pPr>
            <a:r>
              <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对预处理后数据的聚类和提取</a:t>
            </a: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spcAft>
                <a:spcPts val="1200"/>
              </a:spcAft>
            </a:pP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228600" indent="-228600">
              <a:buFont typeface="+mj-lt"/>
              <a:buAutoNum type="arabicPeriod"/>
            </a:pPr>
            <a:r>
              <a:rPr lang="zh-CN" altLang="en-US" sz="1200" b="1" dirty="0">
                <a:latin typeface="微软雅黑" panose="020B0503020204020204" pitchFamily="34" charset="-122"/>
                <a:ea typeface="微软雅黑" panose="020B0503020204020204" pitchFamily="34" charset="-122"/>
              </a:rPr>
              <a:t>对有效的踪迹路线进行聚类</a:t>
            </a:r>
            <a:r>
              <a:rPr lang="en-US" altLang="zh-CN" sz="1200" b="1" dirty="0">
                <a:latin typeface="微软雅黑" panose="020B0503020204020204" pitchFamily="34" charset="-122"/>
                <a:ea typeface="微软雅黑" panose="020B0503020204020204" pitchFamily="34" charset="-122"/>
              </a:rPr>
              <a:t> </a:t>
            </a:r>
          </a:p>
          <a:p>
            <a:pPr marL="228600" indent="-228600">
              <a:buFont typeface="+mj-lt"/>
              <a:buAutoNum type="arabicPeriod"/>
            </a:pPr>
            <a:r>
              <a:rPr lang="zh-CN" altLang="en-US" sz="1200" b="1" dirty="0">
                <a:latin typeface="微软雅黑" panose="020B0503020204020204" pitchFamily="34" charset="-122"/>
                <a:ea typeface="微软雅黑" panose="020B0503020204020204" pitchFamily="34" charset="-122"/>
              </a:rPr>
              <a:t>进行聚类后提取出有效的骨干路径</a:t>
            </a:r>
            <a:endParaRPr lang="en-US" altLang="zh-CN" sz="1200" b="1" dirty="0">
              <a:latin typeface="微软雅黑" panose="020B0503020204020204" pitchFamily="34" charset="-122"/>
              <a:ea typeface="微软雅黑" panose="020B0503020204020204" pitchFamily="34" charset="-122"/>
            </a:endParaRPr>
          </a:p>
          <a:p>
            <a:pPr algn="ctr"/>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zh-CN" altLang="en-US" sz="1600" dirty="0"/>
          </a:p>
        </p:txBody>
      </p:sp>
      <p:sp>
        <p:nvSpPr>
          <p:cNvPr id="19" name="箭头: 右 8">
            <a:extLst>
              <a:ext uri="{FF2B5EF4-FFF2-40B4-BE49-F238E27FC236}">
                <a16:creationId xmlns:a16="http://schemas.microsoft.com/office/drawing/2014/main" id="{4075451E-A500-4EE9-943A-A80BF3BA2D9C}"/>
              </a:ext>
            </a:extLst>
          </p:cNvPr>
          <p:cNvSpPr/>
          <p:nvPr/>
        </p:nvSpPr>
        <p:spPr>
          <a:xfrm>
            <a:off x="2847189" y="3718838"/>
            <a:ext cx="523777" cy="461682"/>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1200" dirty="0"/>
          </a:p>
        </p:txBody>
      </p:sp>
      <p:sp>
        <p:nvSpPr>
          <p:cNvPr id="20" name="箭头: 右 9">
            <a:extLst>
              <a:ext uri="{FF2B5EF4-FFF2-40B4-BE49-F238E27FC236}">
                <a16:creationId xmlns:a16="http://schemas.microsoft.com/office/drawing/2014/main" id="{B271E2A9-D15B-4A29-BC00-AD7C42E91351}"/>
              </a:ext>
            </a:extLst>
          </p:cNvPr>
          <p:cNvSpPr/>
          <p:nvPr/>
        </p:nvSpPr>
        <p:spPr>
          <a:xfrm>
            <a:off x="5605029" y="3718838"/>
            <a:ext cx="525107" cy="461682"/>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sz="1200"/>
          </a:p>
        </p:txBody>
      </p:sp>
      <p:pic>
        <p:nvPicPr>
          <p:cNvPr id="22" name="图片 21">
            <a:extLst>
              <a:ext uri="{FF2B5EF4-FFF2-40B4-BE49-F238E27FC236}">
                <a16:creationId xmlns:a16="http://schemas.microsoft.com/office/drawing/2014/main" id="{90075B89-C8E1-4D07-ACE5-A49C5FB064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747" y="4180520"/>
            <a:ext cx="2188432" cy="1585965"/>
          </a:xfrm>
          <a:prstGeom prst="rect">
            <a:avLst/>
          </a:prstGeom>
        </p:spPr>
      </p:pic>
      <p:pic>
        <p:nvPicPr>
          <p:cNvPr id="23" name="图片 22">
            <a:extLst>
              <a:ext uri="{FF2B5EF4-FFF2-40B4-BE49-F238E27FC236}">
                <a16:creationId xmlns:a16="http://schemas.microsoft.com/office/drawing/2014/main" id="{587C2157-4B38-4708-A314-51C336B68C36}"/>
              </a:ext>
            </a:extLst>
          </p:cNvPr>
          <p:cNvPicPr>
            <a:picLocks noChangeAspect="1"/>
          </p:cNvPicPr>
          <p:nvPr/>
        </p:nvPicPr>
        <p:blipFill>
          <a:blip r:embed="rId4"/>
          <a:stretch>
            <a:fillRect/>
          </a:stretch>
        </p:blipFill>
        <p:spPr>
          <a:xfrm>
            <a:off x="4505014" y="4920950"/>
            <a:ext cx="1016929" cy="804441"/>
          </a:xfrm>
          <a:prstGeom prst="rect">
            <a:avLst/>
          </a:prstGeom>
        </p:spPr>
      </p:pic>
      <p:pic>
        <p:nvPicPr>
          <p:cNvPr id="24" name="图片 23">
            <a:extLst>
              <a:ext uri="{FF2B5EF4-FFF2-40B4-BE49-F238E27FC236}">
                <a16:creationId xmlns:a16="http://schemas.microsoft.com/office/drawing/2014/main" id="{0918A481-98C6-4FAC-A3C0-0BB84AE1A190}"/>
              </a:ext>
            </a:extLst>
          </p:cNvPr>
          <p:cNvPicPr>
            <a:picLocks noChangeAspect="1"/>
          </p:cNvPicPr>
          <p:nvPr/>
        </p:nvPicPr>
        <p:blipFill>
          <a:blip r:embed="rId5"/>
          <a:stretch>
            <a:fillRect/>
          </a:stretch>
        </p:blipFill>
        <p:spPr>
          <a:xfrm>
            <a:off x="4490631" y="4075421"/>
            <a:ext cx="1016929" cy="804439"/>
          </a:xfrm>
          <a:prstGeom prst="rect">
            <a:avLst/>
          </a:prstGeom>
        </p:spPr>
      </p:pic>
      <p:pic>
        <p:nvPicPr>
          <p:cNvPr id="25" name="图片 24">
            <a:extLst>
              <a:ext uri="{FF2B5EF4-FFF2-40B4-BE49-F238E27FC236}">
                <a16:creationId xmlns:a16="http://schemas.microsoft.com/office/drawing/2014/main" id="{692083F5-348D-465E-A101-1EC3DFB29FA6}"/>
              </a:ext>
            </a:extLst>
          </p:cNvPr>
          <p:cNvPicPr>
            <a:picLocks noChangeAspect="1"/>
          </p:cNvPicPr>
          <p:nvPr/>
        </p:nvPicPr>
        <p:blipFill>
          <a:blip r:embed="rId6"/>
          <a:stretch>
            <a:fillRect/>
          </a:stretch>
        </p:blipFill>
        <p:spPr>
          <a:xfrm>
            <a:off x="3451877" y="4075422"/>
            <a:ext cx="997381" cy="804438"/>
          </a:xfrm>
          <a:prstGeom prst="rect">
            <a:avLst/>
          </a:prstGeom>
        </p:spPr>
      </p:pic>
      <p:pic>
        <p:nvPicPr>
          <p:cNvPr id="26" name="图片 25">
            <a:extLst>
              <a:ext uri="{FF2B5EF4-FFF2-40B4-BE49-F238E27FC236}">
                <a16:creationId xmlns:a16="http://schemas.microsoft.com/office/drawing/2014/main" id="{A010D25F-A257-410E-9631-96F20E39940C}"/>
              </a:ext>
            </a:extLst>
          </p:cNvPr>
          <p:cNvPicPr>
            <a:picLocks noChangeAspect="1"/>
          </p:cNvPicPr>
          <p:nvPr/>
        </p:nvPicPr>
        <p:blipFill>
          <a:blip r:embed="rId7"/>
          <a:stretch>
            <a:fillRect/>
          </a:stretch>
        </p:blipFill>
        <p:spPr>
          <a:xfrm>
            <a:off x="3451876" y="4920953"/>
            <a:ext cx="997381" cy="804438"/>
          </a:xfrm>
          <a:prstGeom prst="rect">
            <a:avLst/>
          </a:prstGeom>
        </p:spPr>
      </p:pic>
      <p:pic>
        <p:nvPicPr>
          <p:cNvPr id="27" name="图片 26">
            <a:extLst>
              <a:ext uri="{FF2B5EF4-FFF2-40B4-BE49-F238E27FC236}">
                <a16:creationId xmlns:a16="http://schemas.microsoft.com/office/drawing/2014/main" id="{756A5EF1-FA23-4D89-9875-8697C4761BA5}"/>
              </a:ext>
            </a:extLst>
          </p:cNvPr>
          <p:cNvPicPr>
            <a:picLocks noChangeAspect="1"/>
          </p:cNvPicPr>
          <p:nvPr/>
        </p:nvPicPr>
        <p:blipFill>
          <a:blip r:embed="rId8"/>
          <a:stretch>
            <a:fillRect/>
          </a:stretch>
        </p:blipFill>
        <p:spPr>
          <a:xfrm>
            <a:off x="6199378" y="4058208"/>
            <a:ext cx="2449185" cy="1609804"/>
          </a:xfrm>
          <a:prstGeom prst="rect">
            <a:avLst/>
          </a:prstGeom>
        </p:spPr>
      </p:pic>
      <p:cxnSp>
        <p:nvCxnSpPr>
          <p:cNvPr id="29" name="直接连接符 28">
            <a:extLst>
              <a:ext uri="{FF2B5EF4-FFF2-40B4-BE49-F238E27FC236}">
                <a16:creationId xmlns:a16="http://schemas.microsoft.com/office/drawing/2014/main" id="{6AB703DE-C9D9-4AD7-A73E-1561AA1A2DEB}"/>
              </a:ext>
            </a:extLst>
          </p:cNvPr>
          <p:cNvCxnSpPr>
            <a:cxnSpLocks/>
          </p:cNvCxnSpPr>
          <p:nvPr/>
        </p:nvCxnSpPr>
        <p:spPr>
          <a:xfrm>
            <a:off x="3392509" y="2974897"/>
            <a:ext cx="215642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E9E0C95C-D70E-42BA-A481-06FE36422F8E}"/>
              </a:ext>
            </a:extLst>
          </p:cNvPr>
          <p:cNvCxnSpPr>
            <a:cxnSpLocks/>
          </p:cNvCxnSpPr>
          <p:nvPr/>
        </p:nvCxnSpPr>
        <p:spPr>
          <a:xfrm>
            <a:off x="6151712" y="2977740"/>
            <a:ext cx="2557277" cy="7152"/>
          </a:xfrm>
          <a:prstGeom prst="line">
            <a:avLst/>
          </a:prstGeom>
          <a:ln w="38100"/>
        </p:spPr>
        <p:style>
          <a:lnRef idx="1">
            <a:schemeClr val="dk1"/>
          </a:lnRef>
          <a:fillRef idx="0">
            <a:schemeClr val="dk1"/>
          </a:fillRef>
          <a:effectRef idx="0">
            <a:schemeClr val="dk1"/>
          </a:effectRef>
          <a:fontRef idx="minor">
            <a:schemeClr val="tx1"/>
          </a:fontRef>
        </p:style>
      </p:cxnSp>
      <p:cxnSp>
        <p:nvCxnSpPr>
          <p:cNvPr id="36" name="直接连接符 35">
            <a:extLst>
              <a:ext uri="{FF2B5EF4-FFF2-40B4-BE49-F238E27FC236}">
                <a16:creationId xmlns:a16="http://schemas.microsoft.com/office/drawing/2014/main" id="{6AB703DE-C9D9-4AD7-A73E-1561AA1A2DEB}"/>
              </a:ext>
            </a:extLst>
          </p:cNvPr>
          <p:cNvCxnSpPr>
            <a:cxnSpLocks/>
          </p:cNvCxnSpPr>
          <p:nvPr/>
        </p:nvCxnSpPr>
        <p:spPr>
          <a:xfrm flipV="1">
            <a:off x="428069" y="2974897"/>
            <a:ext cx="2353111" cy="7577"/>
          </a:xfrm>
          <a:prstGeom prst="line">
            <a:avLst/>
          </a:prstGeom>
          <a:ln w="38100"/>
        </p:spPr>
        <p:style>
          <a:lnRef idx="1">
            <a:schemeClr val="dk1"/>
          </a:lnRef>
          <a:fillRef idx="0">
            <a:schemeClr val="dk1"/>
          </a:fillRef>
          <a:effectRef idx="0">
            <a:schemeClr val="dk1"/>
          </a:effectRef>
          <a:fontRef idx="minor">
            <a:schemeClr val="tx1"/>
          </a:fontRef>
        </p:style>
      </p:cxnSp>
      <p:sp>
        <p:nvSpPr>
          <p:cNvPr id="18" name="矩形 17">
            <a:extLst>
              <a:ext uri="{FF2B5EF4-FFF2-40B4-BE49-F238E27FC236}">
                <a16:creationId xmlns:a16="http://schemas.microsoft.com/office/drawing/2014/main" id="{3F35E039-47D1-4183-B5F4-B188B6A3EFC4}"/>
              </a:ext>
            </a:extLst>
          </p:cNvPr>
          <p:cNvSpPr/>
          <p:nvPr/>
        </p:nvSpPr>
        <p:spPr>
          <a:xfrm>
            <a:off x="9311767" y="2341402"/>
            <a:ext cx="2452164" cy="3417597"/>
          </a:xfrm>
          <a:prstGeom prst="rect">
            <a:avLst/>
          </a:prstGeom>
          <a:solidFill>
            <a:schemeClr val="accent5">
              <a:lumMod val="20000"/>
              <a:lumOff val="80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spcBef>
                <a:spcPts val="600"/>
              </a:spcBef>
            </a:pP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spcBef>
                <a:spcPts val="600"/>
              </a:spcBef>
            </a:pPr>
            <a:r>
              <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路径规划</a:t>
            </a: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spcBef>
                <a:spcPts val="600"/>
              </a:spcBef>
            </a:pP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180975" indent="-180975">
              <a:spcBef>
                <a:spcPts val="600"/>
              </a:spcBef>
              <a:buFont typeface="+mj-lt"/>
              <a:buAutoNum type="arabicPeriod"/>
            </a:pPr>
            <a:r>
              <a:rPr lang="zh-CN" altLang="en-US" sz="1200" b="1" dirty="0">
                <a:latin typeface="微软雅黑" panose="020B0503020204020204" pitchFamily="34" charset="-122"/>
                <a:ea typeface="微软雅黑" panose="020B0503020204020204" pitchFamily="34" charset="-122"/>
              </a:rPr>
              <a:t>不断对规划好的路径数据进行骨干路径提取</a:t>
            </a:r>
            <a:endParaRPr lang="en-US" altLang="zh-CN" sz="1200" b="1" dirty="0">
              <a:latin typeface="微软雅黑" panose="020B0503020204020204" pitchFamily="34" charset="-122"/>
              <a:ea typeface="微软雅黑" panose="020B0503020204020204" pitchFamily="34" charset="-122"/>
            </a:endParaRPr>
          </a:p>
          <a:p>
            <a:pPr marL="180975" indent="-180975">
              <a:spcBef>
                <a:spcPts val="600"/>
              </a:spcBef>
              <a:buFont typeface="+mj-lt"/>
              <a:buAutoNum type="arabicPeriod"/>
            </a:pPr>
            <a:r>
              <a:rPr lang="zh-CN" altLang="en-US" sz="1200" b="1" dirty="0">
                <a:latin typeface="微软雅黑" panose="020B0503020204020204" pitchFamily="34" charset="-122"/>
                <a:ea typeface="微软雅黑" panose="020B0503020204020204" pitchFamily="34" charset="-122"/>
              </a:rPr>
              <a:t>为虚拟化身的行进提供指引</a:t>
            </a:r>
            <a:endParaRPr lang="en-US" altLang="zh-CN" sz="1200" b="1" dirty="0">
              <a:latin typeface="微软雅黑" panose="020B0503020204020204" pitchFamily="34" charset="-122"/>
              <a:ea typeface="微软雅黑" panose="020B0503020204020204" pitchFamily="34" charset="-122"/>
            </a:endParaRPr>
          </a:p>
          <a:p>
            <a:pPr>
              <a:spcBef>
                <a:spcPts val="600"/>
              </a:spcBef>
            </a:pPr>
            <a:endParaRPr lang="en-US" altLang="zh-CN" sz="1100" dirty="0"/>
          </a:p>
          <a:p>
            <a:pPr algn="ctr"/>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zh-CN" altLang="en-US" sz="1600" dirty="0"/>
          </a:p>
        </p:txBody>
      </p:sp>
      <p:pic>
        <p:nvPicPr>
          <p:cNvPr id="21" name="图片 20">
            <a:extLst>
              <a:ext uri="{FF2B5EF4-FFF2-40B4-BE49-F238E27FC236}">
                <a16:creationId xmlns:a16="http://schemas.microsoft.com/office/drawing/2014/main" id="{6878B92B-CA39-4505-966E-80148F5256CA}"/>
              </a:ext>
            </a:extLst>
          </p:cNvPr>
          <p:cNvPicPr>
            <a:picLocks noChangeAspect="1"/>
          </p:cNvPicPr>
          <p:nvPr/>
        </p:nvPicPr>
        <p:blipFill>
          <a:blip r:embed="rId9"/>
          <a:stretch>
            <a:fillRect/>
          </a:stretch>
        </p:blipFill>
        <p:spPr>
          <a:xfrm>
            <a:off x="9377775" y="4067927"/>
            <a:ext cx="2300477" cy="1592591"/>
          </a:xfrm>
          <a:prstGeom prst="rect">
            <a:avLst/>
          </a:prstGeom>
        </p:spPr>
      </p:pic>
      <p:cxnSp>
        <p:nvCxnSpPr>
          <p:cNvPr id="28" name="直接连接符 27">
            <a:extLst>
              <a:ext uri="{FF2B5EF4-FFF2-40B4-BE49-F238E27FC236}">
                <a16:creationId xmlns:a16="http://schemas.microsoft.com/office/drawing/2014/main" id="{1E22544B-96C8-4190-A725-39517607A06E}"/>
              </a:ext>
            </a:extLst>
          </p:cNvPr>
          <p:cNvCxnSpPr>
            <a:cxnSpLocks/>
          </p:cNvCxnSpPr>
          <p:nvPr/>
        </p:nvCxnSpPr>
        <p:spPr>
          <a:xfrm>
            <a:off x="9311767" y="2974980"/>
            <a:ext cx="2452164" cy="0"/>
          </a:xfrm>
          <a:prstGeom prst="line">
            <a:avLst/>
          </a:prstGeom>
          <a:ln w="38100"/>
        </p:spPr>
        <p:style>
          <a:lnRef idx="1">
            <a:schemeClr val="dk1"/>
          </a:lnRef>
          <a:fillRef idx="0">
            <a:schemeClr val="dk1"/>
          </a:fillRef>
          <a:effectRef idx="0">
            <a:schemeClr val="dk1"/>
          </a:effectRef>
          <a:fontRef idx="minor">
            <a:schemeClr val="tx1"/>
          </a:fontRef>
        </p:style>
      </p:cxnSp>
      <p:sp>
        <p:nvSpPr>
          <p:cNvPr id="31" name="箭头: 右 10">
            <a:extLst>
              <a:ext uri="{FF2B5EF4-FFF2-40B4-BE49-F238E27FC236}">
                <a16:creationId xmlns:a16="http://schemas.microsoft.com/office/drawing/2014/main" id="{030605AA-9BD5-4759-9F9C-ADBC11ED4496}"/>
              </a:ext>
            </a:extLst>
          </p:cNvPr>
          <p:cNvSpPr/>
          <p:nvPr/>
        </p:nvSpPr>
        <p:spPr>
          <a:xfrm>
            <a:off x="8756655" y="3718838"/>
            <a:ext cx="509642" cy="461682"/>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sz="1200"/>
          </a:p>
        </p:txBody>
      </p:sp>
      <p:sp>
        <p:nvSpPr>
          <p:cNvPr id="33" name="矩形 32">
            <a:extLst>
              <a:ext uri="{FF2B5EF4-FFF2-40B4-BE49-F238E27FC236}">
                <a16:creationId xmlns:a16="http://schemas.microsoft.com/office/drawing/2014/main" id="{443B3DBD-F214-4D06-807C-357D519E8E12}"/>
              </a:ext>
            </a:extLst>
          </p:cNvPr>
          <p:cNvSpPr/>
          <p:nvPr/>
        </p:nvSpPr>
        <p:spPr>
          <a:xfrm>
            <a:off x="6171724" y="2341402"/>
            <a:ext cx="2537265" cy="3434304"/>
          </a:xfrm>
          <a:prstGeom prst="rect">
            <a:avLst/>
          </a:prstGeom>
          <a:solidFill>
            <a:schemeClr val="bg1">
              <a:lumMod val="65000"/>
              <a:lumOff val="35000"/>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A952DCBF-E94D-46B8-9C4D-AB5E8889B130}"/>
              </a:ext>
            </a:extLst>
          </p:cNvPr>
          <p:cNvSpPr/>
          <p:nvPr/>
        </p:nvSpPr>
        <p:spPr>
          <a:xfrm>
            <a:off x="9329803" y="2352223"/>
            <a:ext cx="2434128" cy="3434304"/>
          </a:xfrm>
          <a:prstGeom prst="rect">
            <a:avLst/>
          </a:prstGeom>
          <a:solidFill>
            <a:schemeClr val="bg1">
              <a:lumMod val="65000"/>
              <a:lumOff val="35000"/>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20551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767408" y="609597"/>
            <a:ext cx="8208912" cy="5159039"/>
          </a:xfrm>
          <a:prstGeom prst="rect">
            <a:avLst/>
          </a:prstGeom>
        </p:spPr>
      </p:pic>
      <p:sp>
        <p:nvSpPr>
          <p:cNvPr id="13" name="任意多边形: 形状 24">
            <a:extLst>
              <a:ext uri="{FF2B5EF4-FFF2-40B4-BE49-F238E27FC236}">
                <a16:creationId xmlns:a16="http://schemas.microsoft.com/office/drawing/2014/main" id="{B9A036CE-6F87-4856-8F05-8493518C335C}"/>
              </a:ext>
            </a:extLst>
          </p:cNvPr>
          <p:cNvSpPr/>
          <p:nvPr/>
        </p:nvSpPr>
        <p:spPr>
          <a:xfrm>
            <a:off x="2567608" y="4960761"/>
            <a:ext cx="567720" cy="155343"/>
          </a:xfrm>
          <a:custGeom>
            <a:avLst/>
            <a:gdLst>
              <a:gd name="connsiteX0" fmla="*/ 0 w 5970494"/>
              <a:gd name="connsiteY0" fmla="*/ 1648533 h 1648533"/>
              <a:gd name="connsiteX1" fmla="*/ 457200 w 5970494"/>
              <a:gd name="connsiteY1" fmla="*/ 734133 h 1648533"/>
              <a:gd name="connsiteX2" fmla="*/ 1541929 w 5970494"/>
              <a:gd name="connsiteY2" fmla="*/ 187286 h 1648533"/>
              <a:gd name="connsiteX3" fmla="*/ 2017059 w 5970494"/>
              <a:gd name="connsiteY3" fmla="*/ 205215 h 1648533"/>
              <a:gd name="connsiteX4" fmla="*/ 2913529 w 5970494"/>
              <a:gd name="connsiteY4" fmla="*/ 151427 h 1648533"/>
              <a:gd name="connsiteX5" fmla="*/ 3496235 w 5970494"/>
              <a:gd name="connsiteY5" fmla="*/ 7991 h 1648533"/>
              <a:gd name="connsiteX6" fmla="*/ 4150659 w 5970494"/>
              <a:gd name="connsiteY6" fmla="*/ 61780 h 1648533"/>
              <a:gd name="connsiteX7" fmla="*/ 4805082 w 5970494"/>
              <a:gd name="connsiteY7" fmla="*/ 420368 h 1648533"/>
              <a:gd name="connsiteX8" fmla="*/ 5513294 w 5970494"/>
              <a:gd name="connsiteY8" fmla="*/ 474156 h 1648533"/>
              <a:gd name="connsiteX9" fmla="*/ 5862917 w 5970494"/>
              <a:gd name="connsiteY9" fmla="*/ 88674 h 1648533"/>
              <a:gd name="connsiteX10" fmla="*/ 5970494 w 5970494"/>
              <a:gd name="connsiteY10" fmla="*/ 34886 h 1648533"/>
              <a:gd name="connsiteX11" fmla="*/ 5970494 w 5970494"/>
              <a:gd name="connsiteY11" fmla="*/ 34886 h 164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70494" h="1648533">
                <a:moveTo>
                  <a:pt x="0" y="1648533"/>
                </a:moveTo>
                <a:cubicBezTo>
                  <a:pt x="100106" y="1313103"/>
                  <a:pt x="200212" y="977674"/>
                  <a:pt x="457200" y="734133"/>
                </a:cubicBezTo>
                <a:cubicBezTo>
                  <a:pt x="714188" y="490592"/>
                  <a:pt x="1281953" y="275439"/>
                  <a:pt x="1541929" y="187286"/>
                </a:cubicBezTo>
                <a:cubicBezTo>
                  <a:pt x="1801905" y="99133"/>
                  <a:pt x="1788459" y="211191"/>
                  <a:pt x="2017059" y="205215"/>
                </a:cubicBezTo>
                <a:cubicBezTo>
                  <a:pt x="2245659" y="199238"/>
                  <a:pt x="2667000" y="184298"/>
                  <a:pt x="2913529" y="151427"/>
                </a:cubicBezTo>
                <a:cubicBezTo>
                  <a:pt x="3160058" y="118556"/>
                  <a:pt x="3290047" y="22932"/>
                  <a:pt x="3496235" y="7991"/>
                </a:cubicBezTo>
                <a:cubicBezTo>
                  <a:pt x="3702423" y="-6950"/>
                  <a:pt x="3932518" y="-6949"/>
                  <a:pt x="4150659" y="61780"/>
                </a:cubicBezTo>
                <a:cubicBezTo>
                  <a:pt x="4368800" y="130509"/>
                  <a:pt x="4577976" y="351639"/>
                  <a:pt x="4805082" y="420368"/>
                </a:cubicBezTo>
                <a:cubicBezTo>
                  <a:pt x="5032188" y="489097"/>
                  <a:pt x="5336988" y="529438"/>
                  <a:pt x="5513294" y="474156"/>
                </a:cubicBezTo>
                <a:cubicBezTo>
                  <a:pt x="5689600" y="418874"/>
                  <a:pt x="5786717" y="161886"/>
                  <a:pt x="5862917" y="88674"/>
                </a:cubicBezTo>
                <a:cubicBezTo>
                  <a:pt x="5939117" y="15462"/>
                  <a:pt x="5970494" y="34886"/>
                  <a:pt x="5970494" y="34886"/>
                </a:cubicBezTo>
                <a:lnTo>
                  <a:pt x="5970494" y="34886"/>
                </a:lnTo>
              </a:path>
            </a:pathLst>
          </a:custGeom>
          <a:ln w="76200">
            <a:solidFill>
              <a:srgbClr val="FF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14" name="任意多边形: 形状 29">
            <a:extLst>
              <a:ext uri="{FF2B5EF4-FFF2-40B4-BE49-F238E27FC236}">
                <a16:creationId xmlns:a16="http://schemas.microsoft.com/office/drawing/2014/main" id="{545E9EFC-111C-41C2-829A-70264A8AC542}"/>
              </a:ext>
            </a:extLst>
          </p:cNvPr>
          <p:cNvSpPr/>
          <p:nvPr/>
        </p:nvSpPr>
        <p:spPr>
          <a:xfrm>
            <a:off x="3935760" y="4954496"/>
            <a:ext cx="454301" cy="93387"/>
          </a:xfrm>
          <a:custGeom>
            <a:avLst/>
            <a:gdLst>
              <a:gd name="connsiteX0" fmla="*/ 67 w 5638867"/>
              <a:gd name="connsiteY0" fmla="*/ 1095045 h 1095045"/>
              <a:gd name="connsiteX1" fmla="*/ 358655 w 5638867"/>
              <a:gd name="connsiteY1" fmla="*/ 324080 h 1095045"/>
              <a:gd name="connsiteX2" fmla="*/ 2160561 w 5638867"/>
              <a:gd name="connsiteY2" fmla="*/ 28245 h 1095045"/>
              <a:gd name="connsiteX3" fmla="*/ 4321055 w 5638867"/>
              <a:gd name="connsiteY3" fmla="*/ 135821 h 1095045"/>
              <a:gd name="connsiteX4" fmla="*/ 5190631 w 5638867"/>
              <a:gd name="connsiteY4" fmla="*/ 19280 h 1095045"/>
              <a:gd name="connsiteX5" fmla="*/ 5638867 w 5638867"/>
              <a:gd name="connsiteY5" fmla="*/ 1351 h 109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38867" h="1095045">
                <a:moveTo>
                  <a:pt x="67" y="1095045"/>
                </a:moveTo>
                <a:cubicBezTo>
                  <a:pt x="-680" y="798462"/>
                  <a:pt x="-1427" y="501880"/>
                  <a:pt x="358655" y="324080"/>
                </a:cubicBezTo>
                <a:cubicBezTo>
                  <a:pt x="718737" y="146280"/>
                  <a:pt x="1500161" y="59621"/>
                  <a:pt x="2160561" y="28245"/>
                </a:cubicBezTo>
                <a:cubicBezTo>
                  <a:pt x="2820961" y="-3131"/>
                  <a:pt x="3816043" y="137315"/>
                  <a:pt x="4321055" y="135821"/>
                </a:cubicBezTo>
                <a:cubicBezTo>
                  <a:pt x="4826067" y="134327"/>
                  <a:pt x="4970996" y="41692"/>
                  <a:pt x="5190631" y="19280"/>
                </a:cubicBezTo>
                <a:cubicBezTo>
                  <a:pt x="5410266" y="-3132"/>
                  <a:pt x="5524566" y="-891"/>
                  <a:pt x="5638867" y="1351"/>
                </a:cubicBezTo>
              </a:path>
            </a:pathLst>
          </a:cu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3">
            <a:extLst>
              <a:ext uri="{FF2B5EF4-FFF2-40B4-BE49-F238E27FC236}">
                <a16:creationId xmlns:a16="http://schemas.microsoft.com/office/drawing/2014/main" id="{8DD02189-DD17-449B-82B2-5B052A8F6CAD}"/>
              </a:ext>
            </a:extLst>
          </p:cNvPr>
          <p:cNvSpPr/>
          <p:nvPr/>
        </p:nvSpPr>
        <p:spPr>
          <a:xfrm>
            <a:off x="5370717" y="4950012"/>
            <a:ext cx="344510" cy="78409"/>
          </a:xfrm>
          <a:custGeom>
            <a:avLst/>
            <a:gdLst>
              <a:gd name="connsiteX0" fmla="*/ 0 w 5728447"/>
              <a:gd name="connsiteY0" fmla="*/ 1315622 h 1315622"/>
              <a:gd name="connsiteX1" fmla="*/ 421341 w 5728447"/>
              <a:gd name="connsiteY1" fmla="*/ 428116 h 1315622"/>
              <a:gd name="connsiteX2" fmla="*/ 1246094 w 5728447"/>
              <a:gd name="connsiteY2" fmla="*/ 42634 h 1315622"/>
              <a:gd name="connsiteX3" fmla="*/ 1900517 w 5728447"/>
              <a:gd name="connsiteY3" fmla="*/ 517763 h 1315622"/>
              <a:gd name="connsiteX4" fmla="*/ 2805953 w 5728447"/>
              <a:gd name="connsiteY4" fmla="*/ 867387 h 1315622"/>
              <a:gd name="connsiteX5" fmla="*/ 3980329 w 5728447"/>
              <a:gd name="connsiteY5" fmla="*/ 401222 h 1315622"/>
              <a:gd name="connsiteX6" fmla="*/ 5298141 w 5728447"/>
              <a:gd name="connsiteY6" fmla="*/ 42634 h 1315622"/>
              <a:gd name="connsiteX7" fmla="*/ 5728447 w 5728447"/>
              <a:gd name="connsiteY7" fmla="*/ 6775 h 1315622"/>
              <a:gd name="connsiteX8" fmla="*/ 5728447 w 5728447"/>
              <a:gd name="connsiteY8" fmla="*/ 6775 h 131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28447" h="1315622">
                <a:moveTo>
                  <a:pt x="0" y="1315622"/>
                </a:moveTo>
                <a:cubicBezTo>
                  <a:pt x="106829" y="977951"/>
                  <a:pt x="213659" y="640281"/>
                  <a:pt x="421341" y="428116"/>
                </a:cubicBezTo>
                <a:cubicBezTo>
                  <a:pt x="629023" y="215951"/>
                  <a:pt x="999565" y="27693"/>
                  <a:pt x="1246094" y="42634"/>
                </a:cubicBezTo>
                <a:cubicBezTo>
                  <a:pt x="1492623" y="57575"/>
                  <a:pt x="1640541" y="380304"/>
                  <a:pt x="1900517" y="517763"/>
                </a:cubicBezTo>
                <a:cubicBezTo>
                  <a:pt x="2160494" y="655222"/>
                  <a:pt x="2459318" y="886810"/>
                  <a:pt x="2805953" y="867387"/>
                </a:cubicBezTo>
                <a:cubicBezTo>
                  <a:pt x="3152588" y="847964"/>
                  <a:pt x="3564964" y="538681"/>
                  <a:pt x="3980329" y="401222"/>
                </a:cubicBezTo>
                <a:cubicBezTo>
                  <a:pt x="4395694" y="263763"/>
                  <a:pt x="5006788" y="108375"/>
                  <a:pt x="5298141" y="42634"/>
                </a:cubicBezTo>
                <a:cubicBezTo>
                  <a:pt x="5589494" y="-23107"/>
                  <a:pt x="5728447" y="6775"/>
                  <a:pt x="5728447" y="6775"/>
                </a:cubicBezTo>
                <a:lnTo>
                  <a:pt x="5728447" y="6775"/>
                </a:lnTo>
              </a:path>
            </a:pathLst>
          </a:custGeom>
          <a:ln w="38100">
            <a:solidFill>
              <a:schemeClr val="accent1"/>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17" name="任意多边形: 形状 7">
            <a:extLst>
              <a:ext uri="{FF2B5EF4-FFF2-40B4-BE49-F238E27FC236}">
                <a16:creationId xmlns:a16="http://schemas.microsoft.com/office/drawing/2014/main" id="{259381B8-5536-42C7-A7BB-C090851776A0}"/>
              </a:ext>
            </a:extLst>
          </p:cNvPr>
          <p:cNvSpPr/>
          <p:nvPr/>
        </p:nvSpPr>
        <p:spPr>
          <a:xfrm>
            <a:off x="6857905" y="4915611"/>
            <a:ext cx="299438" cy="132272"/>
          </a:xfrm>
          <a:custGeom>
            <a:avLst/>
            <a:gdLst>
              <a:gd name="connsiteX0" fmla="*/ 0 w 6194611"/>
              <a:gd name="connsiteY0" fmla="*/ 3039488 h 3039488"/>
              <a:gd name="connsiteX1" fmla="*/ 762000 w 6194611"/>
              <a:gd name="connsiteY1" fmla="*/ 1569276 h 3039488"/>
              <a:gd name="connsiteX2" fmla="*/ 2133600 w 6194611"/>
              <a:gd name="connsiteY2" fmla="*/ 439723 h 3039488"/>
              <a:gd name="connsiteX3" fmla="*/ 3487270 w 6194611"/>
              <a:gd name="connsiteY3" fmla="*/ 36311 h 3039488"/>
              <a:gd name="connsiteX4" fmla="*/ 4778188 w 6194611"/>
              <a:gd name="connsiteY4" fmla="*/ 1273440 h 3039488"/>
              <a:gd name="connsiteX5" fmla="*/ 5701553 w 6194611"/>
              <a:gd name="connsiteY5" fmla="*/ 1721676 h 3039488"/>
              <a:gd name="connsiteX6" fmla="*/ 6015317 w 6194611"/>
              <a:gd name="connsiteY6" fmla="*/ 861064 h 3039488"/>
              <a:gd name="connsiteX7" fmla="*/ 6194611 w 6194611"/>
              <a:gd name="connsiteY7" fmla="*/ 619017 h 3039488"/>
              <a:gd name="connsiteX8" fmla="*/ 6194611 w 6194611"/>
              <a:gd name="connsiteY8" fmla="*/ 619017 h 3039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4611" h="3039488">
                <a:moveTo>
                  <a:pt x="0" y="3039488"/>
                </a:moveTo>
                <a:cubicBezTo>
                  <a:pt x="203200" y="2521029"/>
                  <a:pt x="406400" y="2002570"/>
                  <a:pt x="762000" y="1569276"/>
                </a:cubicBezTo>
                <a:cubicBezTo>
                  <a:pt x="1117600" y="1135982"/>
                  <a:pt x="1679388" y="695217"/>
                  <a:pt x="2133600" y="439723"/>
                </a:cubicBezTo>
                <a:cubicBezTo>
                  <a:pt x="2587812" y="184229"/>
                  <a:pt x="3046505" y="-102642"/>
                  <a:pt x="3487270" y="36311"/>
                </a:cubicBezTo>
                <a:cubicBezTo>
                  <a:pt x="3928035" y="175264"/>
                  <a:pt x="4409141" y="992546"/>
                  <a:pt x="4778188" y="1273440"/>
                </a:cubicBezTo>
                <a:cubicBezTo>
                  <a:pt x="5147235" y="1554334"/>
                  <a:pt x="5495365" y="1790405"/>
                  <a:pt x="5701553" y="1721676"/>
                </a:cubicBezTo>
                <a:cubicBezTo>
                  <a:pt x="5907741" y="1652947"/>
                  <a:pt x="5933141" y="1044840"/>
                  <a:pt x="6015317" y="861064"/>
                </a:cubicBezTo>
                <a:cubicBezTo>
                  <a:pt x="6097493" y="677288"/>
                  <a:pt x="6194611" y="619017"/>
                  <a:pt x="6194611" y="619017"/>
                </a:cubicBezTo>
                <a:lnTo>
                  <a:pt x="6194611" y="619017"/>
                </a:lnTo>
              </a:path>
            </a:pathLst>
          </a:custGeom>
          <a:ln w="38100">
            <a:solidFill>
              <a:srgbClr val="FFC000"/>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zh-CN" altLang="en-US" dirty="0"/>
          </a:p>
        </p:txBody>
      </p:sp>
      <p:sp>
        <p:nvSpPr>
          <p:cNvPr id="18" name="任意多边形: 形状 37">
            <a:extLst>
              <a:ext uri="{FF2B5EF4-FFF2-40B4-BE49-F238E27FC236}">
                <a16:creationId xmlns:a16="http://schemas.microsoft.com/office/drawing/2014/main" id="{628B184C-BC22-4E6C-80ED-9D987B7E1B6C}"/>
              </a:ext>
            </a:extLst>
          </p:cNvPr>
          <p:cNvSpPr/>
          <p:nvPr/>
        </p:nvSpPr>
        <p:spPr>
          <a:xfrm>
            <a:off x="8096617" y="4942750"/>
            <a:ext cx="406807" cy="116877"/>
          </a:xfrm>
          <a:custGeom>
            <a:avLst/>
            <a:gdLst>
              <a:gd name="connsiteX0" fmla="*/ 0 w 6033247"/>
              <a:gd name="connsiteY0" fmla="*/ 2082496 h 2082496"/>
              <a:gd name="connsiteX1" fmla="*/ 1380564 w 6033247"/>
              <a:gd name="connsiteY1" fmla="*/ 1365319 h 2082496"/>
              <a:gd name="connsiteX2" fmla="*/ 2088776 w 6033247"/>
              <a:gd name="connsiteY2" fmla="*/ 540566 h 2082496"/>
              <a:gd name="connsiteX3" fmla="*/ 3021106 w 6033247"/>
              <a:gd name="connsiteY3" fmla="*/ 11648 h 2082496"/>
              <a:gd name="connsiteX4" fmla="*/ 4580964 w 6033247"/>
              <a:gd name="connsiteY4" fmla="*/ 217837 h 2082496"/>
              <a:gd name="connsiteX5" fmla="*/ 5531223 w 6033247"/>
              <a:gd name="connsiteY5" fmla="*/ 710896 h 2082496"/>
              <a:gd name="connsiteX6" fmla="*/ 6033247 w 6033247"/>
              <a:gd name="connsiteY6" fmla="*/ 415060 h 2082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33247" h="2082496">
                <a:moveTo>
                  <a:pt x="0" y="2082496"/>
                </a:moveTo>
                <a:cubicBezTo>
                  <a:pt x="516217" y="1852401"/>
                  <a:pt x="1032435" y="1622307"/>
                  <a:pt x="1380564" y="1365319"/>
                </a:cubicBezTo>
                <a:cubicBezTo>
                  <a:pt x="1728693" y="1108331"/>
                  <a:pt x="1815352" y="766178"/>
                  <a:pt x="2088776" y="540566"/>
                </a:cubicBezTo>
                <a:cubicBezTo>
                  <a:pt x="2362200" y="314954"/>
                  <a:pt x="2605741" y="65436"/>
                  <a:pt x="3021106" y="11648"/>
                </a:cubicBezTo>
                <a:cubicBezTo>
                  <a:pt x="3436471" y="-42140"/>
                  <a:pt x="4162611" y="101296"/>
                  <a:pt x="4580964" y="217837"/>
                </a:cubicBezTo>
                <a:cubicBezTo>
                  <a:pt x="4999317" y="334378"/>
                  <a:pt x="5289176" y="678026"/>
                  <a:pt x="5531223" y="710896"/>
                </a:cubicBezTo>
                <a:cubicBezTo>
                  <a:pt x="5773270" y="743766"/>
                  <a:pt x="5903258" y="579413"/>
                  <a:pt x="6033247" y="415060"/>
                </a:cubicBezTo>
              </a:path>
            </a:pathLst>
          </a:cu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竖排标题 2"/>
          <p:cNvSpPr>
            <a:spLocks noGrp="1"/>
          </p:cNvSpPr>
          <p:nvPr>
            <p:ph type="title" orient="vert"/>
          </p:nvPr>
        </p:nvSpPr>
        <p:spPr/>
        <p:txBody>
          <a:bodyPr>
            <a:normAutofit/>
          </a:bodyP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逃生</a:t>
            </a:r>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路径规划</a:t>
            </a:r>
            <a:endParaRPr lang="zh-CN" altLang="en-US" dirty="0"/>
          </a:p>
        </p:txBody>
      </p:sp>
    </p:spTree>
    <p:extLst>
      <p:ext uri="{BB962C8B-B14F-4D97-AF65-F5344CB8AC3E}">
        <p14:creationId xmlns:p14="http://schemas.microsoft.com/office/powerpoint/2010/main" val="4499759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46B7ED-6601-401D-A96F-3CE1DE87F210}"/>
              </a:ext>
            </a:extLst>
          </p:cNvPr>
          <p:cNvSpPr>
            <a:spLocks noGrp="1"/>
          </p:cNvSpPr>
          <p:nvPr>
            <p:ph type="title"/>
          </p:nvPr>
        </p:nvSpPr>
        <p:spPr/>
        <p:txBody>
          <a:bodyPr/>
          <a:lstStyle/>
          <a:p>
            <a:r>
              <a:rPr lang="zh-CN" altLang="zh-CN" b="1" dirty="0">
                <a:latin typeface="微软雅黑" panose="020B0503020204020204" pitchFamily="34" charset="-122"/>
                <a:ea typeface="微软雅黑" panose="020B0503020204020204" pitchFamily="34" charset="-122"/>
              </a:rPr>
              <a:t>基于骨干路径的</a:t>
            </a:r>
            <a:r>
              <a:rPr lang="en-US" altLang="zh-CN" b="1" dirty="0" err="1">
                <a:latin typeface="微软雅黑" panose="020B0503020204020204" pitchFamily="34" charset="-122"/>
                <a:ea typeface="微软雅黑" panose="020B0503020204020204" pitchFamily="34" charset="-122"/>
              </a:rPr>
              <a:t>eAACO</a:t>
            </a:r>
            <a:r>
              <a:rPr lang="zh-CN" altLang="zh-CN" b="1" dirty="0">
                <a:latin typeface="微软雅黑" panose="020B0503020204020204" pitchFamily="34" charset="-122"/>
                <a:ea typeface="微软雅黑" panose="020B0503020204020204" pitchFamily="34" charset="-122"/>
              </a:rPr>
              <a:t>逃生路径规划算法</a:t>
            </a:r>
            <a:endParaRPr lang="zh-CN" altLang="en-US" b="1" dirty="0">
              <a:latin typeface="微软雅黑" panose="020B0503020204020204" pitchFamily="34" charset="-122"/>
              <a:ea typeface="微软雅黑" panose="020B0503020204020204" pitchFamily="34" charset="-122"/>
            </a:endParaRPr>
          </a:p>
        </p:txBody>
      </p:sp>
      <p:graphicFrame>
        <p:nvGraphicFramePr>
          <p:cNvPr id="5" name="表格 5">
            <a:extLst>
              <a:ext uri="{FF2B5EF4-FFF2-40B4-BE49-F238E27FC236}">
                <a16:creationId xmlns:a16="http://schemas.microsoft.com/office/drawing/2014/main" id="{DF222126-54ED-4F53-BAE9-D626CA0146B0}"/>
              </a:ext>
            </a:extLst>
          </p:cNvPr>
          <p:cNvGraphicFramePr>
            <a:graphicFrameLocks noGrp="1"/>
          </p:cNvGraphicFramePr>
          <p:nvPr>
            <p:ph sz="half" idx="1"/>
            <p:extLst>
              <p:ext uri="{D42A27DB-BD31-4B8C-83A1-F6EECF244321}">
                <p14:modId xmlns:p14="http://schemas.microsoft.com/office/powerpoint/2010/main" val="3809993444"/>
              </p:ext>
            </p:extLst>
          </p:nvPr>
        </p:nvGraphicFramePr>
        <p:xfrm>
          <a:off x="681038" y="2336800"/>
          <a:ext cx="4766890" cy="3708400"/>
        </p:xfrm>
        <a:graphic>
          <a:graphicData uri="http://schemas.openxmlformats.org/drawingml/2006/table">
            <a:tbl>
              <a:tblPr firstRow="1" bandRow="1">
                <a:tableStyleId>{5C22544A-7EE6-4342-B048-85BDC9FD1C3A}</a:tableStyleId>
              </a:tblPr>
              <a:tblGrid>
                <a:gridCol w="476689">
                  <a:extLst>
                    <a:ext uri="{9D8B030D-6E8A-4147-A177-3AD203B41FA5}">
                      <a16:colId xmlns:a16="http://schemas.microsoft.com/office/drawing/2014/main" val="2191249611"/>
                    </a:ext>
                  </a:extLst>
                </a:gridCol>
                <a:gridCol w="476689">
                  <a:extLst>
                    <a:ext uri="{9D8B030D-6E8A-4147-A177-3AD203B41FA5}">
                      <a16:colId xmlns:a16="http://schemas.microsoft.com/office/drawing/2014/main" val="2832615625"/>
                    </a:ext>
                  </a:extLst>
                </a:gridCol>
                <a:gridCol w="476689">
                  <a:extLst>
                    <a:ext uri="{9D8B030D-6E8A-4147-A177-3AD203B41FA5}">
                      <a16:colId xmlns:a16="http://schemas.microsoft.com/office/drawing/2014/main" val="3909353888"/>
                    </a:ext>
                  </a:extLst>
                </a:gridCol>
                <a:gridCol w="476689">
                  <a:extLst>
                    <a:ext uri="{9D8B030D-6E8A-4147-A177-3AD203B41FA5}">
                      <a16:colId xmlns:a16="http://schemas.microsoft.com/office/drawing/2014/main" val="1271287013"/>
                    </a:ext>
                  </a:extLst>
                </a:gridCol>
                <a:gridCol w="476689">
                  <a:extLst>
                    <a:ext uri="{9D8B030D-6E8A-4147-A177-3AD203B41FA5}">
                      <a16:colId xmlns:a16="http://schemas.microsoft.com/office/drawing/2014/main" val="4048165467"/>
                    </a:ext>
                  </a:extLst>
                </a:gridCol>
                <a:gridCol w="476689">
                  <a:extLst>
                    <a:ext uri="{9D8B030D-6E8A-4147-A177-3AD203B41FA5}">
                      <a16:colId xmlns:a16="http://schemas.microsoft.com/office/drawing/2014/main" val="2113173981"/>
                    </a:ext>
                  </a:extLst>
                </a:gridCol>
                <a:gridCol w="476689">
                  <a:extLst>
                    <a:ext uri="{9D8B030D-6E8A-4147-A177-3AD203B41FA5}">
                      <a16:colId xmlns:a16="http://schemas.microsoft.com/office/drawing/2014/main" val="1410255048"/>
                    </a:ext>
                  </a:extLst>
                </a:gridCol>
                <a:gridCol w="476689">
                  <a:extLst>
                    <a:ext uri="{9D8B030D-6E8A-4147-A177-3AD203B41FA5}">
                      <a16:colId xmlns:a16="http://schemas.microsoft.com/office/drawing/2014/main" val="1439433024"/>
                    </a:ext>
                  </a:extLst>
                </a:gridCol>
                <a:gridCol w="449322">
                  <a:extLst>
                    <a:ext uri="{9D8B030D-6E8A-4147-A177-3AD203B41FA5}">
                      <a16:colId xmlns:a16="http://schemas.microsoft.com/office/drawing/2014/main" val="3603978576"/>
                    </a:ext>
                  </a:extLst>
                </a:gridCol>
                <a:gridCol w="504056">
                  <a:extLst>
                    <a:ext uri="{9D8B030D-6E8A-4147-A177-3AD203B41FA5}">
                      <a16:colId xmlns:a16="http://schemas.microsoft.com/office/drawing/2014/main" val="2696896707"/>
                    </a:ext>
                  </a:extLst>
                </a:gridCol>
              </a:tblGrid>
              <a:tr h="370840">
                <a:tc>
                  <a:txBody>
                    <a:bodyPr/>
                    <a:lstStyle/>
                    <a:p>
                      <a:endParaRPr lang="zh-CN" altLang="en-US" dirty="0"/>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pPr algn="ctr"/>
                      <a:r>
                        <a:rPr lang="en-US" altLang="zh-CN" sz="9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Exit</a:t>
                      </a:r>
                    </a:p>
                  </a:txBody>
                  <a:tcPr anchor="ctr">
                    <a:solidFill>
                      <a:srgbClr val="00B0F0"/>
                    </a:solidFill>
                  </a:tcPr>
                </a:tc>
                <a:extLst>
                  <a:ext uri="{0D108BD9-81ED-4DB2-BD59-A6C34878D82A}">
                    <a16:rowId xmlns:a16="http://schemas.microsoft.com/office/drawing/2014/main" val="3965901748"/>
                  </a:ext>
                </a:extLst>
              </a:tr>
              <a:tr h="370840">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pPr algn="ctr"/>
                      <a:r>
                        <a:rPr lang="en-US" altLang="zh-CN" dirty="0"/>
                        <a:t>0</a:t>
                      </a:r>
                      <a:endParaRPr lang="zh-CN" altLang="en-US" dirty="0"/>
                    </a:p>
                  </a:txBody>
                  <a:tcPr anchor="ctr">
                    <a:solidFill>
                      <a:schemeClr val="tx1">
                        <a:lumMod val="65000"/>
                      </a:schemeClr>
                    </a:solidFill>
                  </a:tcPr>
                </a:tc>
                <a:tc>
                  <a:txBody>
                    <a:bodyPr/>
                    <a:lstStyle/>
                    <a:p>
                      <a:pPr algn="ctr"/>
                      <a:r>
                        <a:rPr lang="en-US" altLang="zh-CN" dirty="0"/>
                        <a:t>0</a:t>
                      </a:r>
                      <a:endParaRPr lang="zh-CN" altLang="en-US" dirty="0"/>
                    </a:p>
                  </a:txBody>
                  <a:tcPr>
                    <a:solidFill>
                      <a:schemeClr val="tx1">
                        <a:lumMod val="65000"/>
                      </a:schemeClr>
                    </a:solidFill>
                  </a:tcPr>
                </a:tc>
                <a:tc>
                  <a:txBody>
                    <a:bodyPr/>
                    <a:lstStyle/>
                    <a:p>
                      <a:pPr algn="ctr"/>
                      <a:r>
                        <a:rPr lang="en-US" altLang="zh-CN" dirty="0"/>
                        <a:t>0</a:t>
                      </a:r>
                      <a:endParaRPr lang="zh-CN" altLang="en-US" dirty="0"/>
                    </a:p>
                  </a:txBody>
                  <a:tcPr>
                    <a:solidFill>
                      <a:schemeClr val="tx1">
                        <a:lumMod val="65000"/>
                      </a:schemeClr>
                    </a:solid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extLst>
                  <a:ext uri="{0D108BD9-81ED-4DB2-BD59-A6C34878D82A}">
                    <a16:rowId xmlns:a16="http://schemas.microsoft.com/office/drawing/2014/main" val="847849520"/>
                  </a:ext>
                </a:extLst>
              </a:tr>
              <a:tr h="370840">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extLst>
                  <a:ext uri="{0D108BD9-81ED-4DB2-BD59-A6C34878D82A}">
                    <a16:rowId xmlns:a16="http://schemas.microsoft.com/office/drawing/2014/main" val="267336294"/>
                  </a:ext>
                </a:extLst>
              </a:tr>
              <a:tr h="370840">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extLst>
                  <a:ext uri="{0D108BD9-81ED-4DB2-BD59-A6C34878D82A}">
                    <a16:rowId xmlns:a16="http://schemas.microsoft.com/office/drawing/2014/main" val="2884628608"/>
                  </a:ext>
                </a:extLst>
              </a:tr>
              <a:tr h="370840">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extLst>
                  <a:ext uri="{0D108BD9-81ED-4DB2-BD59-A6C34878D82A}">
                    <a16:rowId xmlns:a16="http://schemas.microsoft.com/office/drawing/2014/main" val="820980927"/>
                  </a:ext>
                </a:extLst>
              </a:tr>
              <a:tr h="370840">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extLst>
                  <a:ext uri="{0D108BD9-81ED-4DB2-BD59-A6C34878D82A}">
                    <a16:rowId xmlns:a16="http://schemas.microsoft.com/office/drawing/2014/main" val="3894065144"/>
                  </a:ext>
                </a:extLst>
              </a:tr>
              <a:tr h="370840">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extLst>
                  <a:ext uri="{0D108BD9-81ED-4DB2-BD59-A6C34878D82A}">
                    <a16:rowId xmlns:a16="http://schemas.microsoft.com/office/drawing/2014/main" val="1877415409"/>
                  </a:ext>
                </a:extLst>
              </a:tr>
              <a:tr h="370840">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extLst>
                  <a:ext uri="{0D108BD9-81ED-4DB2-BD59-A6C34878D82A}">
                    <a16:rowId xmlns:a16="http://schemas.microsoft.com/office/drawing/2014/main" val="3899925999"/>
                  </a:ext>
                </a:extLst>
              </a:tr>
              <a:tr h="370840">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pPr algn="ctr"/>
                      <a:r>
                        <a:rPr lang="en-US" altLang="zh-CN" dirty="0"/>
                        <a:t>0</a:t>
                      </a:r>
                      <a:endParaRPr lang="zh-CN" altLang="en-US" dirty="0"/>
                    </a:p>
                  </a:txBody>
                  <a:tcPr>
                    <a:solidFill>
                      <a:schemeClr val="tx1">
                        <a:lumMod val="65000"/>
                      </a:schemeClr>
                    </a:solidFill>
                  </a:tcPr>
                </a:tc>
                <a:tc>
                  <a:txBody>
                    <a:bodyPr/>
                    <a:lstStyle/>
                    <a:p>
                      <a:pPr algn="ctr"/>
                      <a:r>
                        <a:rPr lang="en-US" altLang="zh-CN" dirty="0"/>
                        <a:t>0</a:t>
                      </a:r>
                      <a:endParaRPr lang="zh-CN" altLang="en-US" dirty="0"/>
                    </a:p>
                  </a:txBody>
                  <a:tcPr>
                    <a:solidFill>
                      <a:schemeClr val="tx1">
                        <a:lumMod val="65000"/>
                      </a:schemeClr>
                    </a:solidFill>
                  </a:tcPr>
                </a:tc>
                <a:tc>
                  <a:txBody>
                    <a:bodyPr/>
                    <a:lstStyle/>
                    <a:p>
                      <a:pPr algn="ctr"/>
                      <a:r>
                        <a:rPr lang="en-US" altLang="zh-CN" dirty="0"/>
                        <a:t>0</a:t>
                      </a:r>
                      <a:endParaRPr lang="zh-CN" altLang="en-US" dirty="0"/>
                    </a:p>
                  </a:txBody>
                  <a:tcPr>
                    <a:solidFill>
                      <a:schemeClr val="tx1">
                        <a:lumMod val="65000"/>
                      </a:schemeClr>
                    </a:solidFill>
                  </a:tcPr>
                </a:tc>
                <a:tc>
                  <a:txBody>
                    <a:bodyPr/>
                    <a:lstStyle/>
                    <a:p>
                      <a:endParaRPr lang="zh-CN" altLang="en-US"/>
                    </a:p>
                  </a:txBody>
                  <a:tcPr>
                    <a:noFill/>
                  </a:tcPr>
                </a:tc>
                <a:extLst>
                  <a:ext uri="{0D108BD9-81ED-4DB2-BD59-A6C34878D82A}">
                    <a16:rowId xmlns:a16="http://schemas.microsoft.com/office/drawing/2014/main" val="2362664820"/>
                  </a:ext>
                </a:extLst>
              </a:tr>
              <a:tr h="370840">
                <a:tc>
                  <a:txBody>
                    <a:bodyPr/>
                    <a:lstStyle/>
                    <a:p>
                      <a:endParaRPr lang="zh-CN" altLang="en-US" dirty="0"/>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dirty="0"/>
                    </a:p>
                  </a:txBody>
                  <a:tcPr>
                    <a:noFill/>
                  </a:tcPr>
                </a:tc>
                <a:extLst>
                  <a:ext uri="{0D108BD9-81ED-4DB2-BD59-A6C34878D82A}">
                    <a16:rowId xmlns:a16="http://schemas.microsoft.com/office/drawing/2014/main" val="2602357226"/>
                  </a:ext>
                </a:extLst>
              </a:tr>
            </a:tbl>
          </a:graphicData>
        </a:graphic>
      </p:graphicFrame>
      <p:sp>
        <p:nvSpPr>
          <p:cNvPr id="8" name="文本框 7">
            <a:extLst>
              <a:ext uri="{FF2B5EF4-FFF2-40B4-BE49-F238E27FC236}">
                <a16:creationId xmlns:a16="http://schemas.microsoft.com/office/drawing/2014/main" id="{828BF802-841F-46A8-999D-FDE98C1AFD4D}"/>
              </a:ext>
            </a:extLst>
          </p:cNvPr>
          <p:cNvSpPr txBox="1"/>
          <p:nvPr/>
        </p:nvSpPr>
        <p:spPr>
          <a:xfrm>
            <a:off x="6096000" y="2336800"/>
            <a:ext cx="5955476" cy="369332"/>
          </a:xfrm>
          <a:prstGeom prst="rect">
            <a:avLst/>
          </a:prstGeom>
          <a:noFill/>
        </p:spPr>
        <p:txBody>
          <a:bodyPr wrap="none" rtlCol="0">
            <a:spAutoFit/>
          </a:bodyP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系统获取蚂蚁当前所在位置的属性以及该位置的烟气浓度</a:t>
            </a:r>
          </a:p>
        </p:txBody>
      </p:sp>
      <p:sp>
        <p:nvSpPr>
          <p:cNvPr id="14" name="矩形 13">
            <a:extLst>
              <a:ext uri="{FF2B5EF4-FFF2-40B4-BE49-F238E27FC236}">
                <a16:creationId xmlns:a16="http://schemas.microsoft.com/office/drawing/2014/main" id="{98DBFDE9-6A17-4AA6-AD67-30E09C29AF28}"/>
              </a:ext>
            </a:extLst>
          </p:cNvPr>
          <p:cNvSpPr/>
          <p:nvPr/>
        </p:nvSpPr>
        <p:spPr>
          <a:xfrm>
            <a:off x="2121521" y="4559243"/>
            <a:ext cx="446087" cy="371437"/>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CE8C6664-818E-4C57-AA62-734B61B6D17E}"/>
              </a:ext>
            </a:extLst>
          </p:cNvPr>
          <p:cNvSpPr/>
          <p:nvPr/>
        </p:nvSpPr>
        <p:spPr>
          <a:xfrm>
            <a:off x="1653469" y="4559243"/>
            <a:ext cx="446087" cy="371437"/>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F91FFA88-6F05-41F8-843E-2514CDF8CBD5}"/>
              </a:ext>
            </a:extLst>
          </p:cNvPr>
          <p:cNvSpPr/>
          <p:nvPr/>
        </p:nvSpPr>
        <p:spPr>
          <a:xfrm>
            <a:off x="1170174" y="4558912"/>
            <a:ext cx="446087" cy="371437"/>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5830FD65-DBA5-4811-8FAB-19522A629B34}"/>
              </a:ext>
            </a:extLst>
          </p:cNvPr>
          <p:cNvSpPr/>
          <p:nvPr/>
        </p:nvSpPr>
        <p:spPr>
          <a:xfrm>
            <a:off x="1170174" y="4187475"/>
            <a:ext cx="446087" cy="371437"/>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366DFA43-1EC0-4F66-B441-5A0D4F685B1D}"/>
              </a:ext>
            </a:extLst>
          </p:cNvPr>
          <p:cNvSpPr/>
          <p:nvPr/>
        </p:nvSpPr>
        <p:spPr>
          <a:xfrm>
            <a:off x="1170174" y="3820403"/>
            <a:ext cx="446087" cy="371437"/>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726BA3BF-A500-40AE-A2BA-BCCBF4C0D688}"/>
              </a:ext>
            </a:extLst>
          </p:cNvPr>
          <p:cNvSpPr/>
          <p:nvPr/>
        </p:nvSpPr>
        <p:spPr>
          <a:xfrm>
            <a:off x="1648447" y="3820403"/>
            <a:ext cx="446087" cy="371437"/>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9AB3D5F1-1820-4F89-B9D4-1FE1472E8E94}"/>
              </a:ext>
            </a:extLst>
          </p:cNvPr>
          <p:cNvSpPr/>
          <p:nvPr/>
        </p:nvSpPr>
        <p:spPr>
          <a:xfrm>
            <a:off x="2120555" y="3820403"/>
            <a:ext cx="446087" cy="371437"/>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FCFAA2FE-3816-429C-9454-1F26F2B0A05D}"/>
              </a:ext>
            </a:extLst>
          </p:cNvPr>
          <p:cNvSpPr/>
          <p:nvPr/>
        </p:nvSpPr>
        <p:spPr>
          <a:xfrm>
            <a:off x="2119114" y="4182134"/>
            <a:ext cx="446087" cy="371437"/>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CCEFFBD7-CCC8-4043-88BD-AD5A2FA21399}"/>
              </a:ext>
            </a:extLst>
          </p:cNvPr>
          <p:cNvSpPr txBox="1"/>
          <p:nvPr/>
        </p:nvSpPr>
        <p:spPr>
          <a:xfrm>
            <a:off x="6084511" y="2839434"/>
            <a:ext cx="5493812" cy="369332"/>
          </a:xfrm>
          <a:prstGeom prst="rect">
            <a:avLst/>
          </a:prstGeom>
          <a:noFill/>
        </p:spPr>
        <p:txBody>
          <a:bodyPr wrap="none" rtlCol="0">
            <a:spAutoFit/>
          </a:bodyP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若该位置安全，则对其的附近八个区域进行烟气探测</a:t>
            </a:r>
          </a:p>
        </p:txBody>
      </p:sp>
      <p:sp>
        <p:nvSpPr>
          <p:cNvPr id="23" name="矩形 22">
            <a:extLst>
              <a:ext uri="{FF2B5EF4-FFF2-40B4-BE49-F238E27FC236}">
                <a16:creationId xmlns:a16="http://schemas.microsoft.com/office/drawing/2014/main" id="{32E73612-4D0D-4FD8-89B1-D895D76E10EF}"/>
              </a:ext>
            </a:extLst>
          </p:cNvPr>
          <p:cNvSpPr/>
          <p:nvPr/>
        </p:nvSpPr>
        <p:spPr>
          <a:xfrm>
            <a:off x="1627760" y="4174711"/>
            <a:ext cx="475421" cy="36609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07382247-FA60-421E-9228-E9474BF0FE19}"/>
              </a:ext>
            </a:extLst>
          </p:cNvPr>
          <p:cNvSpPr/>
          <p:nvPr/>
        </p:nvSpPr>
        <p:spPr>
          <a:xfrm>
            <a:off x="1625353" y="4183928"/>
            <a:ext cx="475421" cy="366098"/>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462AA27E-75FB-4E49-BE28-229F23490148}"/>
              </a:ext>
            </a:extLst>
          </p:cNvPr>
          <p:cNvSpPr txBox="1"/>
          <p:nvPr/>
        </p:nvSpPr>
        <p:spPr>
          <a:xfrm>
            <a:off x="6084511" y="3342068"/>
            <a:ext cx="5426451" cy="646331"/>
          </a:xfrm>
          <a:prstGeom prst="rect">
            <a:avLst/>
          </a:prstGeom>
          <a:noFill/>
        </p:spPr>
        <p:txBody>
          <a:bodyPr wrap="square" rtlCol="0">
            <a:spAutoFit/>
          </a:bodyP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将周围点的烟气浓度与信息素值作为下一步移动的依据，确定下一个移动位置。</a:t>
            </a:r>
          </a:p>
        </p:txBody>
      </p:sp>
      <p:sp>
        <p:nvSpPr>
          <p:cNvPr id="25" name="矩形 24">
            <a:extLst>
              <a:ext uri="{FF2B5EF4-FFF2-40B4-BE49-F238E27FC236}">
                <a16:creationId xmlns:a16="http://schemas.microsoft.com/office/drawing/2014/main" id="{ED294063-70C1-4992-88AE-8487F276D9EA}"/>
              </a:ext>
            </a:extLst>
          </p:cNvPr>
          <p:cNvSpPr/>
          <p:nvPr/>
        </p:nvSpPr>
        <p:spPr>
          <a:xfrm>
            <a:off x="2126720" y="3802680"/>
            <a:ext cx="446087" cy="371437"/>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5F04213E-84FF-4B36-A2D0-CF95E8E87601}"/>
              </a:ext>
            </a:extLst>
          </p:cNvPr>
          <p:cNvSpPr/>
          <p:nvPr/>
        </p:nvSpPr>
        <p:spPr>
          <a:xfrm>
            <a:off x="2608036" y="3802680"/>
            <a:ext cx="446087" cy="371437"/>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EC73756C-109B-491A-996C-EE4763F9D986}"/>
              </a:ext>
            </a:extLst>
          </p:cNvPr>
          <p:cNvSpPr/>
          <p:nvPr/>
        </p:nvSpPr>
        <p:spPr>
          <a:xfrm>
            <a:off x="3077040" y="3802679"/>
            <a:ext cx="446087" cy="371437"/>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C2CBF04F-71B4-40FC-8075-B07C8F2776B3}"/>
              </a:ext>
            </a:extLst>
          </p:cNvPr>
          <p:cNvSpPr/>
          <p:nvPr/>
        </p:nvSpPr>
        <p:spPr>
          <a:xfrm>
            <a:off x="3546666" y="3819563"/>
            <a:ext cx="446087" cy="371437"/>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DD8D273F-18E5-4B39-9A1A-A61869C62993}"/>
              </a:ext>
            </a:extLst>
          </p:cNvPr>
          <p:cNvSpPr/>
          <p:nvPr/>
        </p:nvSpPr>
        <p:spPr>
          <a:xfrm>
            <a:off x="4012263" y="3802679"/>
            <a:ext cx="446087" cy="371437"/>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EA91AED9-17AB-40B0-B6A0-56D57B40D3C8}"/>
              </a:ext>
            </a:extLst>
          </p:cNvPr>
          <p:cNvSpPr/>
          <p:nvPr/>
        </p:nvSpPr>
        <p:spPr>
          <a:xfrm>
            <a:off x="4012263" y="3431242"/>
            <a:ext cx="446087" cy="371437"/>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FAF548D3-27B2-4AA7-A2D6-555D1182D06A}"/>
              </a:ext>
            </a:extLst>
          </p:cNvPr>
          <p:cNvSpPr/>
          <p:nvPr/>
        </p:nvSpPr>
        <p:spPr>
          <a:xfrm>
            <a:off x="4027610" y="3055321"/>
            <a:ext cx="446087" cy="371437"/>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79C93907-382A-4F20-9BE2-6D5BBECB906A}"/>
              </a:ext>
            </a:extLst>
          </p:cNvPr>
          <p:cNvSpPr/>
          <p:nvPr/>
        </p:nvSpPr>
        <p:spPr>
          <a:xfrm>
            <a:off x="4494203" y="3058860"/>
            <a:ext cx="446087" cy="371437"/>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C9A43292-F117-45CE-9FA6-2B3B670F5148}"/>
              </a:ext>
            </a:extLst>
          </p:cNvPr>
          <p:cNvSpPr/>
          <p:nvPr/>
        </p:nvSpPr>
        <p:spPr>
          <a:xfrm>
            <a:off x="4975117" y="3055321"/>
            <a:ext cx="446087" cy="371437"/>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CDFC1723-3E48-4B73-B8C9-A03A88FA1D08}"/>
              </a:ext>
            </a:extLst>
          </p:cNvPr>
          <p:cNvSpPr/>
          <p:nvPr/>
        </p:nvSpPr>
        <p:spPr>
          <a:xfrm>
            <a:off x="4960796" y="2687423"/>
            <a:ext cx="446087" cy="371437"/>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CF2371F1-0A29-4A7A-9555-023806D533CA}"/>
              </a:ext>
            </a:extLst>
          </p:cNvPr>
          <p:cNvSpPr txBox="1"/>
          <p:nvPr/>
        </p:nvSpPr>
        <p:spPr>
          <a:xfrm>
            <a:off x="6096000" y="4069298"/>
            <a:ext cx="5426451" cy="646331"/>
          </a:xfrm>
          <a:prstGeom prst="rect">
            <a:avLst/>
          </a:prstGeom>
          <a:noFill/>
        </p:spPr>
        <p:txBody>
          <a:bodyPr wrap="square" rtlCol="0">
            <a:spAutoFit/>
          </a:bodyP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依照上述计算步骤，以及骨干路径的信息素标定，逐步引导蚂蚁向安全出口移动。</a:t>
            </a:r>
          </a:p>
        </p:txBody>
      </p:sp>
    </p:spTree>
    <p:extLst>
      <p:ext uri="{BB962C8B-B14F-4D97-AF65-F5344CB8AC3E}">
        <p14:creationId xmlns:p14="http://schemas.microsoft.com/office/powerpoint/2010/main" val="3305528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par>
                                <p:cTn id="10" presetID="2" presetClass="entr" presetSubtype="4"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2" presetClass="entr" presetSubtype="4"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24"/>
                                        </p:tgtEl>
                                        <p:attrNameLst>
                                          <p:attrName>style.visibility</p:attrName>
                                        </p:attrNameLst>
                                      </p:cBhvr>
                                      <p:to>
                                        <p:strVal val="visible"/>
                                      </p:to>
                                    </p:set>
                                    <p:anim calcmode="lin" valueType="num">
                                      <p:cBhvr additive="base">
                                        <p:cTn id="50" dur="500" fill="hold"/>
                                        <p:tgtEl>
                                          <p:spTgt spid="24"/>
                                        </p:tgtEl>
                                        <p:attrNameLst>
                                          <p:attrName>ppt_x</p:attrName>
                                        </p:attrNameLst>
                                      </p:cBhvr>
                                      <p:tavLst>
                                        <p:tav tm="0">
                                          <p:val>
                                            <p:strVal val="#ppt_x"/>
                                          </p:val>
                                        </p:tav>
                                        <p:tav tm="100000">
                                          <p:val>
                                            <p:strVal val="#ppt_x"/>
                                          </p:val>
                                        </p:tav>
                                      </p:tavLst>
                                    </p:anim>
                                    <p:anim calcmode="lin" valueType="num">
                                      <p:cBhvr additive="base">
                                        <p:cTn id="51"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500"/>
                                        <p:tgtEl>
                                          <p:spTgt spid="2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fade">
                                      <p:cBhvr>
                                        <p:cTn id="73" dur="500"/>
                                        <p:tgtEl>
                                          <p:spTgt spid="3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500"/>
                                        <p:tgtEl>
                                          <p:spTgt spid="3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fade">
                                      <p:cBhvr>
                                        <p:cTn id="82" dur="500"/>
                                        <p:tgtEl>
                                          <p:spTgt spid="3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fade">
                                      <p:cBhvr>
                                        <p:cTn id="85" dur="500"/>
                                        <p:tgtEl>
                                          <p:spTgt spid="34"/>
                                        </p:tgtEl>
                                      </p:cBhvr>
                                    </p:animEffect>
                                  </p:childTnLst>
                                </p:cTn>
                              </p:par>
                              <p:par>
                                <p:cTn id="86" presetID="2" presetClass="entr" presetSubtype="4" fill="hold" grpId="0" nodeType="withEffect">
                                  <p:stCondLst>
                                    <p:cond delay="0"/>
                                  </p:stCondLst>
                                  <p:childTnLst>
                                    <p:set>
                                      <p:cBhvr>
                                        <p:cTn id="87" dur="1" fill="hold">
                                          <p:stCondLst>
                                            <p:cond delay="0"/>
                                          </p:stCondLst>
                                        </p:cTn>
                                        <p:tgtEl>
                                          <p:spTgt spid="35"/>
                                        </p:tgtEl>
                                        <p:attrNameLst>
                                          <p:attrName>style.visibility</p:attrName>
                                        </p:attrNameLst>
                                      </p:cBhvr>
                                      <p:to>
                                        <p:strVal val="visible"/>
                                      </p:to>
                                    </p:set>
                                    <p:anim calcmode="lin" valueType="num">
                                      <p:cBhvr additive="base">
                                        <p:cTn id="88" dur="500" fill="hold"/>
                                        <p:tgtEl>
                                          <p:spTgt spid="35"/>
                                        </p:tgtEl>
                                        <p:attrNameLst>
                                          <p:attrName>ppt_x</p:attrName>
                                        </p:attrNameLst>
                                      </p:cBhvr>
                                      <p:tavLst>
                                        <p:tav tm="0">
                                          <p:val>
                                            <p:strVal val="#ppt_x"/>
                                          </p:val>
                                        </p:tav>
                                        <p:tav tm="100000">
                                          <p:val>
                                            <p:strVal val="#ppt_x"/>
                                          </p:val>
                                        </p:tav>
                                      </p:tavLst>
                                    </p:anim>
                                    <p:anim calcmode="lin" valueType="num">
                                      <p:cBhvr additive="base">
                                        <p:cTn id="89"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animBg="1"/>
      <p:bldP spid="15" grpId="0" animBg="1"/>
      <p:bldP spid="16" grpId="0" animBg="1"/>
      <p:bldP spid="17" grpId="0" animBg="1"/>
      <p:bldP spid="18" grpId="0" animBg="1"/>
      <p:bldP spid="19" grpId="0" animBg="1"/>
      <p:bldP spid="20" grpId="0" animBg="1"/>
      <p:bldP spid="21" grpId="0" animBg="1"/>
      <p:bldP spid="22" grpId="0"/>
      <p:bldP spid="23" grpId="0" animBg="1"/>
      <p:bldP spid="7" grpId="0" animBg="1"/>
      <p:bldP spid="24" grpId="0"/>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逃生</a:t>
            </a:r>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路径规划</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整体技术路线</a:t>
            </a:r>
            <a:endParaRPr lang="zh-CN" altLang="en-US" dirty="0"/>
          </a:p>
        </p:txBody>
      </p:sp>
      <p:sp>
        <p:nvSpPr>
          <p:cNvPr id="13" name="矩形 12">
            <a:extLst>
              <a:ext uri="{FF2B5EF4-FFF2-40B4-BE49-F238E27FC236}">
                <a16:creationId xmlns:a16="http://schemas.microsoft.com/office/drawing/2014/main" id="{F0F7DCDE-1494-4635-890D-61DB77AEA542}"/>
              </a:ext>
            </a:extLst>
          </p:cNvPr>
          <p:cNvSpPr/>
          <p:nvPr/>
        </p:nvSpPr>
        <p:spPr>
          <a:xfrm>
            <a:off x="428069" y="2348888"/>
            <a:ext cx="2353111" cy="3434309"/>
          </a:xfrm>
          <a:prstGeom prst="rect">
            <a:avLst/>
          </a:prstGeom>
          <a:solidFill>
            <a:schemeClr val="accent1">
              <a:lumMod val="20000"/>
              <a:lumOff val="80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spcBef>
                <a:spcPts val="1200"/>
              </a:spcBef>
            </a:pPr>
            <a:endParaRPr lang="en-US" altLang="zh-CN" sz="1400" b="1" dirty="0"/>
          </a:p>
          <a:p>
            <a:pPr algn="ctr">
              <a:spcBef>
                <a:spcPts val="1200"/>
              </a:spcBef>
            </a:pPr>
            <a:endParaRPr lang="en-US" altLang="zh-CN" sz="1200" b="1" dirty="0"/>
          </a:p>
          <a:p>
            <a:pPr algn="ctr">
              <a:spcBef>
                <a:spcPts val="1200"/>
              </a:spcBef>
            </a:pPr>
            <a:endParaRPr lang="en-US" altLang="zh-CN" sz="1400" b="1" dirty="0"/>
          </a:p>
          <a:p>
            <a:pPr algn="ctr">
              <a:spcBef>
                <a:spcPts val="1200"/>
              </a:spcBef>
            </a:pPr>
            <a:r>
              <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在线收集虚拟乘客在虚拟灾害场景中的疏散踪迹数据</a:t>
            </a: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spcBef>
                <a:spcPts val="1200"/>
              </a:spcBef>
            </a:pPr>
            <a:endParaRPr lang="en-US" altLang="zh-CN" sz="800" b="1" dirty="0"/>
          </a:p>
          <a:p>
            <a:pPr marL="228600" indent="-228600">
              <a:buFont typeface="+mj-lt"/>
              <a:buAutoNum type="arabicPeriod"/>
            </a:pPr>
            <a:r>
              <a:rPr lang="zh-CN" altLang="en-US" sz="1200" b="1" dirty="0">
                <a:latin typeface="微软雅黑" panose="020B0503020204020204" pitchFamily="34" charset="-122"/>
                <a:ea typeface="微软雅黑" panose="020B0503020204020204" pitchFamily="34" charset="-122"/>
              </a:rPr>
              <a:t>被测试人员需穿戴</a:t>
            </a:r>
            <a:r>
              <a:rPr lang="en-US" altLang="zh-CN" sz="1200" b="1" dirty="0">
                <a:latin typeface="微软雅黑" panose="020B0503020204020204" pitchFamily="34" charset="-122"/>
                <a:ea typeface="微软雅黑" panose="020B0503020204020204" pitchFamily="34" charset="-122"/>
              </a:rPr>
              <a:t>VR</a:t>
            </a:r>
            <a:r>
              <a:rPr lang="zh-CN" altLang="en-US" sz="1200" b="1" dirty="0">
                <a:latin typeface="微软雅黑" panose="020B0503020204020204" pitchFamily="34" charset="-122"/>
                <a:ea typeface="微软雅黑" panose="020B0503020204020204" pitchFamily="34" charset="-122"/>
              </a:rPr>
              <a:t>设备</a:t>
            </a:r>
            <a:endParaRPr lang="en-US" altLang="zh-CN" sz="1200" b="1" dirty="0">
              <a:latin typeface="微软雅黑" panose="020B0503020204020204" pitchFamily="34" charset="-122"/>
              <a:ea typeface="微软雅黑" panose="020B0503020204020204" pitchFamily="34" charset="-122"/>
            </a:endParaRPr>
          </a:p>
          <a:p>
            <a:pPr marL="228600" indent="-228600">
              <a:buFont typeface="+mj-lt"/>
              <a:buAutoNum type="arabicPeriod"/>
            </a:pPr>
            <a:r>
              <a:rPr lang="zh-CN" altLang="en-US" sz="1200" b="1" dirty="0">
                <a:latin typeface="微软雅黑" panose="020B0503020204020204" pitchFamily="34" charset="-122"/>
                <a:ea typeface="微软雅黑" panose="020B0503020204020204" pitchFamily="34" charset="-122"/>
              </a:rPr>
              <a:t>记录下被测试人员逃生的踪迹数据</a:t>
            </a:r>
            <a:endParaRPr lang="en-US" altLang="zh-CN" sz="1200" b="1" dirty="0">
              <a:latin typeface="微软雅黑" panose="020B0503020204020204" pitchFamily="34" charset="-122"/>
              <a:ea typeface="微软雅黑" panose="020B0503020204020204" pitchFamily="34" charset="-122"/>
            </a:endParaRPr>
          </a:p>
          <a:p>
            <a:pPr marL="228600" indent="-228600">
              <a:buFont typeface="+mj-lt"/>
              <a:buAutoNum type="arabicPeriod"/>
            </a:pPr>
            <a:endParaRPr lang="en-US" altLang="zh-CN" sz="1200" b="1" dirty="0"/>
          </a:p>
          <a:p>
            <a:pPr marL="228600" indent="-228600">
              <a:buFont typeface="+mj-lt"/>
              <a:buAutoNum type="arabicPeriod"/>
            </a:pPr>
            <a:endParaRPr lang="en-US" altLang="zh-CN" sz="1200" dirty="0"/>
          </a:p>
          <a:p>
            <a:pPr marL="228600" indent="-228600">
              <a:buFont typeface="+mj-lt"/>
              <a:buAutoNum type="arabicPeriod"/>
            </a:pPr>
            <a:endParaRPr lang="en-US" altLang="zh-CN" sz="1200" b="1" dirty="0"/>
          </a:p>
          <a:p>
            <a:pPr marL="228600" indent="-228600">
              <a:buFont typeface="+mj-lt"/>
              <a:buAutoNum type="arabicPeriod"/>
            </a:pPr>
            <a:endParaRPr lang="en-US" altLang="zh-CN" sz="1200" b="1" dirty="0"/>
          </a:p>
          <a:p>
            <a:pPr marL="228600" indent="-228600">
              <a:buFont typeface="+mj-lt"/>
              <a:buAutoNum type="arabicPeriod"/>
            </a:pPr>
            <a:endParaRPr lang="en-US" altLang="zh-CN" sz="1200" b="1" dirty="0"/>
          </a:p>
          <a:p>
            <a:endParaRPr lang="en-US" altLang="zh-CN" sz="1200" b="1" dirty="0"/>
          </a:p>
          <a:p>
            <a:pPr marL="228600" indent="-228600">
              <a:buFont typeface="+mj-lt"/>
              <a:buAutoNum type="arabicPeriod"/>
            </a:pPr>
            <a:endParaRPr lang="en-US" altLang="zh-CN" sz="1200" b="1" dirty="0"/>
          </a:p>
          <a:p>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zh-CN" altLang="en-US" sz="1600" dirty="0"/>
          </a:p>
        </p:txBody>
      </p:sp>
      <p:sp>
        <p:nvSpPr>
          <p:cNvPr id="16" name="矩形 15">
            <a:extLst>
              <a:ext uri="{FF2B5EF4-FFF2-40B4-BE49-F238E27FC236}">
                <a16:creationId xmlns:a16="http://schemas.microsoft.com/office/drawing/2014/main" id="{44563056-C10F-42B5-B3D4-0468E9031AFB}"/>
              </a:ext>
            </a:extLst>
          </p:cNvPr>
          <p:cNvSpPr/>
          <p:nvPr/>
        </p:nvSpPr>
        <p:spPr>
          <a:xfrm>
            <a:off x="3403970" y="2348888"/>
            <a:ext cx="2144964" cy="3417597"/>
          </a:xfrm>
          <a:prstGeom prst="rect">
            <a:avLst/>
          </a:prstGeom>
          <a:solidFill>
            <a:schemeClr val="accent3">
              <a:lumMod val="20000"/>
              <a:lumOff val="80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ltLang="zh-CN" sz="1400" b="1" dirty="0"/>
          </a:p>
          <a:p>
            <a:pPr algn="ctr"/>
            <a:r>
              <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踪迹数据的预处理</a:t>
            </a:r>
            <a:r>
              <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p>
          <a:p>
            <a:pPr algn="ct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228600" indent="-228600">
              <a:spcBef>
                <a:spcPts val="1200"/>
              </a:spcBef>
              <a:buFont typeface="+mj-lt"/>
              <a:buAutoNum type="arabicPeriod"/>
            </a:pPr>
            <a:r>
              <a:rPr lang="zh-CN" altLang="en-US" sz="1200" b="1" dirty="0">
                <a:latin typeface="微软雅黑" panose="020B0503020204020204" pitchFamily="34" charset="-122"/>
                <a:ea typeface="微软雅黑" panose="020B0503020204020204" pitchFamily="34" charset="-122"/>
              </a:rPr>
              <a:t>删除踪迹路线里的环路</a:t>
            </a:r>
            <a:endParaRPr lang="en-US" altLang="zh-CN" sz="1200" b="1" dirty="0">
              <a:latin typeface="微软雅黑" panose="020B0503020204020204" pitchFamily="34" charset="-122"/>
              <a:ea typeface="微软雅黑" panose="020B0503020204020204" pitchFamily="34" charset="-122"/>
            </a:endParaRPr>
          </a:p>
          <a:p>
            <a:pPr marL="228600" indent="-228600">
              <a:buFont typeface="+mj-lt"/>
              <a:buAutoNum type="arabicPeriod"/>
            </a:pPr>
            <a:r>
              <a:rPr lang="zh-CN" altLang="en-US" sz="1200" b="1" dirty="0">
                <a:latin typeface="微软雅黑" panose="020B0503020204020204" pitchFamily="34" charset="-122"/>
                <a:ea typeface="微软雅黑" panose="020B0503020204020204" pitchFamily="34" charset="-122"/>
              </a:rPr>
              <a:t>对踪迹路线弯曲部分做平滑处理</a:t>
            </a:r>
            <a:endParaRPr lang="en-US" altLang="zh-CN" sz="1200" b="1" dirty="0">
              <a:latin typeface="微软雅黑" panose="020B0503020204020204" pitchFamily="34" charset="-122"/>
              <a:ea typeface="微软雅黑" panose="020B0503020204020204" pitchFamily="34" charset="-122"/>
            </a:endParaRPr>
          </a:p>
          <a:p>
            <a:pPr marL="228600" indent="-228600">
              <a:buFont typeface="+mj-lt"/>
              <a:buAutoNum type="arabicPeriod"/>
            </a:pPr>
            <a:r>
              <a:rPr lang="zh-CN" altLang="en-US" sz="1200" b="1" dirty="0">
                <a:latin typeface="微软雅黑" panose="020B0503020204020204" pitchFamily="34" charset="-122"/>
                <a:ea typeface="微软雅黑" panose="020B0503020204020204" pitchFamily="34" charset="-122"/>
              </a:rPr>
              <a:t>删除无效的逃生踪迹</a:t>
            </a:r>
            <a:endParaRPr lang="en-US" altLang="zh-CN" sz="1200" b="1" dirty="0">
              <a:latin typeface="微软雅黑" panose="020B0503020204020204" pitchFamily="34" charset="-122"/>
              <a:ea typeface="微软雅黑" panose="020B0503020204020204" pitchFamily="34" charset="-122"/>
            </a:endParaRPr>
          </a:p>
          <a:p>
            <a:pPr marL="228600" indent="-228600">
              <a:buFont typeface="+mj-lt"/>
              <a:buAutoNum type="arabicPeriod"/>
            </a:pPr>
            <a:endParaRPr lang="en-US" altLang="zh-CN" sz="1050" dirty="0"/>
          </a:p>
          <a:p>
            <a:endParaRPr lang="en-US" altLang="zh-CN" sz="1050" dirty="0"/>
          </a:p>
          <a:p>
            <a:pPr algn="ctr"/>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zh-CN" altLang="en-US" sz="1600" dirty="0"/>
          </a:p>
        </p:txBody>
      </p:sp>
      <p:sp>
        <p:nvSpPr>
          <p:cNvPr id="17" name="矩形 16">
            <a:extLst>
              <a:ext uri="{FF2B5EF4-FFF2-40B4-BE49-F238E27FC236}">
                <a16:creationId xmlns:a16="http://schemas.microsoft.com/office/drawing/2014/main" id="{A431955C-E1C1-4E1E-9FEC-0EBD21BA6E60}"/>
              </a:ext>
            </a:extLst>
          </p:cNvPr>
          <p:cNvSpPr/>
          <p:nvPr/>
        </p:nvSpPr>
        <p:spPr>
          <a:xfrm>
            <a:off x="6151712" y="2348888"/>
            <a:ext cx="2557277" cy="3417597"/>
          </a:xfrm>
          <a:prstGeom prst="rect">
            <a:avLst/>
          </a:prstGeom>
          <a:solidFill>
            <a:schemeClr val="accent3">
              <a:lumMod val="20000"/>
              <a:lumOff val="80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对预处理后数据的聚类和提取</a:t>
            </a: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spcAft>
                <a:spcPts val="1200"/>
              </a:spcAft>
            </a:pP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228600" indent="-228600">
              <a:buFont typeface="+mj-lt"/>
              <a:buAutoNum type="arabicPeriod"/>
            </a:pPr>
            <a:r>
              <a:rPr lang="zh-CN" altLang="en-US" sz="1200" b="1" dirty="0">
                <a:latin typeface="微软雅黑" panose="020B0503020204020204" pitchFamily="34" charset="-122"/>
                <a:ea typeface="微软雅黑" panose="020B0503020204020204" pitchFamily="34" charset="-122"/>
              </a:rPr>
              <a:t>对有效的踪迹路线进行聚类</a:t>
            </a:r>
            <a:r>
              <a:rPr lang="en-US" altLang="zh-CN" sz="1200" b="1" dirty="0">
                <a:latin typeface="微软雅黑" panose="020B0503020204020204" pitchFamily="34" charset="-122"/>
                <a:ea typeface="微软雅黑" panose="020B0503020204020204" pitchFamily="34" charset="-122"/>
              </a:rPr>
              <a:t> </a:t>
            </a:r>
          </a:p>
          <a:p>
            <a:pPr marL="228600" indent="-228600">
              <a:buFont typeface="+mj-lt"/>
              <a:buAutoNum type="arabicPeriod"/>
            </a:pPr>
            <a:r>
              <a:rPr lang="zh-CN" altLang="en-US" sz="1200" b="1" dirty="0">
                <a:latin typeface="微软雅黑" panose="020B0503020204020204" pitchFamily="34" charset="-122"/>
                <a:ea typeface="微软雅黑" panose="020B0503020204020204" pitchFamily="34" charset="-122"/>
              </a:rPr>
              <a:t>进行聚类后提取出有效的骨干路径</a:t>
            </a:r>
            <a:endParaRPr lang="en-US" altLang="zh-CN" sz="1200" b="1" dirty="0">
              <a:latin typeface="微软雅黑" panose="020B0503020204020204" pitchFamily="34" charset="-122"/>
              <a:ea typeface="微软雅黑" panose="020B0503020204020204" pitchFamily="34" charset="-122"/>
            </a:endParaRPr>
          </a:p>
          <a:p>
            <a:pPr algn="ctr"/>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zh-CN" altLang="en-US" sz="1600" dirty="0"/>
          </a:p>
        </p:txBody>
      </p:sp>
      <p:sp>
        <p:nvSpPr>
          <p:cNvPr id="18" name="矩形 17">
            <a:extLst>
              <a:ext uri="{FF2B5EF4-FFF2-40B4-BE49-F238E27FC236}">
                <a16:creationId xmlns:a16="http://schemas.microsoft.com/office/drawing/2014/main" id="{4A3557A6-7752-4502-90D0-64956A305A23}"/>
              </a:ext>
            </a:extLst>
          </p:cNvPr>
          <p:cNvSpPr/>
          <p:nvPr/>
        </p:nvSpPr>
        <p:spPr>
          <a:xfrm>
            <a:off x="9311767" y="2341402"/>
            <a:ext cx="2452164" cy="3417597"/>
          </a:xfrm>
          <a:prstGeom prst="rect">
            <a:avLst/>
          </a:prstGeom>
          <a:solidFill>
            <a:schemeClr val="accent5">
              <a:lumMod val="20000"/>
              <a:lumOff val="80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spcBef>
                <a:spcPts val="600"/>
              </a:spcBef>
            </a:pP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spcBef>
                <a:spcPts val="600"/>
              </a:spcBef>
            </a:pPr>
            <a:r>
              <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路径规划</a:t>
            </a: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spcBef>
                <a:spcPts val="600"/>
              </a:spcBef>
            </a:pP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180975" indent="-180975">
              <a:spcBef>
                <a:spcPts val="600"/>
              </a:spcBef>
              <a:buFont typeface="+mj-lt"/>
              <a:buAutoNum type="arabicPeriod"/>
            </a:pPr>
            <a:r>
              <a:rPr lang="zh-CN" altLang="en-US" sz="1200" b="1" dirty="0">
                <a:latin typeface="微软雅黑" panose="020B0503020204020204" pitchFamily="34" charset="-122"/>
                <a:ea typeface="微软雅黑" panose="020B0503020204020204" pitchFamily="34" charset="-122"/>
              </a:rPr>
              <a:t>不断对规划好的路径数据进行骨干路径提取</a:t>
            </a:r>
            <a:endParaRPr lang="en-US" altLang="zh-CN" sz="1200" b="1" dirty="0">
              <a:latin typeface="微软雅黑" panose="020B0503020204020204" pitchFamily="34" charset="-122"/>
              <a:ea typeface="微软雅黑" panose="020B0503020204020204" pitchFamily="34" charset="-122"/>
            </a:endParaRPr>
          </a:p>
          <a:p>
            <a:pPr marL="180975" indent="-180975">
              <a:spcBef>
                <a:spcPts val="600"/>
              </a:spcBef>
              <a:buFont typeface="+mj-lt"/>
              <a:buAutoNum type="arabicPeriod"/>
            </a:pPr>
            <a:r>
              <a:rPr lang="zh-CN" altLang="en-US" sz="1200" b="1" dirty="0">
                <a:latin typeface="微软雅黑" panose="020B0503020204020204" pitchFamily="34" charset="-122"/>
                <a:ea typeface="微软雅黑" panose="020B0503020204020204" pitchFamily="34" charset="-122"/>
              </a:rPr>
              <a:t>为虚拟化身的行进提供指引</a:t>
            </a:r>
            <a:endParaRPr lang="en-US" altLang="zh-CN" sz="1200" b="1" dirty="0">
              <a:latin typeface="微软雅黑" panose="020B0503020204020204" pitchFamily="34" charset="-122"/>
              <a:ea typeface="微软雅黑" panose="020B0503020204020204" pitchFamily="34" charset="-122"/>
            </a:endParaRPr>
          </a:p>
          <a:p>
            <a:pPr>
              <a:spcBef>
                <a:spcPts val="600"/>
              </a:spcBef>
            </a:pPr>
            <a:endParaRPr lang="en-US" altLang="zh-CN" sz="1100" dirty="0"/>
          </a:p>
          <a:p>
            <a:pPr algn="ctr"/>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zh-CN" altLang="en-US" sz="1600" dirty="0"/>
          </a:p>
        </p:txBody>
      </p:sp>
      <p:sp>
        <p:nvSpPr>
          <p:cNvPr id="19" name="箭头: 右 8">
            <a:extLst>
              <a:ext uri="{FF2B5EF4-FFF2-40B4-BE49-F238E27FC236}">
                <a16:creationId xmlns:a16="http://schemas.microsoft.com/office/drawing/2014/main" id="{4075451E-A500-4EE9-943A-A80BF3BA2D9C}"/>
              </a:ext>
            </a:extLst>
          </p:cNvPr>
          <p:cNvSpPr/>
          <p:nvPr/>
        </p:nvSpPr>
        <p:spPr>
          <a:xfrm>
            <a:off x="2847189" y="3718838"/>
            <a:ext cx="523777" cy="461682"/>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1200" dirty="0"/>
          </a:p>
        </p:txBody>
      </p:sp>
      <p:sp>
        <p:nvSpPr>
          <p:cNvPr id="20" name="箭头: 右 9">
            <a:extLst>
              <a:ext uri="{FF2B5EF4-FFF2-40B4-BE49-F238E27FC236}">
                <a16:creationId xmlns:a16="http://schemas.microsoft.com/office/drawing/2014/main" id="{B271E2A9-D15B-4A29-BC00-AD7C42E91351}"/>
              </a:ext>
            </a:extLst>
          </p:cNvPr>
          <p:cNvSpPr/>
          <p:nvPr/>
        </p:nvSpPr>
        <p:spPr>
          <a:xfrm>
            <a:off x="5605029" y="3718838"/>
            <a:ext cx="525107" cy="461682"/>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sz="1200"/>
          </a:p>
        </p:txBody>
      </p:sp>
      <p:sp>
        <p:nvSpPr>
          <p:cNvPr id="21" name="箭头: 右 10">
            <a:extLst>
              <a:ext uri="{FF2B5EF4-FFF2-40B4-BE49-F238E27FC236}">
                <a16:creationId xmlns:a16="http://schemas.microsoft.com/office/drawing/2014/main" id="{3068D579-168A-4A7F-BC96-7EA34B86F29D}"/>
              </a:ext>
            </a:extLst>
          </p:cNvPr>
          <p:cNvSpPr/>
          <p:nvPr/>
        </p:nvSpPr>
        <p:spPr>
          <a:xfrm>
            <a:off x="8756655" y="3718838"/>
            <a:ext cx="509642" cy="461682"/>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sz="1200"/>
          </a:p>
        </p:txBody>
      </p:sp>
      <p:pic>
        <p:nvPicPr>
          <p:cNvPr id="22" name="图片 21">
            <a:extLst>
              <a:ext uri="{FF2B5EF4-FFF2-40B4-BE49-F238E27FC236}">
                <a16:creationId xmlns:a16="http://schemas.microsoft.com/office/drawing/2014/main" id="{90075B89-C8E1-4D07-ACE5-A49C5FB064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747" y="4180520"/>
            <a:ext cx="2188432" cy="1585965"/>
          </a:xfrm>
          <a:prstGeom prst="rect">
            <a:avLst/>
          </a:prstGeom>
        </p:spPr>
      </p:pic>
      <p:pic>
        <p:nvPicPr>
          <p:cNvPr id="23" name="图片 22">
            <a:extLst>
              <a:ext uri="{FF2B5EF4-FFF2-40B4-BE49-F238E27FC236}">
                <a16:creationId xmlns:a16="http://schemas.microsoft.com/office/drawing/2014/main" id="{587C2157-4B38-4708-A314-51C336B68C36}"/>
              </a:ext>
            </a:extLst>
          </p:cNvPr>
          <p:cNvPicPr>
            <a:picLocks noChangeAspect="1"/>
          </p:cNvPicPr>
          <p:nvPr/>
        </p:nvPicPr>
        <p:blipFill>
          <a:blip r:embed="rId4"/>
          <a:stretch>
            <a:fillRect/>
          </a:stretch>
        </p:blipFill>
        <p:spPr>
          <a:xfrm>
            <a:off x="4505014" y="4920950"/>
            <a:ext cx="1016929" cy="804441"/>
          </a:xfrm>
          <a:prstGeom prst="rect">
            <a:avLst/>
          </a:prstGeom>
        </p:spPr>
      </p:pic>
      <p:pic>
        <p:nvPicPr>
          <p:cNvPr id="24" name="图片 23">
            <a:extLst>
              <a:ext uri="{FF2B5EF4-FFF2-40B4-BE49-F238E27FC236}">
                <a16:creationId xmlns:a16="http://schemas.microsoft.com/office/drawing/2014/main" id="{0918A481-98C6-4FAC-A3C0-0BB84AE1A190}"/>
              </a:ext>
            </a:extLst>
          </p:cNvPr>
          <p:cNvPicPr>
            <a:picLocks noChangeAspect="1"/>
          </p:cNvPicPr>
          <p:nvPr/>
        </p:nvPicPr>
        <p:blipFill>
          <a:blip r:embed="rId5"/>
          <a:stretch>
            <a:fillRect/>
          </a:stretch>
        </p:blipFill>
        <p:spPr>
          <a:xfrm>
            <a:off x="4490631" y="4075421"/>
            <a:ext cx="1016929" cy="804439"/>
          </a:xfrm>
          <a:prstGeom prst="rect">
            <a:avLst/>
          </a:prstGeom>
        </p:spPr>
      </p:pic>
      <p:pic>
        <p:nvPicPr>
          <p:cNvPr id="25" name="图片 24">
            <a:extLst>
              <a:ext uri="{FF2B5EF4-FFF2-40B4-BE49-F238E27FC236}">
                <a16:creationId xmlns:a16="http://schemas.microsoft.com/office/drawing/2014/main" id="{692083F5-348D-465E-A101-1EC3DFB29FA6}"/>
              </a:ext>
            </a:extLst>
          </p:cNvPr>
          <p:cNvPicPr>
            <a:picLocks noChangeAspect="1"/>
          </p:cNvPicPr>
          <p:nvPr/>
        </p:nvPicPr>
        <p:blipFill>
          <a:blip r:embed="rId6"/>
          <a:stretch>
            <a:fillRect/>
          </a:stretch>
        </p:blipFill>
        <p:spPr>
          <a:xfrm>
            <a:off x="3451877" y="4075422"/>
            <a:ext cx="997381" cy="804438"/>
          </a:xfrm>
          <a:prstGeom prst="rect">
            <a:avLst/>
          </a:prstGeom>
        </p:spPr>
      </p:pic>
      <p:pic>
        <p:nvPicPr>
          <p:cNvPr id="26" name="图片 25">
            <a:extLst>
              <a:ext uri="{FF2B5EF4-FFF2-40B4-BE49-F238E27FC236}">
                <a16:creationId xmlns:a16="http://schemas.microsoft.com/office/drawing/2014/main" id="{A010D25F-A257-410E-9631-96F20E39940C}"/>
              </a:ext>
            </a:extLst>
          </p:cNvPr>
          <p:cNvPicPr>
            <a:picLocks noChangeAspect="1"/>
          </p:cNvPicPr>
          <p:nvPr/>
        </p:nvPicPr>
        <p:blipFill>
          <a:blip r:embed="rId7"/>
          <a:stretch>
            <a:fillRect/>
          </a:stretch>
        </p:blipFill>
        <p:spPr>
          <a:xfrm>
            <a:off x="3451876" y="4920953"/>
            <a:ext cx="997381" cy="804438"/>
          </a:xfrm>
          <a:prstGeom prst="rect">
            <a:avLst/>
          </a:prstGeom>
        </p:spPr>
      </p:pic>
      <p:pic>
        <p:nvPicPr>
          <p:cNvPr id="27" name="图片 26">
            <a:extLst>
              <a:ext uri="{FF2B5EF4-FFF2-40B4-BE49-F238E27FC236}">
                <a16:creationId xmlns:a16="http://schemas.microsoft.com/office/drawing/2014/main" id="{756A5EF1-FA23-4D89-9875-8697C4761BA5}"/>
              </a:ext>
            </a:extLst>
          </p:cNvPr>
          <p:cNvPicPr>
            <a:picLocks noChangeAspect="1"/>
          </p:cNvPicPr>
          <p:nvPr/>
        </p:nvPicPr>
        <p:blipFill>
          <a:blip r:embed="rId8"/>
          <a:stretch>
            <a:fillRect/>
          </a:stretch>
        </p:blipFill>
        <p:spPr>
          <a:xfrm>
            <a:off x="6199378" y="4058208"/>
            <a:ext cx="2449185" cy="1609804"/>
          </a:xfrm>
          <a:prstGeom prst="rect">
            <a:avLst/>
          </a:prstGeom>
        </p:spPr>
      </p:pic>
      <p:pic>
        <p:nvPicPr>
          <p:cNvPr id="28" name="图片 27">
            <a:extLst>
              <a:ext uri="{FF2B5EF4-FFF2-40B4-BE49-F238E27FC236}">
                <a16:creationId xmlns:a16="http://schemas.microsoft.com/office/drawing/2014/main" id="{46C6CA14-3F3E-4DC6-9C4A-C52D106736FC}"/>
              </a:ext>
            </a:extLst>
          </p:cNvPr>
          <p:cNvPicPr>
            <a:picLocks noChangeAspect="1"/>
          </p:cNvPicPr>
          <p:nvPr/>
        </p:nvPicPr>
        <p:blipFill>
          <a:blip r:embed="rId9"/>
          <a:stretch>
            <a:fillRect/>
          </a:stretch>
        </p:blipFill>
        <p:spPr>
          <a:xfrm>
            <a:off x="9377775" y="4067927"/>
            <a:ext cx="2300477" cy="1592591"/>
          </a:xfrm>
          <a:prstGeom prst="rect">
            <a:avLst/>
          </a:prstGeom>
        </p:spPr>
      </p:pic>
      <p:cxnSp>
        <p:nvCxnSpPr>
          <p:cNvPr id="29" name="直接连接符 28">
            <a:extLst>
              <a:ext uri="{FF2B5EF4-FFF2-40B4-BE49-F238E27FC236}">
                <a16:creationId xmlns:a16="http://schemas.microsoft.com/office/drawing/2014/main" id="{6AB703DE-C9D9-4AD7-A73E-1561AA1A2DEB}"/>
              </a:ext>
            </a:extLst>
          </p:cNvPr>
          <p:cNvCxnSpPr>
            <a:cxnSpLocks/>
          </p:cNvCxnSpPr>
          <p:nvPr/>
        </p:nvCxnSpPr>
        <p:spPr>
          <a:xfrm>
            <a:off x="3392509" y="2974897"/>
            <a:ext cx="215642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E9E0C95C-D70E-42BA-A481-06FE36422F8E}"/>
              </a:ext>
            </a:extLst>
          </p:cNvPr>
          <p:cNvCxnSpPr>
            <a:cxnSpLocks/>
          </p:cNvCxnSpPr>
          <p:nvPr/>
        </p:nvCxnSpPr>
        <p:spPr>
          <a:xfrm>
            <a:off x="6151712" y="2977740"/>
            <a:ext cx="2557277" cy="7152"/>
          </a:xfrm>
          <a:prstGeom prst="line">
            <a:avLst/>
          </a:prstGeom>
          <a:ln w="38100"/>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808A3EC4-E906-4675-8A55-7ACE3C6F42AF}"/>
              </a:ext>
            </a:extLst>
          </p:cNvPr>
          <p:cNvCxnSpPr>
            <a:cxnSpLocks/>
          </p:cNvCxnSpPr>
          <p:nvPr/>
        </p:nvCxnSpPr>
        <p:spPr>
          <a:xfrm>
            <a:off x="9311767" y="2974980"/>
            <a:ext cx="2452164"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6" name="直接连接符 35">
            <a:extLst>
              <a:ext uri="{FF2B5EF4-FFF2-40B4-BE49-F238E27FC236}">
                <a16:creationId xmlns:a16="http://schemas.microsoft.com/office/drawing/2014/main" id="{6AB703DE-C9D9-4AD7-A73E-1561AA1A2DEB}"/>
              </a:ext>
            </a:extLst>
          </p:cNvPr>
          <p:cNvCxnSpPr>
            <a:cxnSpLocks/>
          </p:cNvCxnSpPr>
          <p:nvPr/>
        </p:nvCxnSpPr>
        <p:spPr>
          <a:xfrm flipV="1">
            <a:off x="428069" y="2974897"/>
            <a:ext cx="2353111" cy="7577"/>
          </a:xfrm>
          <a:prstGeom prst="line">
            <a:avLst/>
          </a:prstGeom>
          <a:ln w="38100"/>
        </p:spPr>
        <p:style>
          <a:lnRef idx="1">
            <a:schemeClr val="dk1"/>
          </a:lnRef>
          <a:fillRef idx="0">
            <a:schemeClr val="dk1"/>
          </a:fillRef>
          <a:effectRef idx="0">
            <a:schemeClr val="dk1"/>
          </a:effectRef>
          <a:fontRef idx="minor">
            <a:schemeClr val="tx1"/>
          </a:fontRef>
        </p:style>
      </p:cxnSp>
      <p:sp>
        <p:nvSpPr>
          <p:cNvPr id="34" name="矩形 33">
            <a:extLst>
              <a:ext uri="{FF2B5EF4-FFF2-40B4-BE49-F238E27FC236}">
                <a16:creationId xmlns:a16="http://schemas.microsoft.com/office/drawing/2014/main" id="{8AC88911-EB27-41C8-A5B5-8A777169B66D}"/>
              </a:ext>
            </a:extLst>
          </p:cNvPr>
          <p:cNvSpPr/>
          <p:nvPr/>
        </p:nvSpPr>
        <p:spPr>
          <a:xfrm>
            <a:off x="9329803" y="2352223"/>
            <a:ext cx="2434128" cy="3434304"/>
          </a:xfrm>
          <a:prstGeom prst="rect">
            <a:avLst/>
          </a:prstGeom>
          <a:solidFill>
            <a:schemeClr val="bg1">
              <a:lumMod val="65000"/>
              <a:lumOff val="35000"/>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7896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基于社会力的</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Leader-Follower</a:t>
            </a:r>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应急疏散模型</a:t>
            </a:r>
            <a:endParaRPr lang="zh-CN" altLang="en-US"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55ADCCFB-AFA7-4F1F-B4F6-3E57F2362C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360" y="2636912"/>
            <a:ext cx="5206242" cy="3096344"/>
          </a:xfrm>
          <a:prstGeom prst="rect">
            <a:avLst/>
          </a:prstGeom>
        </p:spPr>
      </p:pic>
      <p:sp>
        <p:nvSpPr>
          <p:cNvPr id="7" name="矩形 6">
            <a:extLst>
              <a:ext uri="{FF2B5EF4-FFF2-40B4-BE49-F238E27FC236}">
                <a16:creationId xmlns:a16="http://schemas.microsoft.com/office/drawing/2014/main" id="{D21E7299-EC27-49C8-AEC5-6D3CED658ACB}"/>
              </a:ext>
            </a:extLst>
          </p:cNvPr>
          <p:cNvSpPr/>
          <p:nvPr/>
        </p:nvSpPr>
        <p:spPr>
          <a:xfrm>
            <a:off x="7258782" y="2626831"/>
            <a:ext cx="4608512" cy="309634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541602A-56C3-4284-A1A5-3B5ACC2F9F77}"/>
              </a:ext>
            </a:extLst>
          </p:cNvPr>
          <p:cNvSpPr/>
          <p:nvPr/>
        </p:nvSpPr>
        <p:spPr>
          <a:xfrm>
            <a:off x="10859182" y="2518819"/>
            <a:ext cx="792088" cy="2160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2DD240F6-2073-4467-BCE7-DF7E89B7329B}"/>
              </a:ext>
            </a:extLst>
          </p:cNvPr>
          <p:cNvSpPr txBox="1"/>
          <p:nvPr/>
        </p:nvSpPr>
        <p:spPr>
          <a:xfrm>
            <a:off x="10937671" y="2203493"/>
            <a:ext cx="635110" cy="369332"/>
          </a:xfrm>
          <a:prstGeom prst="rect">
            <a:avLst/>
          </a:prstGeom>
          <a:noFill/>
        </p:spPr>
        <p:txBody>
          <a:bodyPr wrap="none" rtlCol="0">
            <a:spAutoFit/>
          </a:bodyPr>
          <a:lstStyle/>
          <a:p>
            <a:r>
              <a:rPr lang="en-US" altLang="zh-CN" dirty="0"/>
              <a:t>EXIT</a:t>
            </a:r>
            <a:endParaRPr lang="zh-CN" altLang="en-US" dirty="0"/>
          </a:p>
        </p:txBody>
      </p:sp>
      <p:sp>
        <p:nvSpPr>
          <p:cNvPr id="10" name="椭圆 9">
            <a:extLst>
              <a:ext uri="{FF2B5EF4-FFF2-40B4-BE49-F238E27FC236}">
                <a16:creationId xmlns:a16="http://schemas.microsoft.com/office/drawing/2014/main" id="{30EF9670-B69E-4664-9A8A-0C6C6AC2282E}"/>
              </a:ext>
            </a:extLst>
          </p:cNvPr>
          <p:cNvSpPr/>
          <p:nvPr/>
        </p:nvSpPr>
        <p:spPr>
          <a:xfrm>
            <a:off x="8074555" y="1942178"/>
            <a:ext cx="3611054" cy="3603528"/>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19D6FB38-1DE7-4BA9-8BE7-B09F71E0F23E}"/>
              </a:ext>
            </a:extLst>
          </p:cNvPr>
          <p:cNvSpPr/>
          <p:nvPr/>
        </p:nvSpPr>
        <p:spPr>
          <a:xfrm>
            <a:off x="9772070" y="3635930"/>
            <a:ext cx="216024" cy="216024"/>
          </a:xfrm>
          <a:prstGeom prst="ellipse">
            <a:avLst/>
          </a:prstGeom>
          <a:solidFill>
            <a:srgbClr val="FF0000"/>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D80F3DFE-C4B7-4E97-8895-48DE6C6228F3}"/>
              </a:ext>
            </a:extLst>
          </p:cNvPr>
          <p:cNvCxnSpPr>
            <a:stCxn id="11" idx="1"/>
            <a:endCxn id="10" idx="1"/>
          </p:cNvCxnSpPr>
          <p:nvPr/>
        </p:nvCxnSpPr>
        <p:spPr>
          <a:xfrm flipH="1" flipV="1">
            <a:off x="8603382" y="2469902"/>
            <a:ext cx="1200324" cy="1197664"/>
          </a:xfrm>
          <a:prstGeom prst="line">
            <a:avLst/>
          </a:prstGeom>
          <a:ln w="38100">
            <a:solidFill>
              <a:srgbClr val="FFFF00"/>
            </a:solidFill>
            <a:prstDash val="sysDot"/>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843C01B3-4584-4A0F-980E-E246BD8D72C4}"/>
              </a:ext>
            </a:extLst>
          </p:cNvPr>
          <p:cNvSpPr txBox="1"/>
          <p:nvPr/>
        </p:nvSpPr>
        <p:spPr>
          <a:xfrm>
            <a:off x="10048798" y="3574665"/>
            <a:ext cx="780983" cy="276999"/>
          </a:xfrm>
          <a:prstGeom prst="rect">
            <a:avLst/>
          </a:prstGeom>
          <a:noFill/>
        </p:spPr>
        <p:txBody>
          <a:bodyPr wrap="none" rtlCol="0">
            <a:spAutoFit/>
          </a:bodyPr>
          <a:lstStyle/>
          <a:p>
            <a:r>
              <a:rPr lang="en-US" altLang="zh-CN" sz="1200" dirty="0"/>
              <a:t>Leader 1</a:t>
            </a:r>
            <a:endParaRPr lang="zh-CN" altLang="en-US" sz="1200" dirty="0"/>
          </a:p>
        </p:txBody>
      </p:sp>
      <p:sp>
        <p:nvSpPr>
          <p:cNvPr id="20" name="椭圆 19">
            <a:extLst>
              <a:ext uri="{FF2B5EF4-FFF2-40B4-BE49-F238E27FC236}">
                <a16:creationId xmlns:a16="http://schemas.microsoft.com/office/drawing/2014/main" id="{169FF63D-D38A-4F6C-B9B9-F45062A7B093}"/>
              </a:ext>
            </a:extLst>
          </p:cNvPr>
          <p:cNvSpPr/>
          <p:nvPr/>
        </p:nvSpPr>
        <p:spPr>
          <a:xfrm>
            <a:off x="9978492" y="4077072"/>
            <a:ext cx="216024" cy="216024"/>
          </a:xfrm>
          <a:prstGeom prst="ellipse">
            <a:avLst/>
          </a:prstGeom>
          <a:solidFill>
            <a:srgbClr val="92D05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34EEBC1E-23A9-4005-BD81-F5B46E43C6D4}"/>
              </a:ext>
            </a:extLst>
          </p:cNvPr>
          <p:cNvSpPr txBox="1"/>
          <p:nvPr/>
        </p:nvSpPr>
        <p:spPr>
          <a:xfrm>
            <a:off x="9634296" y="4262608"/>
            <a:ext cx="904415" cy="276999"/>
          </a:xfrm>
          <a:prstGeom prst="rect">
            <a:avLst/>
          </a:prstGeom>
          <a:noFill/>
        </p:spPr>
        <p:txBody>
          <a:bodyPr wrap="none" rtlCol="0">
            <a:spAutoFit/>
          </a:bodyPr>
          <a:lstStyle/>
          <a:p>
            <a:r>
              <a:rPr lang="en-US" altLang="zh-CN" sz="1200" dirty="0"/>
              <a:t>Follower 1</a:t>
            </a:r>
            <a:endParaRPr lang="zh-CN" altLang="en-US" sz="1200" dirty="0"/>
          </a:p>
        </p:txBody>
      </p:sp>
      <p:sp>
        <p:nvSpPr>
          <p:cNvPr id="22" name="椭圆 21">
            <a:extLst>
              <a:ext uri="{FF2B5EF4-FFF2-40B4-BE49-F238E27FC236}">
                <a16:creationId xmlns:a16="http://schemas.microsoft.com/office/drawing/2014/main" id="{9A35E2B2-1CB4-4DD6-954B-A3BB344C0450}"/>
              </a:ext>
            </a:extLst>
          </p:cNvPr>
          <p:cNvSpPr/>
          <p:nvPr/>
        </p:nvSpPr>
        <p:spPr>
          <a:xfrm>
            <a:off x="10323523" y="4644329"/>
            <a:ext cx="216024" cy="216024"/>
          </a:xfrm>
          <a:prstGeom prst="ellipse">
            <a:avLst/>
          </a:prstGeom>
          <a:solidFill>
            <a:srgbClr val="92D05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A6094CE7-954A-43A2-A1F3-3D8877805706}"/>
              </a:ext>
            </a:extLst>
          </p:cNvPr>
          <p:cNvSpPr txBox="1"/>
          <p:nvPr/>
        </p:nvSpPr>
        <p:spPr>
          <a:xfrm>
            <a:off x="9979327" y="4829865"/>
            <a:ext cx="904415" cy="276999"/>
          </a:xfrm>
          <a:prstGeom prst="rect">
            <a:avLst/>
          </a:prstGeom>
          <a:noFill/>
        </p:spPr>
        <p:txBody>
          <a:bodyPr wrap="none" rtlCol="0">
            <a:spAutoFit/>
          </a:bodyPr>
          <a:lstStyle/>
          <a:p>
            <a:r>
              <a:rPr lang="en-US" altLang="zh-CN" sz="1200" dirty="0"/>
              <a:t>Follower 2</a:t>
            </a:r>
            <a:endParaRPr lang="zh-CN" altLang="en-US" sz="1200" dirty="0"/>
          </a:p>
        </p:txBody>
      </p:sp>
      <p:cxnSp>
        <p:nvCxnSpPr>
          <p:cNvPr id="25" name="直接箭头连接符 24">
            <a:extLst>
              <a:ext uri="{FF2B5EF4-FFF2-40B4-BE49-F238E27FC236}">
                <a16:creationId xmlns:a16="http://schemas.microsoft.com/office/drawing/2014/main" id="{F63C7955-EF81-4737-A53E-94465F041E2F}"/>
              </a:ext>
            </a:extLst>
          </p:cNvPr>
          <p:cNvCxnSpPr>
            <a:stCxn id="11" idx="7"/>
          </p:cNvCxnSpPr>
          <p:nvPr/>
        </p:nvCxnSpPr>
        <p:spPr>
          <a:xfrm flipV="1">
            <a:off x="9956458" y="2801670"/>
            <a:ext cx="1252110" cy="8658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F7BB8350-5991-41E9-93FB-0DEB98ABB969}"/>
              </a:ext>
            </a:extLst>
          </p:cNvPr>
          <p:cNvSpPr/>
          <p:nvPr/>
        </p:nvSpPr>
        <p:spPr>
          <a:xfrm>
            <a:off x="9138998" y="4431595"/>
            <a:ext cx="216024" cy="216024"/>
          </a:xfrm>
          <a:prstGeom prst="ellipse">
            <a:avLst/>
          </a:prstGeom>
          <a:solidFill>
            <a:srgbClr val="92D05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32E6D467-0814-424F-ADF9-C1B5A51254E3}"/>
              </a:ext>
            </a:extLst>
          </p:cNvPr>
          <p:cNvSpPr txBox="1"/>
          <p:nvPr/>
        </p:nvSpPr>
        <p:spPr>
          <a:xfrm>
            <a:off x="8794802" y="4617131"/>
            <a:ext cx="904415" cy="276999"/>
          </a:xfrm>
          <a:prstGeom prst="rect">
            <a:avLst/>
          </a:prstGeom>
          <a:noFill/>
        </p:spPr>
        <p:txBody>
          <a:bodyPr wrap="none" rtlCol="0">
            <a:spAutoFit/>
          </a:bodyPr>
          <a:lstStyle/>
          <a:p>
            <a:r>
              <a:rPr lang="en-US" altLang="zh-CN" sz="1200" dirty="0"/>
              <a:t>Follower 3</a:t>
            </a:r>
            <a:endParaRPr lang="zh-CN" altLang="en-US" sz="1200" dirty="0"/>
          </a:p>
        </p:txBody>
      </p:sp>
      <p:sp>
        <p:nvSpPr>
          <p:cNvPr id="28" name="椭圆 27">
            <a:extLst>
              <a:ext uri="{FF2B5EF4-FFF2-40B4-BE49-F238E27FC236}">
                <a16:creationId xmlns:a16="http://schemas.microsoft.com/office/drawing/2014/main" id="{71AA67FE-1328-4A07-8463-6CCB7916F749}"/>
              </a:ext>
            </a:extLst>
          </p:cNvPr>
          <p:cNvSpPr/>
          <p:nvPr/>
        </p:nvSpPr>
        <p:spPr>
          <a:xfrm>
            <a:off x="8008652" y="3967399"/>
            <a:ext cx="216024" cy="216024"/>
          </a:xfrm>
          <a:prstGeom prst="ellipse">
            <a:avLst/>
          </a:prstGeom>
          <a:solidFill>
            <a:srgbClr val="92D05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E55EBCC8-FF8F-465E-9977-2F137CF7C1D2}"/>
              </a:ext>
            </a:extLst>
          </p:cNvPr>
          <p:cNvSpPr txBox="1"/>
          <p:nvPr/>
        </p:nvSpPr>
        <p:spPr>
          <a:xfrm>
            <a:off x="7664456" y="4152935"/>
            <a:ext cx="904415" cy="276999"/>
          </a:xfrm>
          <a:prstGeom prst="rect">
            <a:avLst/>
          </a:prstGeom>
          <a:noFill/>
        </p:spPr>
        <p:txBody>
          <a:bodyPr wrap="none" rtlCol="0">
            <a:spAutoFit/>
          </a:bodyPr>
          <a:lstStyle/>
          <a:p>
            <a:r>
              <a:rPr lang="en-US" altLang="zh-CN" sz="1200" dirty="0"/>
              <a:t>Follower 4</a:t>
            </a:r>
            <a:endParaRPr lang="zh-CN" altLang="en-US" sz="1200" dirty="0"/>
          </a:p>
        </p:txBody>
      </p:sp>
      <p:sp>
        <p:nvSpPr>
          <p:cNvPr id="30" name="箭头: 右 29">
            <a:extLst>
              <a:ext uri="{FF2B5EF4-FFF2-40B4-BE49-F238E27FC236}">
                <a16:creationId xmlns:a16="http://schemas.microsoft.com/office/drawing/2014/main" id="{5E2A92FD-272B-4307-8206-CFFB53FEC2B6}"/>
              </a:ext>
            </a:extLst>
          </p:cNvPr>
          <p:cNvSpPr/>
          <p:nvPr/>
        </p:nvSpPr>
        <p:spPr>
          <a:xfrm>
            <a:off x="5820876" y="3753527"/>
            <a:ext cx="1053786" cy="765467"/>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40741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fill="hold"/>
                                        <p:tgtEl>
                                          <p:spTgt spid="19"/>
                                        </p:tgtEl>
                                        <p:attrNameLst>
                                          <p:attrName>ppt_x</p:attrName>
                                        </p:attrNameLst>
                                      </p:cBhvr>
                                      <p:tavLst>
                                        <p:tav tm="0">
                                          <p:val>
                                            <p:strVal val="#ppt_x"/>
                                          </p:val>
                                        </p:tav>
                                        <p:tav tm="100000">
                                          <p:val>
                                            <p:strVal val="#ppt_x"/>
                                          </p:val>
                                        </p:tav>
                                      </p:tavLst>
                                    </p:anim>
                                    <p:anim calcmode="lin" valueType="num">
                                      <p:cBhvr additive="base">
                                        <p:cTn id="42" dur="500" fill="hold"/>
                                        <p:tgtEl>
                                          <p:spTgt spid="19"/>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500" fill="hold"/>
                                        <p:tgtEl>
                                          <p:spTgt spid="20"/>
                                        </p:tgtEl>
                                        <p:attrNameLst>
                                          <p:attrName>ppt_x</p:attrName>
                                        </p:attrNameLst>
                                      </p:cBhvr>
                                      <p:tavLst>
                                        <p:tav tm="0">
                                          <p:val>
                                            <p:strVal val="#ppt_x"/>
                                          </p:val>
                                        </p:tav>
                                        <p:tav tm="100000">
                                          <p:val>
                                            <p:strVal val="#ppt_x"/>
                                          </p:val>
                                        </p:tav>
                                      </p:tavLst>
                                    </p:anim>
                                    <p:anim calcmode="lin" valueType="num">
                                      <p:cBhvr additive="base">
                                        <p:cTn id="46" dur="500" fill="hold"/>
                                        <p:tgtEl>
                                          <p:spTgt spid="20"/>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additive="base">
                                        <p:cTn id="49" dur="500" fill="hold"/>
                                        <p:tgtEl>
                                          <p:spTgt spid="21"/>
                                        </p:tgtEl>
                                        <p:attrNameLst>
                                          <p:attrName>ppt_x</p:attrName>
                                        </p:attrNameLst>
                                      </p:cBhvr>
                                      <p:tavLst>
                                        <p:tav tm="0">
                                          <p:val>
                                            <p:strVal val="#ppt_x"/>
                                          </p:val>
                                        </p:tav>
                                        <p:tav tm="100000">
                                          <p:val>
                                            <p:strVal val="#ppt_x"/>
                                          </p:val>
                                        </p:tav>
                                      </p:tavLst>
                                    </p:anim>
                                    <p:anim calcmode="lin" valueType="num">
                                      <p:cBhvr additive="base">
                                        <p:cTn id="50" dur="500" fill="hold"/>
                                        <p:tgtEl>
                                          <p:spTgt spid="21"/>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 calcmode="lin" valueType="num">
                                      <p:cBhvr additive="base">
                                        <p:cTn id="53" dur="500" fill="hold"/>
                                        <p:tgtEl>
                                          <p:spTgt spid="22"/>
                                        </p:tgtEl>
                                        <p:attrNameLst>
                                          <p:attrName>ppt_x</p:attrName>
                                        </p:attrNameLst>
                                      </p:cBhvr>
                                      <p:tavLst>
                                        <p:tav tm="0">
                                          <p:val>
                                            <p:strVal val="#ppt_x"/>
                                          </p:val>
                                        </p:tav>
                                        <p:tav tm="100000">
                                          <p:val>
                                            <p:strVal val="#ppt_x"/>
                                          </p:val>
                                        </p:tav>
                                      </p:tavLst>
                                    </p:anim>
                                    <p:anim calcmode="lin" valueType="num">
                                      <p:cBhvr additive="base">
                                        <p:cTn id="54" dur="500" fill="hold"/>
                                        <p:tgtEl>
                                          <p:spTgt spid="22"/>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 calcmode="lin" valueType="num">
                                      <p:cBhvr additive="base">
                                        <p:cTn id="57" dur="500" fill="hold"/>
                                        <p:tgtEl>
                                          <p:spTgt spid="23"/>
                                        </p:tgtEl>
                                        <p:attrNameLst>
                                          <p:attrName>ppt_x</p:attrName>
                                        </p:attrNameLst>
                                      </p:cBhvr>
                                      <p:tavLst>
                                        <p:tav tm="0">
                                          <p:val>
                                            <p:strVal val="#ppt_x"/>
                                          </p:val>
                                        </p:tav>
                                        <p:tav tm="100000">
                                          <p:val>
                                            <p:strVal val="#ppt_x"/>
                                          </p:val>
                                        </p:tav>
                                      </p:tavLst>
                                    </p:anim>
                                    <p:anim calcmode="lin" valueType="num">
                                      <p:cBhvr additive="base">
                                        <p:cTn id="58" dur="500" fill="hold"/>
                                        <p:tgtEl>
                                          <p:spTgt spid="23"/>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500" fill="hold"/>
                                        <p:tgtEl>
                                          <p:spTgt spid="25"/>
                                        </p:tgtEl>
                                        <p:attrNameLst>
                                          <p:attrName>ppt_x</p:attrName>
                                        </p:attrNameLst>
                                      </p:cBhvr>
                                      <p:tavLst>
                                        <p:tav tm="0">
                                          <p:val>
                                            <p:strVal val="#ppt_x"/>
                                          </p:val>
                                        </p:tav>
                                        <p:tav tm="100000">
                                          <p:val>
                                            <p:strVal val="#ppt_x"/>
                                          </p:val>
                                        </p:tav>
                                      </p:tavLst>
                                    </p:anim>
                                    <p:anim calcmode="lin" valueType="num">
                                      <p:cBhvr additive="base">
                                        <p:cTn id="62" dur="500" fill="hold"/>
                                        <p:tgtEl>
                                          <p:spTgt spid="25"/>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6"/>
                                        </p:tgtEl>
                                        <p:attrNameLst>
                                          <p:attrName>style.visibility</p:attrName>
                                        </p:attrNameLst>
                                      </p:cBhvr>
                                      <p:to>
                                        <p:strVal val="visible"/>
                                      </p:to>
                                    </p:set>
                                    <p:anim calcmode="lin" valueType="num">
                                      <p:cBhvr additive="base">
                                        <p:cTn id="65" dur="500" fill="hold"/>
                                        <p:tgtEl>
                                          <p:spTgt spid="26"/>
                                        </p:tgtEl>
                                        <p:attrNameLst>
                                          <p:attrName>ppt_x</p:attrName>
                                        </p:attrNameLst>
                                      </p:cBhvr>
                                      <p:tavLst>
                                        <p:tav tm="0">
                                          <p:val>
                                            <p:strVal val="#ppt_x"/>
                                          </p:val>
                                        </p:tav>
                                        <p:tav tm="100000">
                                          <p:val>
                                            <p:strVal val="#ppt_x"/>
                                          </p:val>
                                        </p:tav>
                                      </p:tavLst>
                                    </p:anim>
                                    <p:anim calcmode="lin" valueType="num">
                                      <p:cBhvr additive="base">
                                        <p:cTn id="66" dur="500" fill="hold"/>
                                        <p:tgtEl>
                                          <p:spTgt spid="26"/>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anim calcmode="lin" valueType="num">
                                      <p:cBhvr additive="base">
                                        <p:cTn id="69" dur="500" fill="hold"/>
                                        <p:tgtEl>
                                          <p:spTgt spid="27"/>
                                        </p:tgtEl>
                                        <p:attrNameLst>
                                          <p:attrName>ppt_x</p:attrName>
                                        </p:attrNameLst>
                                      </p:cBhvr>
                                      <p:tavLst>
                                        <p:tav tm="0">
                                          <p:val>
                                            <p:strVal val="#ppt_x"/>
                                          </p:val>
                                        </p:tav>
                                        <p:tav tm="100000">
                                          <p:val>
                                            <p:strVal val="#ppt_x"/>
                                          </p:val>
                                        </p:tav>
                                      </p:tavLst>
                                    </p:anim>
                                    <p:anim calcmode="lin" valueType="num">
                                      <p:cBhvr additive="base">
                                        <p:cTn id="70" dur="500" fill="hold"/>
                                        <p:tgtEl>
                                          <p:spTgt spid="27"/>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 calcmode="lin" valueType="num">
                                      <p:cBhvr additive="base">
                                        <p:cTn id="73" dur="500" fill="hold"/>
                                        <p:tgtEl>
                                          <p:spTgt spid="28"/>
                                        </p:tgtEl>
                                        <p:attrNameLst>
                                          <p:attrName>ppt_x</p:attrName>
                                        </p:attrNameLst>
                                      </p:cBhvr>
                                      <p:tavLst>
                                        <p:tav tm="0">
                                          <p:val>
                                            <p:strVal val="#ppt_x"/>
                                          </p:val>
                                        </p:tav>
                                        <p:tav tm="100000">
                                          <p:val>
                                            <p:strVal val="#ppt_x"/>
                                          </p:val>
                                        </p:tav>
                                      </p:tavLst>
                                    </p:anim>
                                    <p:anim calcmode="lin" valueType="num">
                                      <p:cBhvr additive="base">
                                        <p:cTn id="74" dur="500" fill="hold"/>
                                        <p:tgtEl>
                                          <p:spTgt spid="28"/>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29"/>
                                        </p:tgtEl>
                                        <p:attrNameLst>
                                          <p:attrName>style.visibility</p:attrName>
                                        </p:attrNameLst>
                                      </p:cBhvr>
                                      <p:to>
                                        <p:strVal val="visible"/>
                                      </p:to>
                                    </p:set>
                                    <p:anim calcmode="lin" valueType="num">
                                      <p:cBhvr additive="base">
                                        <p:cTn id="77" dur="500" fill="hold"/>
                                        <p:tgtEl>
                                          <p:spTgt spid="29"/>
                                        </p:tgtEl>
                                        <p:attrNameLst>
                                          <p:attrName>ppt_x</p:attrName>
                                        </p:attrNameLst>
                                      </p:cBhvr>
                                      <p:tavLst>
                                        <p:tav tm="0">
                                          <p:val>
                                            <p:strVal val="#ppt_x"/>
                                          </p:val>
                                        </p:tav>
                                        <p:tav tm="100000">
                                          <p:val>
                                            <p:strVal val="#ppt_x"/>
                                          </p:val>
                                        </p:tav>
                                      </p:tavLst>
                                    </p:anim>
                                    <p:anim calcmode="lin" valueType="num">
                                      <p:cBhvr additive="base">
                                        <p:cTn id="7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animBg="1"/>
      <p:bldP spid="11" grpId="0" animBg="1"/>
      <p:bldP spid="19" grpId="0"/>
      <p:bldP spid="20" grpId="0" animBg="1"/>
      <p:bldP spid="21" grpId="0"/>
      <p:bldP spid="22" grpId="0" animBg="1"/>
      <p:bldP spid="23" grpId="0"/>
      <p:bldP spid="26" grpId="0" animBg="1"/>
      <p:bldP spid="27" grpId="0"/>
      <p:bldP spid="28" grpId="0" animBg="1"/>
      <p:bldP spid="29" grpId="0"/>
      <p:bldP spid="3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196135" y="2097700"/>
            <a:ext cx="9571049" cy="4474625"/>
          </a:xfrm>
          <a:prstGeom prst="rect">
            <a:avLst/>
          </a:prstGeom>
        </p:spPr>
      </p:pic>
      <p:sp>
        <p:nvSpPr>
          <p:cNvPr id="4" name="标题 3"/>
          <p:cNvSpPr>
            <a:spLocks noGrp="1"/>
          </p:cNvSpPr>
          <p:nvPr>
            <p:ph type="title"/>
          </p:nvPr>
        </p:nvSpPr>
        <p:spPr/>
        <p:txBody>
          <a:bodyPr/>
          <a:lstStyle/>
          <a:p>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基于社会力的</a:t>
            </a:r>
            <a:r>
              <a:rPr lang="en-US" altLang="zh-CN" b="1" dirty="0">
                <a:latin typeface="微软雅黑" panose="020B0503020204020204" pitchFamily="34" charset="-122"/>
                <a:ea typeface="微软雅黑" panose="020B0503020204020204" pitchFamily="34" charset="-122"/>
              </a:rPr>
              <a:t>Leader-Follower</a:t>
            </a:r>
            <a:r>
              <a:rPr lang="zh-CN" altLang="en-US" b="1" dirty="0">
                <a:latin typeface="微软雅黑" panose="020B0503020204020204" pitchFamily="34" charset="-122"/>
                <a:ea typeface="微软雅黑" panose="020B0503020204020204" pitchFamily="34" charset="-122"/>
              </a:rPr>
              <a:t>算法实验效果</a:t>
            </a:r>
            <a:endParaRPr lang="zh-CN" altLang="en-US" dirty="0">
              <a:latin typeface="微软雅黑" panose="020B0503020204020204" pitchFamily="34" charset="-122"/>
              <a:ea typeface="微软雅黑" panose="020B0503020204020204" pitchFamily="34" charset="-122"/>
            </a:endParaRPr>
          </a:p>
        </p:txBody>
      </p:sp>
      <p:sp>
        <p:nvSpPr>
          <p:cNvPr id="6" name="矩形 5"/>
          <p:cNvSpPr/>
          <p:nvPr/>
        </p:nvSpPr>
        <p:spPr>
          <a:xfrm>
            <a:off x="3359696" y="3933056"/>
            <a:ext cx="648072" cy="10081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p:cNvCxnSpPr/>
          <p:nvPr/>
        </p:nvCxnSpPr>
        <p:spPr>
          <a:xfrm flipH="1">
            <a:off x="4079776" y="4335012"/>
            <a:ext cx="3168352"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7248128" y="3933056"/>
            <a:ext cx="360040" cy="401956"/>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7608168" y="3933056"/>
            <a:ext cx="216024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8197144" y="3348281"/>
            <a:ext cx="1571264" cy="584775"/>
          </a:xfrm>
          <a:prstGeom prst="rect">
            <a:avLst/>
          </a:prstGeom>
          <a:noFill/>
        </p:spPr>
        <p:txBody>
          <a:bodyPr wrap="none" rtlCol="0">
            <a:spAutoFit/>
          </a:bodyPr>
          <a:lstStyle/>
          <a:p>
            <a:r>
              <a:rPr lang="en-US" altLang="zh-CN" sz="32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Leader</a:t>
            </a:r>
            <a:endParaRPr lang="zh-CN" altLang="en-US" sz="32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3" name="矩形 22"/>
          <p:cNvSpPr/>
          <p:nvPr/>
        </p:nvSpPr>
        <p:spPr>
          <a:xfrm>
            <a:off x="4345812" y="3269408"/>
            <a:ext cx="648072" cy="872807"/>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p:cNvCxnSpPr/>
          <p:nvPr/>
        </p:nvCxnSpPr>
        <p:spPr>
          <a:xfrm>
            <a:off x="1598080" y="3623776"/>
            <a:ext cx="2731636" cy="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1586112" y="2977020"/>
            <a:ext cx="1957202" cy="584775"/>
          </a:xfrm>
          <a:prstGeom prst="rect">
            <a:avLst/>
          </a:prstGeom>
          <a:noFill/>
        </p:spPr>
        <p:txBody>
          <a:bodyPr wrap="none" rtlCol="0">
            <a:spAutoFit/>
          </a:bodyPr>
          <a:lstStyle/>
          <a:p>
            <a:r>
              <a:rPr lang="en-US" altLang="zh-CN" sz="32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Follower</a:t>
            </a:r>
            <a:endParaRPr lang="zh-CN" altLang="en-US" sz="32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8DC877C7-BB6A-4B31-8133-1E7305566F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9280" y="3657676"/>
            <a:ext cx="5334000" cy="2914650"/>
          </a:xfrm>
          <a:prstGeom prst="rect">
            <a:avLst/>
          </a:prstGeom>
        </p:spPr>
      </p:pic>
    </p:spTree>
    <p:extLst>
      <p:ext uri="{BB962C8B-B14F-4D97-AF65-F5344CB8AC3E}">
        <p14:creationId xmlns:p14="http://schemas.microsoft.com/office/powerpoint/2010/main" val="1329876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randombar(horizontal)">
                                      <p:cBhvr>
                                        <p:cTn id="12" dur="500"/>
                                        <p:tgtEl>
                                          <p:spTgt spid="16"/>
                                        </p:tgtEl>
                                      </p:cBhvr>
                                    </p:animEffect>
                                  </p:childTnLst>
                                </p:cTn>
                              </p:par>
                              <p:par>
                                <p:cTn id="13" presetID="14" presetClass="entr" presetSubtype="1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randombar(horizontal)">
                                      <p:cBhvr>
                                        <p:cTn id="15" dur="500"/>
                                        <p:tgtEl>
                                          <p:spTgt spid="18"/>
                                        </p:tgtEl>
                                      </p:cBhvr>
                                    </p:animEffect>
                                  </p:childTnLst>
                                </p:cTn>
                              </p:par>
                              <p:par>
                                <p:cTn id="16" presetID="14" presetClass="entr" presetSubtype="1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randombar(horizontal)">
                                      <p:cBhvr>
                                        <p:cTn id="18" dur="500"/>
                                        <p:tgtEl>
                                          <p:spTgt spid="20"/>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randombar(horizontal)">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randombar(horizontal)">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randombar(horizontal)">
                                      <p:cBhvr>
                                        <p:cTn id="31" dur="500"/>
                                        <p:tgtEl>
                                          <p:spTgt spid="25"/>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randombar(horizontal)">
                                      <p:cBhvr>
                                        <p:cTn id="34" dur="500"/>
                                        <p:tgtEl>
                                          <p:spTgt spid="2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6"/>
                                        </p:tgtEl>
                                      </p:cBhvr>
                                    </p:animEffect>
                                    <p:set>
                                      <p:cBhvr>
                                        <p:cTn id="39" dur="1" fill="hold">
                                          <p:stCondLst>
                                            <p:cond delay="499"/>
                                          </p:stCondLst>
                                        </p:cTn>
                                        <p:tgtEl>
                                          <p:spTgt spid="6"/>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16"/>
                                        </p:tgtEl>
                                      </p:cBhvr>
                                    </p:animEffect>
                                    <p:set>
                                      <p:cBhvr>
                                        <p:cTn id="42" dur="1" fill="hold">
                                          <p:stCondLst>
                                            <p:cond delay="499"/>
                                          </p:stCondLst>
                                        </p:cTn>
                                        <p:tgtEl>
                                          <p:spTgt spid="16"/>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18"/>
                                        </p:tgtEl>
                                      </p:cBhvr>
                                    </p:animEffect>
                                    <p:set>
                                      <p:cBhvr>
                                        <p:cTn id="45" dur="1" fill="hold">
                                          <p:stCondLst>
                                            <p:cond delay="499"/>
                                          </p:stCondLst>
                                        </p:cTn>
                                        <p:tgtEl>
                                          <p:spTgt spid="18"/>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20"/>
                                        </p:tgtEl>
                                      </p:cBhvr>
                                    </p:animEffect>
                                    <p:set>
                                      <p:cBhvr>
                                        <p:cTn id="48" dur="1" fill="hold">
                                          <p:stCondLst>
                                            <p:cond delay="499"/>
                                          </p:stCondLst>
                                        </p:cTn>
                                        <p:tgtEl>
                                          <p:spTgt spid="20"/>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21"/>
                                        </p:tgtEl>
                                      </p:cBhvr>
                                    </p:animEffect>
                                    <p:set>
                                      <p:cBhvr>
                                        <p:cTn id="51" dur="1" fill="hold">
                                          <p:stCondLst>
                                            <p:cond delay="499"/>
                                          </p:stCondLst>
                                        </p:cTn>
                                        <p:tgtEl>
                                          <p:spTgt spid="21"/>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23"/>
                                        </p:tgtEl>
                                      </p:cBhvr>
                                    </p:animEffect>
                                    <p:set>
                                      <p:cBhvr>
                                        <p:cTn id="54" dur="1" fill="hold">
                                          <p:stCondLst>
                                            <p:cond delay="499"/>
                                          </p:stCondLst>
                                        </p:cTn>
                                        <p:tgtEl>
                                          <p:spTgt spid="23"/>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25"/>
                                        </p:tgtEl>
                                      </p:cBhvr>
                                    </p:animEffect>
                                    <p:set>
                                      <p:cBhvr>
                                        <p:cTn id="57" dur="1" fill="hold">
                                          <p:stCondLst>
                                            <p:cond delay="499"/>
                                          </p:stCondLst>
                                        </p:cTn>
                                        <p:tgtEl>
                                          <p:spTgt spid="25"/>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26"/>
                                        </p:tgtEl>
                                      </p:cBhvr>
                                    </p:animEffect>
                                    <p:set>
                                      <p:cBhvr>
                                        <p:cTn id="60" dur="1" fill="hold">
                                          <p:stCondLst>
                                            <p:cond delay="499"/>
                                          </p:stCondLst>
                                        </p:cTn>
                                        <p:tgtEl>
                                          <p:spTgt spid="26"/>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fade">
                                      <p:cBhvr>
                                        <p:cTn id="6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21" grpId="0"/>
      <p:bldP spid="21" grpId="1"/>
      <p:bldP spid="23" grpId="0" animBg="1"/>
      <p:bldP spid="23" grpId="1" animBg="1"/>
      <p:bldP spid="26" grpId="0"/>
      <p:bldP spid="26"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C4C0F2-7850-4C7B-945F-265F199A7B28}"/>
              </a:ext>
            </a:extLst>
          </p:cNvPr>
          <p:cNvSpPr>
            <a:spLocks noGrp="1"/>
          </p:cNvSpPr>
          <p:nvPr>
            <p:ph type="title"/>
          </p:nvPr>
        </p:nvSpPr>
        <p:spPr/>
        <p:txBody>
          <a:bodyPr/>
          <a:lstStyle/>
          <a:p>
            <a:r>
              <a:rPr lang="en-US" altLang="zh-CN" b="1" dirty="0" err="1">
                <a:latin typeface="微软雅黑" panose="020B0503020204020204" pitchFamily="34" charset="-122"/>
                <a:ea typeface="微软雅黑" panose="020B0503020204020204" pitchFamily="34" charset="-122"/>
              </a:rPr>
              <a:t>eAACO</a:t>
            </a:r>
            <a:r>
              <a:rPr lang="zh-CN" altLang="en-US" b="1" dirty="0">
                <a:latin typeface="微软雅黑" panose="020B0503020204020204" pitchFamily="34" charset="-122"/>
                <a:ea typeface="微软雅黑" panose="020B0503020204020204" pitchFamily="34" charset="-122"/>
              </a:rPr>
              <a:t>与</a:t>
            </a:r>
            <a:r>
              <a:rPr lang="en-US" altLang="zh-CN" b="1" dirty="0">
                <a:latin typeface="微软雅黑" panose="020B0503020204020204" pitchFamily="34" charset="-122"/>
                <a:ea typeface="微软雅黑" panose="020B0503020204020204" pitchFamily="34" charset="-122"/>
              </a:rPr>
              <a:t>ACO</a:t>
            </a:r>
            <a:r>
              <a:rPr lang="zh-CN" altLang="en-US" b="1" dirty="0">
                <a:latin typeface="微软雅黑" panose="020B0503020204020204" pitchFamily="34" charset="-122"/>
                <a:ea typeface="微软雅黑" panose="020B0503020204020204" pitchFamily="34" charset="-122"/>
              </a:rPr>
              <a:t>算法的对比</a:t>
            </a:r>
          </a:p>
        </p:txBody>
      </p:sp>
      <p:sp>
        <p:nvSpPr>
          <p:cNvPr id="3" name="文本框 2">
            <a:extLst>
              <a:ext uri="{FF2B5EF4-FFF2-40B4-BE49-F238E27FC236}">
                <a16:creationId xmlns:a16="http://schemas.microsoft.com/office/drawing/2014/main" id="{574CAE5C-B717-4F81-9DAA-2AFC13ABEF83}"/>
              </a:ext>
            </a:extLst>
          </p:cNvPr>
          <p:cNvSpPr txBox="1"/>
          <p:nvPr/>
        </p:nvSpPr>
        <p:spPr>
          <a:xfrm>
            <a:off x="551384" y="2060848"/>
            <a:ext cx="10635457" cy="1569660"/>
          </a:xfrm>
          <a:prstGeom prst="rect">
            <a:avLst/>
          </a:prstGeom>
          <a:noFill/>
        </p:spPr>
        <p:txBody>
          <a:bodyPr wrap="square" rtlCol="0">
            <a:spAutoFit/>
          </a:bodyPr>
          <a:lstStyle/>
          <a:p>
            <a:r>
              <a:rPr lang="zh-CN" altLang="zh-CN" sz="2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本文的实验平台采用</a:t>
            </a:r>
            <a:r>
              <a:rPr lang="en-US" altLang="zh-CN" sz="2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CPU</a:t>
            </a:r>
            <a:r>
              <a:rPr lang="zh-CN" altLang="zh-CN" sz="2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Xeon E5 2620 v3 2.4GHz </a:t>
            </a:r>
            <a:r>
              <a:rPr lang="zh-CN" altLang="zh-CN" sz="2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内存：</a:t>
            </a:r>
            <a:r>
              <a:rPr lang="en-US" altLang="zh-CN" sz="2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6GB</a:t>
            </a:r>
            <a:r>
              <a:rPr lang="zh-CN" altLang="zh-CN" sz="2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的云端服务器，分别使用</a:t>
            </a:r>
            <a:r>
              <a:rPr lang="en-US" altLang="zh-CN" sz="2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ACO</a:t>
            </a:r>
            <a:r>
              <a:rPr lang="zh-CN" altLang="zh-CN" sz="2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算法和与骨干路径信息相结合的</a:t>
            </a:r>
            <a:r>
              <a:rPr lang="en-US" altLang="zh-CN" sz="2400" b="1" dirty="0" err="1">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eAACO</a:t>
            </a:r>
            <a:r>
              <a:rPr lang="zh-CN" altLang="zh-CN" sz="2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算法，对虚拟化身数量为</a:t>
            </a:r>
            <a:r>
              <a:rPr lang="en-US" altLang="zh-CN" sz="2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100</a:t>
            </a:r>
            <a:r>
              <a:rPr lang="zh-CN" altLang="zh-CN" sz="2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200</a:t>
            </a:r>
            <a:r>
              <a:rPr lang="zh-CN" altLang="zh-CN" sz="2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300</a:t>
            </a:r>
            <a:r>
              <a:rPr lang="zh-CN" altLang="zh-CN" sz="2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400</a:t>
            </a:r>
            <a:r>
              <a:rPr lang="zh-CN" altLang="zh-CN" sz="2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和</a:t>
            </a:r>
            <a:r>
              <a:rPr lang="en-US" altLang="zh-CN" sz="2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500</a:t>
            </a:r>
            <a:r>
              <a:rPr lang="zh-CN" altLang="zh-CN" sz="2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等情况进行了寻路计算，并将计算结果生成的所需时间进行了记录</a:t>
            </a:r>
            <a:r>
              <a:rPr lang="zh-CN" altLang="en-US" sz="2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p:txBody>
      </p:sp>
      <p:graphicFrame>
        <p:nvGraphicFramePr>
          <p:cNvPr id="4" name="表格 3">
            <a:extLst>
              <a:ext uri="{FF2B5EF4-FFF2-40B4-BE49-F238E27FC236}">
                <a16:creationId xmlns:a16="http://schemas.microsoft.com/office/drawing/2014/main" id="{E3355D96-0D3B-482F-8B98-D2DBDDFEADE9}"/>
              </a:ext>
            </a:extLst>
          </p:cNvPr>
          <p:cNvGraphicFramePr>
            <a:graphicFrameLocks noGrp="1"/>
          </p:cNvGraphicFramePr>
          <p:nvPr>
            <p:extLst>
              <p:ext uri="{D42A27DB-BD31-4B8C-83A1-F6EECF244321}">
                <p14:modId xmlns:p14="http://schemas.microsoft.com/office/powerpoint/2010/main" val="1276792809"/>
              </p:ext>
            </p:extLst>
          </p:nvPr>
        </p:nvGraphicFramePr>
        <p:xfrm>
          <a:off x="551384" y="4653136"/>
          <a:ext cx="11089233" cy="822960"/>
        </p:xfrm>
        <a:graphic>
          <a:graphicData uri="http://schemas.openxmlformats.org/drawingml/2006/table">
            <a:tbl>
              <a:tblPr>
                <a:tableStyleId>{073A0DAA-6AF3-43AB-8588-CEC1D06C72B9}</a:tableStyleId>
              </a:tblPr>
              <a:tblGrid>
                <a:gridCol w="2514522">
                  <a:extLst>
                    <a:ext uri="{9D8B030D-6E8A-4147-A177-3AD203B41FA5}">
                      <a16:colId xmlns:a16="http://schemas.microsoft.com/office/drawing/2014/main" val="2238256686"/>
                    </a:ext>
                  </a:extLst>
                </a:gridCol>
                <a:gridCol w="1974882">
                  <a:extLst>
                    <a:ext uri="{9D8B030D-6E8A-4147-A177-3AD203B41FA5}">
                      <a16:colId xmlns:a16="http://schemas.microsoft.com/office/drawing/2014/main" val="1014949761"/>
                    </a:ext>
                  </a:extLst>
                </a:gridCol>
                <a:gridCol w="1616388">
                  <a:extLst>
                    <a:ext uri="{9D8B030D-6E8A-4147-A177-3AD203B41FA5}">
                      <a16:colId xmlns:a16="http://schemas.microsoft.com/office/drawing/2014/main" val="2127145103"/>
                    </a:ext>
                  </a:extLst>
                </a:gridCol>
                <a:gridCol w="1974882">
                  <a:extLst>
                    <a:ext uri="{9D8B030D-6E8A-4147-A177-3AD203B41FA5}">
                      <a16:colId xmlns:a16="http://schemas.microsoft.com/office/drawing/2014/main" val="1499870555"/>
                    </a:ext>
                  </a:extLst>
                </a:gridCol>
                <a:gridCol w="1616388">
                  <a:extLst>
                    <a:ext uri="{9D8B030D-6E8A-4147-A177-3AD203B41FA5}">
                      <a16:colId xmlns:a16="http://schemas.microsoft.com/office/drawing/2014/main" val="1858101716"/>
                    </a:ext>
                  </a:extLst>
                </a:gridCol>
                <a:gridCol w="1392171">
                  <a:extLst>
                    <a:ext uri="{9D8B030D-6E8A-4147-A177-3AD203B41FA5}">
                      <a16:colId xmlns:a16="http://schemas.microsoft.com/office/drawing/2014/main" val="3711097186"/>
                    </a:ext>
                  </a:extLst>
                </a:gridCol>
              </a:tblGrid>
              <a:tr h="0">
                <a:tc>
                  <a:txBody>
                    <a:bodyPr/>
                    <a:lstStyle/>
                    <a:p>
                      <a:pPr indent="266700" algn="just">
                        <a:spcAft>
                          <a:spcPts val="600"/>
                        </a:spcAft>
                      </a:pP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100</a:t>
                      </a:r>
                      <a:r>
                        <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a:t>
                      </a: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200</a:t>
                      </a:r>
                      <a:r>
                        <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a:t>
                      </a: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300</a:t>
                      </a:r>
                      <a:r>
                        <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a:t>
                      </a: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400</a:t>
                      </a:r>
                      <a:r>
                        <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a:t>
                      </a: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500</a:t>
                      </a:r>
                      <a:r>
                        <a:rPr lang="zh-CN"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a:t>
                      </a:r>
                      <a:r>
                        <a:rPr lang="en-US"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a:t>
                      </a:r>
                      <a:endParaRPr lang="zh-CN"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extLst>
                  <a:ext uri="{0D108BD9-81ED-4DB2-BD59-A6C34878D82A}">
                    <a16:rowId xmlns:a16="http://schemas.microsoft.com/office/drawing/2014/main" val="493872870"/>
                  </a:ext>
                </a:extLst>
              </a:tr>
              <a:tr h="213995">
                <a:tc>
                  <a:txBody>
                    <a:bodyPr/>
                    <a:lstStyle/>
                    <a:p>
                      <a:pPr indent="266700" algn="just">
                        <a:spcAft>
                          <a:spcPts val="600"/>
                        </a:spcAft>
                      </a:pPr>
                      <a:r>
                        <a:rPr lang="zh-CN"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传统</a:t>
                      </a:r>
                      <a:r>
                        <a:rPr lang="en-US"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ACO</a:t>
                      </a:r>
                      <a:r>
                        <a:rPr lang="zh-CN"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算法</a:t>
                      </a:r>
                    </a:p>
                  </a:txBody>
                  <a:tcPr marL="68580" marR="68580" marT="0" marB="0" anchor="ctr">
                    <a:noFill/>
                  </a:tcPr>
                </a:tc>
                <a:tc>
                  <a:txBody>
                    <a:bodyPr/>
                    <a:lstStyle/>
                    <a:p>
                      <a:pPr indent="266700" algn="ctr">
                        <a:spcAft>
                          <a:spcPts val="600"/>
                        </a:spcAft>
                      </a:pP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273.722</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467.396</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707.625</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985.688</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1261.27</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extLst>
                  <a:ext uri="{0D108BD9-81ED-4DB2-BD59-A6C34878D82A}">
                    <a16:rowId xmlns:a16="http://schemas.microsoft.com/office/drawing/2014/main" val="993625145"/>
                  </a:ext>
                </a:extLst>
              </a:tr>
              <a:tr h="271145">
                <a:tc>
                  <a:txBody>
                    <a:bodyPr/>
                    <a:lstStyle/>
                    <a:p>
                      <a:pPr indent="266700" algn="just">
                        <a:spcAft>
                          <a:spcPts val="600"/>
                        </a:spcAft>
                      </a:pPr>
                      <a:r>
                        <a:rPr lang="zh-CN"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本文的</a:t>
                      </a:r>
                      <a:r>
                        <a:rPr lang="en-US"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eAACO</a:t>
                      </a:r>
                      <a:r>
                        <a:rPr lang="zh-CN"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算法</a:t>
                      </a:r>
                    </a:p>
                  </a:txBody>
                  <a:tcPr marL="68580" marR="68580" marT="0" marB="0" anchor="ctr">
                    <a:noFill/>
                  </a:tcPr>
                </a:tc>
                <a:tc>
                  <a:txBody>
                    <a:bodyPr/>
                    <a:lstStyle/>
                    <a:p>
                      <a:pPr indent="266700" algn="ctr">
                        <a:spcAft>
                          <a:spcPts val="600"/>
                        </a:spcAft>
                      </a:pPr>
                      <a:r>
                        <a:rPr lang="en-US"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68.875</a:t>
                      </a:r>
                      <a:endParaRPr lang="zh-CN"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65.655</a:t>
                      </a:r>
                      <a:endParaRPr lang="zh-CN"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69.5</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70.21</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70.5</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extLst>
                  <a:ext uri="{0D108BD9-81ED-4DB2-BD59-A6C34878D82A}">
                    <a16:rowId xmlns:a16="http://schemas.microsoft.com/office/drawing/2014/main" val="3440384959"/>
                  </a:ext>
                </a:extLst>
              </a:tr>
            </a:tbl>
          </a:graphicData>
        </a:graphic>
      </p:graphicFrame>
      <p:sp>
        <p:nvSpPr>
          <p:cNvPr id="5" name="矩形 4">
            <a:extLst>
              <a:ext uri="{FF2B5EF4-FFF2-40B4-BE49-F238E27FC236}">
                <a16:creationId xmlns:a16="http://schemas.microsoft.com/office/drawing/2014/main" id="{BEAADC9C-1491-44A4-AB17-FC26BA5E8B9E}"/>
              </a:ext>
            </a:extLst>
          </p:cNvPr>
          <p:cNvSpPr/>
          <p:nvPr/>
        </p:nvSpPr>
        <p:spPr>
          <a:xfrm>
            <a:off x="4439816" y="4077072"/>
            <a:ext cx="3518912" cy="400110"/>
          </a:xfrm>
          <a:prstGeom prst="rect">
            <a:avLst/>
          </a:prstGeom>
        </p:spPr>
        <p:txBody>
          <a:bodyPr wrap="none">
            <a:spAutoFit/>
          </a:bodyPr>
          <a:lstStyle/>
          <a:p>
            <a:r>
              <a:rPr lang="zh-CN"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两种寻路算法的时间消耗对比</a:t>
            </a:r>
            <a:endPar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19704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orient="vert"/>
          </p:nvPr>
        </p:nvSpPr>
        <p:spPr/>
        <p:txBody>
          <a:bodyPr>
            <a:normAutofit/>
          </a:bodyPr>
          <a:lstStyle/>
          <a:p>
            <a:r>
              <a:rPr lang="zh-CN" altLang="en-US" dirty="0">
                <a:latin typeface="微软雅黑" panose="020B0503020204020204" pitchFamily="34" charset="-122"/>
                <a:ea typeface="微软雅黑" panose="020B0503020204020204" pitchFamily="34" charset="-122"/>
              </a:rPr>
              <a:t>消防灭火功能</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68" y="476672"/>
            <a:ext cx="9344724" cy="5373216"/>
          </a:xfrm>
          <a:prstGeom prst="rect">
            <a:avLst/>
          </a:prstGeom>
        </p:spPr>
      </p:pic>
      <p:sp>
        <p:nvSpPr>
          <p:cNvPr id="7" name="文本框 6"/>
          <p:cNvSpPr txBox="1"/>
          <p:nvPr/>
        </p:nvSpPr>
        <p:spPr>
          <a:xfrm>
            <a:off x="2567608" y="6093296"/>
            <a:ext cx="6288901" cy="523220"/>
          </a:xfrm>
          <a:prstGeom prst="rect">
            <a:avLst/>
          </a:prstGeom>
          <a:noFill/>
        </p:spPr>
        <p:txBody>
          <a:bodyPr wrap="none" rtlCol="0">
            <a:spAutoFit/>
          </a:bodyPr>
          <a:lstStyle/>
          <a:p>
            <a:r>
              <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发生火情后用户可派遣消防员进行灭火</a:t>
            </a:r>
          </a:p>
        </p:txBody>
      </p:sp>
    </p:spTree>
    <p:extLst>
      <p:ext uri="{BB962C8B-B14F-4D97-AF65-F5344CB8AC3E}">
        <p14:creationId xmlns:p14="http://schemas.microsoft.com/office/powerpoint/2010/main" val="18424340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标题 3"/>
          <p:cNvSpPr>
            <a:spLocks noGrp="1"/>
          </p:cNvSpPr>
          <p:nvPr>
            <p:ph type="title" orient="vert"/>
          </p:nvPr>
        </p:nvSpPr>
        <p:spPr/>
        <p:txBody>
          <a:bodyPr>
            <a:normAutofit/>
          </a:bodyPr>
          <a:lstStyle/>
          <a:p>
            <a:r>
              <a:rPr lang="zh-CN" altLang="en-US" dirty="0">
                <a:latin typeface="微软雅黑" panose="020B0503020204020204" pitchFamily="34" charset="-122"/>
                <a:ea typeface="微软雅黑" panose="020B0503020204020204" pitchFamily="34" charset="-122"/>
              </a:rPr>
              <a:t>消防灭火功能</a:t>
            </a:r>
          </a:p>
        </p:txBody>
      </p:sp>
      <p:sp>
        <p:nvSpPr>
          <p:cNvPr id="7" name="文本框 6"/>
          <p:cNvSpPr txBox="1"/>
          <p:nvPr/>
        </p:nvSpPr>
        <p:spPr>
          <a:xfrm>
            <a:off x="2135560" y="6062979"/>
            <a:ext cx="6647974" cy="523220"/>
          </a:xfrm>
          <a:prstGeom prst="rect">
            <a:avLst/>
          </a:prstGeom>
          <a:noFill/>
        </p:spPr>
        <p:txBody>
          <a:bodyPr wrap="none" rtlCol="0">
            <a:spAutoFit/>
          </a:bodyPr>
          <a:lstStyle/>
          <a:p>
            <a:r>
              <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随着消防员不断地喷水，火势会逐渐平息</a:t>
            </a:r>
          </a:p>
        </p:txBody>
      </p:sp>
      <p:pic>
        <p:nvPicPr>
          <p:cNvPr id="10" name="图片 9">
            <a:extLst>
              <a:ext uri="{FF2B5EF4-FFF2-40B4-BE49-F238E27FC236}">
                <a16:creationId xmlns:a16="http://schemas.microsoft.com/office/drawing/2014/main" id="{61893F7A-7B5D-43FA-A332-FFA73927EA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68" y="269858"/>
            <a:ext cx="5334000" cy="2990850"/>
          </a:xfrm>
          <a:prstGeom prst="rect">
            <a:avLst/>
          </a:prstGeom>
        </p:spPr>
      </p:pic>
      <p:pic>
        <p:nvPicPr>
          <p:cNvPr id="8" name="图片 7">
            <a:extLst>
              <a:ext uri="{FF2B5EF4-FFF2-40B4-BE49-F238E27FC236}">
                <a16:creationId xmlns:a16="http://schemas.microsoft.com/office/drawing/2014/main" id="{28F453C9-74B0-48A8-BD0E-C8218F82A4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3884" y="1501020"/>
            <a:ext cx="5334000" cy="2990850"/>
          </a:xfrm>
          <a:prstGeom prst="rect">
            <a:avLst/>
          </a:prstGeom>
        </p:spPr>
      </p:pic>
      <p:pic>
        <p:nvPicPr>
          <p:cNvPr id="12" name="图片 11">
            <a:extLst>
              <a:ext uri="{FF2B5EF4-FFF2-40B4-BE49-F238E27FC236}">
                <a16:creationId xmlns:a16="http://schemas.microsoft.com/office/drawing/2014/main" id="{13068972-27D8-417C-90AC-03D1BBD676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1824" y="3034287"/>
            <a:ext cx="5334000" cy="2990850"/>
          </a:xfrm>
          <a:prstGeom prst="rect">
            <a:avLst/>
          </a:prstGeom>
        </p:spPr>
      </p:pic>
    </p:spTree>
    <p:extLst>
      <p:ext uri="{BB962C8B-B14F-4D97-AF65-F5344CB8AC3E}">
        <p14:creationId xmlns:p14="http://schemas.microsoft.com/office/powerpoint/2010/main" val="2068249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8" name="矩形 19"/>
          <p:cNvSpPr>
            <a:spLocks noChangeArrowheads="1"/>
          </p:cNvSpPr>
          <p:nvPr/>
        </p:nvSpPr>
        <p:spPr bwMode="auto">
          <a:xfrm>
            <a:off x="1484872" y="838552"/>
            <a:ext cx="250825" cy="4960939"/>
          </a:xfrm>
          <a:prstGeom prst="rect">
            <a:avLst/>
          </a:prstGeom>
          <a:gradFill rotWithShape="0">
            <a:gsLst>
              <a:gs pos="0">
                <a:srgbClr val="A6A6A6"/>
              </a:gs>
              <a:gs pos="50000">
                <a:srgbClr val="D9D9D9"/>
              </a:gs>
              <a:gs pos="100000">
                <a:srgbClr val="A6A6A6"/>
              </a:gs>
            </a:gsLst>
            <a:lin ang="0" scaled="1"/>
          </a:gradFill>
          <a:ln w="9525">
            <a:noFill/>
            <a:miter lim="800000"/>
            <a:headEnd/>
            <a:tailEnd/>
          </a:ln>
        </p:spPr>
        <p:txBody>
          <a:bodyPr anchor="ctr"/>
          <a:lstStyle/>
          <a:p>
            <a:pPr algn="just">
              <a:lnSpc>
                <a:spcPct val="120000"/>
              </a:lnSpc>
              <a:buFont typeface="Arial" pitchFamily="34" charset="0"/>
              <a:buNone/>
            </a:pPr>
            <a:endParaRPr lang="zh-CN" altLang="en-US" sz="1400">
              <a:solidFill>
                <a:schemeClr val="bg1"/>
              </a:solidFill>
              <a:latin typeface="幼圆" pitchFamily="49" charset="-122"/>
              <a:ea typeface="幼圆" pitchFamily="49" charset="-122"/>
            </a:endParaRPr>
          </a:p>
        </p:txBody>
      </p:sp>
      <p:sp>
        <p:nvSpPr>
          <p:cNvPr id="11273" name="圆角矩形 4"/>
          <p:cNvSpPr>
            <a:spLocks/>
          </p:cNvSpPr>
          <p:nvPr/>
        </p:nvSpPr>
        <p:spPr bwMode="auto">
          <a:xfrm>
            <a:off x="1477676" y="836712"/>
            <a:ext cx="1274763" cy="708025"/>
          </a:xfrm>
          <a:custGeom>
            <a:avLst/>
            <a:gdLst/>
            <a:ahLst/>
            <a:cxnLst>
              <a:cxn ang="0">
                <a:pos x="0" y="0"/>
              </a:cxn>
              <a:cxn ang="0">
                <a:pos x="1404156" y="0"/>
              </a:cxn>
              <a:cxn ang="0">
                <a:pos x="1944216" y="540060"/>
              </a:cxn>
              <a:cxn ang="0">
                <a:pos x="1404156" y="1080120"/>
              </a:cxn>
              <a:cxn ang="0">
                <a:pos x="0" y="1080120"/>
              </a:cxn>
              <a:cxn ang="0">
                <a:pos x="0" y="0"/>
              </a:cxn>
            </a:cxnLst>
            <a:rect l="0" t="0" r="r" b="b"/>
            <a:pathLst>
              <a:path w="1944216" h="1080120">
                <a:moveTo>
                  <a:pt x="0" y="0"/>
                </a:moveTo>
                <a:lnTo>
                  <a:pt x="1404156" y="0"/>
                </a:lnTo>
                <a:cubicBezTo>
                  <a:pt x="1702423" y="0"/>
                  <a:pt x="1944216" y="241793"/>
                  <a:pt x="1944216" y="540060"/>
                </a:cubicBezTo>
                <a:cubicBezTo>
                  <a:pt x="1944216" y="838327"/>
                  <a:pt x="1702423" y="1080120"/>
                  <a:pt x="1404156" y="1080120"/>
                </a:cubicBezTo>
                <a:lnTo>
                  <a:pt x="0" y="1080120"/>
                </a:lnTo>
                <a:lnTo>
                  <a:pt x="0" y="0"/>
                </a:lnTo>
                <a:close/>
              </a:path>
            </a:pathLst>
          </a:custGeom>
          <a:ln>
            <a:headEnd/>
            <a:tailEnd/>
          </a:ln>
        </p:spPr>
        <p:style>
          <a:lnRef idx="0">
            <a:schemeClr val="accent1"/>
          </a:lnRef>
          <a:fillRef idx="3">
            <a:schemeClr val="accent1"/>
          </a:fillRef>
          <a:effectRef idx="3">
            <a:schemeClr val="accent1"/>
          </a:effectRef>
          <a:fontRef idx="minor">
            <a:schemeClr val="lt1"/>
          </a:fontRef>
        </p:style>
        <p:txBody>
          <a:bodyPr lIns="68580" tIns="34291" rIns="68580" bIns="34291" anchor="ctr"/>
          <a:lstStyle/>
          <a:p>
            <a:pPr algn="r" eaLnBrk="0" hangingPunct="0">
              <a:buFont typeface="Arial" pitchFamily="34" charset="0"/>
              <a:buNone/>
              <a:defRPr/>
            </a:pPr>
            <a:endParaRPr lang="zh-CN" altLang="en-US"/>
          </a:p>
        </p:txBody>
      </p:sp>
      <p:grpSp>
        <p:nvGrpSpPr>
          <p:cNvPr id="20490" name="椭圆 6"/>
          <p:cNvGrpSpPr>
            <a:grpSpLocks/>
          </p:cNvGrpSpPr>
          <p:nvPr/>
        </p:nvGrpSpPr>
        <p:grpSpPr bwMode="auto">
          <a:xfrm>
            <a:off x="2111091" y="928786"/>
            <a:ext cx="536575" cy="536575"/>
            <a:chOff x="0" y="0"/>
            <a:chExt cx="338" cy="338"/>
          </a:xfrm>
        </p:grpSpPr>
        <p:pic>
          <p:nvPicPr>
            <p:cNvPr id="20525" name="椭圆 6"/>
            <p:cNvPicPr>
              <a:picLocks noChangeArrowheads="1"/>
            </p:cNvPicPr>
            <p:nvPr/>
          </p:nvPicPr>
          <p:blipFill>
            <a:blip r:embed="rId3" cstate="print"/>
            <a:srcRect/>
            <a:stretch>
              <a:fillRect/>
            </a:stretch>
          </p:blipFill>
          <p:spPr bwMode="auto">
            <a:xfrm>
              <a:off x="0" y="0"/>
              <a:ext cx="338" cy="338"/>
            </a:xfrm>
            <a:prstGeom prst="rect">
              <a:avLst/>
            </a:prstGeom>
            <a:noFill/>
            <a:ln w="9525">
              <a:noFill/>
              <a:miter lim="800000"/>
              <a:headEnd/>
              <a:tailEnd/>
            </a:ln>
          </p:spPr>
        </p:pic>
        <p:sp>
          <p:nvSpPr>
            <p:cNvPr id="20526" name="Text Box 12"/>
            <p:cNvSpPr txBox="1">
              <a:spLocks noChangeArrowheads="1"/>
            </p:cNvSpPr>
            <p:nvPr/>
          </p:nvSpPr>
          <p:spPr bwMode="auto">
            <a:xfrm>
              <a:off x="52" y="53"/>
              <a:ext cx="232" cy="232"/>
            </a:xfrm>
            <a:prstGeom prst="rect">
              <a:avLst/>
            </a:prstGeom>
            <a:noFill/>
            <a:ln w="9525">
              <a:noFill/>
              <a:miter lim="800000"/>
              <a:headEnd/>
              <a:tailEnd/>
            </a:ln>
          </p:spPr>
          <p:txBody>
            <a:bodyPr lIns="0" tIns="0" rIns="0" bIns="0" anchor="ctr"/>
            <a:lstStyle/>
            <a:p>
              <a:pPr algn="ctr">
                <a:lnSpc>
                  <a:spcPct val="120000"/>
                </a:lnSpc>
                <a:buFont typeface="Arial" pitchFamily="34" charset="0"/>
                <a:buNone/>
              </a:pPr>
              <a:r>
                <a:rPr lang="en-US" altLang="zh-CN" sz="2400" dirty="0">
                  <a:solidFill>
                    <a:srgbClr val="F06262"/>
                  </a:solidFill>
                  <a:latin typeface="Segoe UI" pitchFamily="34" charset="0"/>
                  <a:cs typeface="Segoe UI" pitchFamily="34" charset="0"/>
                </a:rPr>
                <a:t>1</a:t>
              </a:r>
              <a:endParaRPr lang="zh-CN" altLang="en-US" sz="2400" dirty="0">
                <a:solidFill>
                  <a:srgbClr val="F06262"/>
                </a:solidFill>
                <a:latin typeface="Segoe UI" pitchFamily="34" charset="0"/>
                <a:ea typeface="幼圆" pitchFamily="49" charset="-122"/>
              </a:endParaRPr>
            </a:p>
          </p:txBody>
        </p:sp>
      </p:grpSp>
      <p:sp>
        <p:nvSpPr>
          <p:cNvPr id="11277" name="圆角矩形 4"/>
          <p:cNvSpPr>
            <a:spLocks/>
          </p:cNvSpPr>
          <p:nvPr/>
        </p:nvSpPr>
        <p:spPr bwMode="auto">
          <a:xfrm>
            <a:off x="1462646" y="1930402"/>
            <a:ext cx="1274763" cy="708025"/>
          </a:xfrm>
          <a:custGeom>
            <a:avLst/>
            <a:gdLst/>
            <a:ahLst/>
            <a:cxnLst>
              <a:cxn ang="0">
                <a:pos x="0" y="0"/>
              </a:cxn>
              <a:cxn ang="0">
                <a:pos x="1404156" y="0"/>
              </a:cxn>
              <a:cxn ang="0">
                <a:pos x="1944216" y="540060"/>
              </a:cxn>
              <a:cxn ang="0">
                <a:pos x="1404156" y="1080120"/>
              </a:cxn>
              <a:cxn ang="0">
                <a:pos x="0" y="1080120"/>
              </a:cxn>
              <a:cxn ang="0">
                <a:pos x="0" y="0"/>
              </a:cxn>
            </a:cxnLst>
            <a:rect l="0" t="0" r="r" b="b"/>
            <a:pathLst>
              <a:path w="1944216" h="1080120">
                <a:moveTo>
                  <a:pt x="0" y="0"/>
                </a:moveTo>
                <a:lnTo>
                  <a:pt x="1404156" y="0"/>
                </a:lnTo>
                <a:cubicBezTo>
                  <a:pt x="1702423" y="0"/>
                  <a:pt x="1944216" y="241793"/>
                  <a:pt x="1944216" y="540060"/>
                </a:cubicBezTo>
                <a:cubicBezTo>
                  <a:pt x="1944216" y="838327"/>
                  <a:pt x="1702423" y="1080120"/>
                  <a:pt x="1404156" y="1080120"/>
                </a:cubicBezTo>
                <a:lnTo>
                  <a:pt x="0" y="1080120"/>
                </a:lnTo>
                <a:lnTo>
                  <a:pt x="0" y="0"/>
                </a:lnTo>
                <a:close/>
              </a:path>
            </a:pathLst>
          </a:custGeom>
          <a:ln>
            <a:headEnd/>
            <a:tailEnd/>
          </a:ln>
        </p:spPr>
        <p:style>
          <a:lnRef idx="0">
            <a:schemeClr val="accent1"/>
          </a:lnRef>
          <a:fillRef idx="3">
            <a:schemeClr val="accent1"/>
          </a:fillRef>
          <a:effectRef idx="3">
            <a:schemeClr val="accent1"/>
          </a:effectRef>
          <a:fontRef idx="minor">
            <a:schemeClr val="lt1"/>
          </a:fontRef>
        </p:style>
        <p:txBody>
          <a:bodyPr lIns="68580" tIns="34291" rIns="68580" bIns="34291" anchor="ctr"/>
          <a:lstStyle/>
          <a:p>
            <a:pPr algn="r" eaLnBrk="0" hangingPunct="0">
              <a:buFont typeface="Arial" pitchFamily="34" charset="0"/>
              <a:buNone/>
              <a:defRPr/>
            </a:pPr>
            <a:endParaRPr lang="zh-CN" altLang="en-US"/>
          </a:p>
        </p:txBody>
      </p:sp>
      <p:grpSp>
        <p:nvGrpSpPr>
          <p:cNvPr id="20492" name="椭圆 85"/>
          <p:cNvGrpSpPr>
            <a:grpSpLocks/>
          </p:cNvGrpSpPr>
          <p:nvPr/>
        </p:nvGrpSpPr>
        <p:grpSpPr bwMode="auto">
          <a:xfrm>
            <a:off x="2096061" y="2022476"/>
            <a:ext cx="536575" cy="534987"/>
            <a:chOff x="0" y="0"/>
            <a:chExt cx="338" cy="337"/>
          </a:xfrm>
        </p:grpSpPr>
        <p:pic>
          <p:nvPicPr>
            <p:cNvPr id="20523" name="椭圆 85"/>
            <p:cNvPicPr>
              <a:picLocks noChangeArrowheads="1"/>
            </p:cNvPicPr>
            <p:nvPr/>
          </p:nvPicPr>
          <p:blipFill>
            <a:blip r:embed="rId3" cstate="print"/>
            <a:srcRect/>
            <a:stretch>
              <a:fillRect/>
            </a:stretch>
          </p:blipFill>
          <p:spPr bwMode="auto">
            <a:xfrm>
              <a:off x="0" y="0"/>
              <a:ext cx="338" cy="337"/>
            </a:xfrm>
            <a:prstGeom prst="rect">
              <a:avLst/>
            </a:prstGeom>
            <a:noFill/>
            <a:ln w="9525">
              <a:noFill/>
              <a:miter lim="800000"/>
              <a:headEnd/>
              <a:tailEnd/>
            </a:ln>
          </p:spPr>
        </p:pic>
        <p:sp>
          <p:nvSpPr>
            <p:cNvPr id="20524" name="Text Box 16"/>
            <p:cNvSpPr txBox="1">
              <a:spLocks noChangeArrowheads="1"/>
            </p:cNvSpPr>
            <p:nvPr/>
          </p:nvSpPr>
          <p:spPr bwMode="auto">
            <a:xfrm>
              <a:off x="52" y="52"/>
              <a:ext cx="232" cy="233"/>
            </a:xfrm>
            <a:prstGeom prst="rect">
              <a:avLst/>
            </a:prstGeom>
            <a:noFill/>
            <a:ln w="9525">
              <a:noFill/>
              <a:miter lim="800000"/>
              <a:headEnd/>
              <a:tailEnd/>
            </a:ln>
          </p:spPr>
          <p:txBody>
            <a:bodyPr lIns="0" tIns="0" rIns="0" bIns="0" anchor="ctr"/>
            <a:lstStyle/>
            <a:p>
              <a:pPr algn="ctr">
                <a:lnSpc>
                  <a:spcPct val="120000"/>
                </a:lnSpc>
                <a:buFont typeface="Arial" pitchFamily="34" charset="0"/>
                <a:buNone/>
              </a:pPr>
              <a:r>
                <a:rPr lang="en-US" altLang="zh-CN" sz="2400" dirty="0">
                  <a:solidFill>
                    <a:srgbClr val="F06262"/>
                  </a:solidFill>
                  <a:latin typeface="Segoe UI" pitchFamily="34" charset="0"/>
                  <a:cs typeface="Segoe UI" pitchFamily="34" charset="0"/>
                </a:rPr>
                <a:t>2</a:t>
              </a:r>
              <a:endParaRPr lang="zh-CN" altLang="en-US" sz="2400" dirty="0">
                <a:solidFill>
                  <a:srgbClr val="F06262"/>
                </a:solidFill>
                <a:latin typeface="Segoe UI" pitchFamily="34" charset="0"/>
                <a:ea typeface="幼圆" pitchFamily="49" charset="-122"/>
              </a:endParaRPr>
            </a:p>
          </p:txBody>
        </p:sp>
      </p:grpSp>
      <p:sp>
        <p:nvSpPr>
          <p:cNvPr id="11281" name="圆角矩形 4"/>
          <p:cNvSpPr>
            <a:spLocks/>
          </p:cNvSpPr>
          <p:nvPr/>
        </p:nvSpPr>
        <p:spPr bwMode="auto">
          <a:xfrm>
            <a:off x="1466005" y="2944268"/>
            <a:ext cx="1274763" cy="708025"/>
          </a:xfrm>
          <a:custGeom>
            <a:avLst/>
            <a:gdLst/>
            <a:ahLst/>
            <a:cxnLst>
              <a:cxn ang="0">
                <a:pos x="0" y="0"/>
              </a:cxn>
              <a:cxn ang="0">
                <a:pos x="1404156" y="0"/>
              </a:cxn>
              <a:cxn ang="0">
                <a:pos x="1944216" y="540060"/>
              </a:cxn>
              <a:cxn ang="0">
                <a:pos x="1404156" y="1080120"/>
              </a:cxn>
              <a:cxn ang="0">
                <a:pos x="0" y="1080120"/>
              </a:cxn>
              <a:cxn ang="0">
                <a:pos x="0" y="0"/>
              </a:cxn>
            </a:cxnLst>
            <a:rect l="0" t="0" r="r" b="b"/>
            <a:pathLst>
              <a:path w="1944216" h="1080120">
                <a:moveTo>
                  <a:pt x="0" y="0"/>
                </a:moveTo>
                <a:lnTo>
                  <a:pt x="1404156" y="0"/>
                </a:lnTo>
                <a:cubicBezTo>
                  <a:pt x="1702423" y="0"/>
                  <a:pt x="1944216" y="241793"/>
                  <a:pt x="1944216" y="540060"/>
                </a:cubicBezTo>
                <a:cubicBezTo>
                  <a:pt x="1944216" y="838327"/>
                  <a:pt x="1702423" y="1080120"/>
                  <a:pt x="1404156" y="1080120"/>
                </a:cubicBezTo>
                <a:lnTo>
                  <a:pt x="0" y="1080120"/>
                </a:lnTo>
                <a:lnTo>
                  <a:pt x="0" y="0"/>
                </a:lnTo>
                <a:close/>
              </a:path>
            </a:pathLst>
          </a:custGeom>
          <a:ln>
            <a:headEnd/>
            <a:tailEnd/>
          </a:ln>
        </p:spPr>
        <p:style>
          <a:lnRef idx="0">
            <a:schemeClr val="accent1"/>
          </a:lnRef>
          <a:fillRef idx="3">
            <a:schemeClr val="accent1"/>
          </a:fillRef>
          <a:effectRef idx="3">
            <a:schemeClr val="accent1"/>
          </a:effectRef>
          <a:fontRef idx="minor">
            <a:schemeClr val="lt1"/>
          </a:fontRef>
        </p:style>
        <p:txBody>
          <a:bodyPr lIns="68580" tIns="34291" rIns="68580" bIns="34291" anchor="ctr"/>
          <a:lstStyle/>
          <a:p>
            <a:pPr algn="r" eaLnBrk="0" hangingPunct="0">
              <a:buFont typeface="Arial" pitchFamily="34" charset="0"/>
              <a:buNone/>
              <a:defRPr/>
            </a:pPr>
            <a:endParaRPr lang="zh-CN" altLang="en-US"/>
          </a:p>
        </p:txBody>
      </p:sp>
      <p:grpSp>
        <p:nvGrpSpPr>
          <p:cNvPr id="20494" name="椭圆 89"/>
          <p:cNvGrpSpPr>
            <a:grpSpLocks/>
          </p:cNvGrpSpPr>
          <p:nvPr/>
        </p:nvGrpSpPr>
        <p:grpSpPr bwMode="auto">
          <a:xfrm>
            <a:off x="2099420" y="3034755"/>
            <a:ext cx="536575" cy="536575"/>
            <a:chOff x="0" y="0"/>
            <a:chExt cx="338" cy="338"/>
          </a:xfrm>
        </p:grpSpPr>
        <p:pic>
          <p:nvPicPr>
            <p:cNvPr id="20521" name="椭圆 89"/>
            <p:cNvPicPr>
              <a:picLocks noChangeArrowheads="1"/>
            </p:cNvPicPr>
            <p:nvPr/>
          </p:nvPicPr>
          <p:blipFill>
            <a:blip r:embed="rId3" cstate="print"/>
            <a:srcRect/>
            <a:stretch>
              <a:fillRect/>
            </a:stretch>
          </p:blipFill>
          <p:spPr bwMode="auto">
            <a:xfrm>
              <a:off x="0" y="0"/>
              <a:ext cx="338" cy="338"/>
            </a:xfrm>
            <a:prstGeom prst="rect">
              <a:avLst/>
            </a:prstGeom>
            <a:noFill/>
            <a:ln w="9525">
              <a:noFill/>
              <a:miter lim="800000"/>
              <a:headEnd/>
              <a:tailEnd/>
            </a:ln>
          </p:spPr>
        </p:pic>
        <p:sp>
          <p:nvSpPr>
            <p:cNvPr id="20522" name="Text Box 20"/>
            <p:cNvSpPr txBox="1">
              <a:spLocks noChangeArrowheads="1"/>
            </p:cNvSpPr>
            <p:nvPr/>
          </p:nvSpPr>
          <p:spPr bwMode="auto">
            <a:xfrm>
              <a:off x="52" y="53"/>
              <a:ext cx="232" cy="232"/>
            </a:xfrm>
            <a:prstGeom prst="rect">
              <a:avLst/>
            </a:prstGeom>
            <a:noFill/>
            <a:ln w="9525">
              <a:noFill/>
              <a:miter lim="800000"/>
              <a:headEnd/>
              <a:tailEnd/>
            </a:ln>
          </p:spPr>
          <p:txBody>
            <a:bodyPr lIns="0" tIns="0" rIns="0" bIns="0" anchor="ctr"/>
            <a:lstStyle/>
            <a:p>
              <a:pPr algn="ctr">
                <a:lnSpc>
                  <a:spcPct val="120000"/>
                </a:lnSpc>
                <a:buFont typeface="Arial" pitchFamily="34" charset="0"/>
                <a:buNone/>
              </a:pPr>
              <a:r>
                <a:rPr lang="en-US" altLang="zh-CN" sz="2400" dirty="0">
                  <a:solidFill>
                    <a:srgbClr val="F06262"/>
                  </a:solidFill>
                  <a:latin typeface="Segoe UI" pitchFamily="34" charset="0"/>
                  <a:cs typeface="Segoe UI" pitchFamily="34" charset="0"/>
                </a:rPr>
                <a:t>3</a:t>
              </a:r>
              <a:endParaRPr lang="zh-CN" altLang="en-US" sz="2400" dirty="0">
                <a:solidFill>
                  <a:srgbClr val="F06262"/>
                </a:solidFill>
                <a:latin typeface="Segoe UI" pitchFamily="34" charset="0"/>
                <a:ea typeface="幼圆" pitchFamily="49" charset="-122"/>
              </a:endParaRPr>
            </a:p>
          </p:txBody>
        </p:sp>
      </p:grpSp>
      <p:sp>
        <p:nvSpPr>
          <p:cNvPr id="20495" name="TextBox 33"/>
          <p:cNvSpPr txBox="1">
            <a:spLocks noChangeArrowheads="1"/>
          </p:cNvSpPr>
          <p:nvPr/>
        </p:nvSpPr>
        <p:spPr bwMode="auto">
          <a:xfrm>
            <a:off x="2879437" y="835070"/>
            <a:ext cx="5288018" cy="525657"/>
          </a:xfrm>
          <a:prstGeom prst="rect">
            <a:avLst/>
          </a:prstGeom>
          <a:noFill/>
          <a:ln w="9525">
            <a:noFill/>
            <a:miter lim="800000"/>
            <a:headEnd/>
            <a:tailEnd/>
          </a:ln>
        </p:spPr>
        <p:txBody>
          <a:bodyPr wrap="square">
            <a:spAutoFit/>
          </a:bodyPr>
          <a:lstStyle/>
          <a:p>
            <a:pPr algn="just">
              <a:lnSpc>
                <a:spcPct val="130000"/>
              </a:lnSpc>
              <a:buFont typeface="Arial" pitchFamily="34" charset="0"/>
              <a:buNone/>
            </a:pPr>
            <a:r>
              <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Web3D</a:t>
            </a: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静态场景的轻量化处理技术</a:t>
            </a:r>
          </a:p>
        </p:txBody>
      </p:sp>
      <p:sp>
        <p:nvSpPr>
          <p:cNvPr id="20496" name="TextBox 33"/>
          <p:cNvSpPr txBox="1">
            <a:spLocks noChangeArrowheads="1"/>
          </p:cNvSpPr>
          <p:nvPr/>
        </p:nvSpPr>
        <p:spPr bwMode="auto">
          <a:xfrm>
            <a:off x="2879437" y="1898264"/>
            <a:ext cx="7108076" cy="525657"/>
          </a:xfrm>
          <a:prstGeom prst="rect">
            <a:avLst/>
          </a:prstGeom>
          <a:noFill/>
          <a:ln w="9525">
            <a:noFill/>
            <a:miter lim="800000"/>
            <a:headEnd/>
            <a:tailEnd/>
          </a:ln>
        </p:spPr>
        <p:txBody>
          <a:bodyPr wrap="square">
            <a:spAutoFit/>
          </a:bodyPr>
          <a:lstStyle/>
          <a:p>
            <a:pPr algn="just">
              <a:lnSpc>
                <a:spcPct val="130000"/>
              </a:lnSpc>
              <a:buFont typeface="Arial" pitchFamily="34" charset="0"/>
              <a:buNone/>
            </a:pPr>
            <a:r>
              <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Web3D</a:t>
            </a:r>
            <a:r>
              <a:rPr lang="zh-CN" altLang="en-US" sz="2400" b="1" dirty="0">
                <a:effectLst>
                  <a:outerShdw blurRad="38100" dist="38100" dir="2700000" algn="tl">
                    <a:srgbClr val="000000">
                      <a:alpha val="43137"/>
                    </a:srgbClr>
                  </a:outerShdw>
                </a:effectLst>
                <a:latin typeface="微软雅黑" pitchFamily="34" charset="-122"/>
                <a:ea typeface="微软雅黑" pitchFamily="34" charset="-122"/>
              </a:rPr>
              <a:t>动态情景模型轻量化处理技术</a:t>
            </a:r>
          </a:p>
        </p:txBody>
      </p:sp>
      <p:sp>
        <p:nvSpPr>
          <p:cNvPr id="20497" name="TextBox 33"/>
          <p:cNvSpPr txBox="1">
            <a:spLocks noChangeArrowheads="1"/>
          </p:cNvSpPr>
          <p:nvPr/>
        </p:nvSpPr>
        <p:spPr bwMode="auto">
          <a:xfrm>
            <a:off x="2867764" y="2878845"/>
            <a:ext cx="6122799" cy="525657"/>
          </a:xfrm>
          <a:prstGeom prst="rect">
            <a:avLst/>
          </a:prstGeom>
          <a:noFill/>
          <a:ln w="9525">
            <a:noFill/>
            <a:miter lim="800000"/>
            <a:headEnd/>
            <a:tailEnd/>
          </a:ln>
        </p:spPr>
        <p:txBody>
          <a:bodyPr wrap="square">
            <a:spAutoFit/>
          </a:bodyPr>
          <a:lstStyle/>
          <a:p>
            <a:pPr algn="just">
              <a:lnSpc>
                <a:spcPct val="130000"/>
              </a:lnSpc>
              <a:buFont typeface="Arial" pitchFamily="34" charset="0"/>
              <a:buNone/>
            </a:pPr>
            <a:r>
              <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Web3D</a:t>
            </a: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应急</a:t>
            </a:r>
            <a:r>
              <a:rPr lang="zh-CN" altLang="en-US" sz="2400" b="1" dirty="0">
                <a:effectLst>
                  <a:outerShdw blurRad="38100" dist="38100" dir="2700000" algn="tl">
                    <a:srgbClr val="000000">
                      <a:alpha val="43137"/>
                    </a:srgbClr>
                  </a:outerShdw>
                </a:effectLst>
                <a:latin typeface="微软雅黑" pitchFamily="34" charset="-122"/>
                <a:ea typeface="微软雅黑" pitchFamily="34" charset="-122"/>
                <a:sym typeface="Arial" pitchFamily="34" charset="0"/>
              </a:rPr>
              <a:t>大数据渐进式传输机制</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0498" name="Text Box 24"/>
          <p:cNvSpPr txBox="1">
            <a:spLocks noChangeArrowheads="1"/>
          </p:cNvSpPr>
          <p:nvPr/>
        </p:nvSpPr>
        <p:spPr bwMode="auto">
          <a:xfrm>
            <a:off x="4191573" y="1340372"/>
            <a:ext cx="2697163" cy="371899"/>
          </a:xfrm>
          <a:prstGeom prst="rect">
            <a:avLst/>
          </a:prstGeom>
          <a:noFill/>
          <a:ln w="9525">
            <a:noFill/>
            <a:miter lim="800000"/>
            <a:headEnd/>
            <a:tailEnd/>
          </a:ln>
        </p:spPr>
        <p:txBody>
          <a:bodyPr lIns="90171" tIns="46991" rIns="90171" bIns="46991">
            <a:spAutoFit/>
          </a:bodyPr>
          <a:lstStyle/>
          <a:p>
            <a:pPr eaLnBrk="0" hangingPunct="0">
              <a:buFont typeface="Arial" pitchFamily="34" charset="0"/>
              <a:buNone/>
            </a:pPr>
            <a:r>
              <a:rPr lang="zh-CN" altLang="en-US" b="1" u="sng"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高效、低成本、轻量级</a:t>
            </a:r>
            <a:endParaRPr lang="en-US" b="1" u="sng"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0500" name="Text Box 26"/>
          <p:cNvSpPr txBox="1">
            <a:spLocks noChangeArrowheads="1"/>
          </p:cNvSpPr>
          <p:nvPr/>
        </p:nvSpPr>
        <p:spPr bwMode="auto">
          <a:xfrm>
            <a:off x="4191573" y="2341970"/>
            <a:ext cx="3952036" cy="369332"/>
          </a:xfrm>
          <a:prstGeom prst="rect">
            <a:avLst/>
          </a:prstGeom>
          <a:noFill/>
          <a:ln w="9525">
            <a:noFill/>
            <a:miter lim="800000"/>
            <a:headEnd/>
            <a:tailEnd/>
          </a:ln>
        </p:spPr>
        <p:txBody>
          <a:bodyPr wrap="square">
            <a:spAutoFit/>
          </a:bodyPr>
          <a:lstStyle/>
          <a:p>
            <a:pPr eaLnBrk="0" hangingPunct="0">
              <a:buFont typeface="Arial" pitchFamily="34" charset="0"/>
              <a:buNone/>
            </a:pPr>
            <a:r>
              <a:rPr lang="zh-CN" altLang="en-US" b="1" u="sng"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实现了烟气和动态人群数据的轻量化</a:t>
            </a:r>
            <a:endParaRPr lang="en-US" b="1" u="sng"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291" name="圆角矩形 4"/>
          <p:cNvSpPr>
            <a:spLocks/>
          </p:cNvSpPr>
          <p:nvPr/>
        </p:nvSpPr>
        <p:spPr bwMode="auto">
          <a:xfrm>
            <a:off x="1469483" y="4033656"/>
            <a:ext cx="1274763" cy="708025"/>
          </a:xfrm>
          <a:custGeom>
            <a:avLst/>
            <a:gdLst/>
            <a:ahLst/>
            <a:cxnLst>
              <a:cxn ang="0">
                <a:pos x="0" y="0"/>
              </a:cxn>
              <a:cxn ang="0">
                <a:pos x="1404156" y="0"/>
              </a:cxn>
              <a:cxn ang="0">
                <a:pos x="1944216" y="540060"/>
              </a:cxn>
              <a:cxn ang="0">
                <a:pos x="1404156" y="1080120"/>
              </a:cxn>
              <a:cxn ang="0">
                <a:pos x="0" y="1080120"/>
              </a:cxn>
              <a:cxn ang="0">
                <a:pos x="0" y="0"/>
              </a:cxn>
            </a:cxnLst>
            <a:rect l="0" t="0" r="r" b="b"/>
            <a:pathLst>
              <a:path w="1944216" h="1080120">
                <a:moveTo>
                  <a:pt x="0" y="0"/>
                </a:moveTo>
                <a:lnTo>
                  <a:pt x="1404156" y="0"/>
                </a:lnTo>
                <a:cubicBezTo>
                  <a:pt x="1702423" y="0"/>
                  <a:pt x="1944216" y="241793"/>
                  <a:pt x="1944216" y="540060"/>
                </a:cubicBezTo>
                <a:cubicBezTo>
                  <a:pt x="1944216" y="838327"/>
                  <a:pt x="1702423" y="1080120"/>
                  <a:pt x="1404156" y="1080120"/>
                </a:cubicBezTo>
                <a:lnTo>
                  <a:pt x="0" y="1080120"/>
                </a:lnTo>
                <a:lnTo>
                  <a:pt x="0" y="0"/>
                </a:lnTo>
                <a:close/>
              </a:path>
            </a:pathLst>
          </a:custGeom>
          <a:ln>
            <a:headEnd/>
            <a:tailEnd/>
          </a:ln>
        </p:spPr>
        <p:style>
          <a:lnRef idx="0">
            <a:schemeClr val="accent1"/>
          </a:lnRef>
          <a:fillRef idx="3">
            <a:schemeClr val="accent1"/>
          </a:fillRef>
          <a:effectRef idx="3">
            <a:schemeClr val="accent1"/>
          </a:effectRef>
          <a:fontRef idx="minor">
            <a:schemeClr val="lt1"/>
          </a:fontRef>
        </p:style>
        <p:txBody>
          <a:bodyPr lIns="68580" tIns="34291" rIns="68580" bIns="34291" anchor="ctr"/>
          <a:lstStyle/>
          <a:p>
            <a:pPr algn="r" eaLnBrk="0" hangingPunct="0">
              <a:buFont typeface="Arial" pitchFamily="34" charset="0"/>
              <a:buNone/>
              <a:defRPr/>
            </a:pPr>
            <a:endParaRPr lang="zh-CN" altLang="en-US"/>
          </a:p>
        </p:txBody>
      </p:sp>
      <p:grpSp>
        <p:nvGrpSpPr>
          <p:cNvPr id="20502" name="椭圆 6"/>
          <p:cNvGrpSpPr>
            <a:grpSpLocks/>
          </p:cNvGrpSpPr>
          <p:nvPr/>
        </p:nvGrpSpPr>
        <p:grpSpPr bwMode="auto">
          <a:xfrm>
            <a:off x="2102897" y="4125730"/>
            <a:ext cx="536575" cy="536575"/>
            <a:chOff x="0" y="0"/>
            <a:chExt cx="338" cy="338"/>
          </a:xfrm>
        </p:grpSpPr>
        <p:pic>
          <p:nvPicPr>
            <p:cNvPr id="20519" name="椭圆 6"/>
            <p:cNvPicPr>
              <a:picLocks noChangeArrowheads="1"/>
            </p:cNvPicPr>
            <p:nvPr/>
          </p:nvPicPr>
          <p:blipFill>
            <a:blip r:embed="rId3" cstate="print"/>
            <a:srcRect/>
            <a:stretch>
              <a:fillRect/>
            </a:stretch>
          </p:blipFill>
          <p:spPr bwMode="auto">
            <a:xfrm>
              <a:off x="0" y="0"/>
              <a:ext cx="338" cy="338"/>
            </a:xfrm>
            <a:prstGeom prst="rect">
              <a:avLst/>
            </a:prstGeom>
            <a:noFill/>
            <a:ln w="9525">
              <a:noFill/>
              <a:miter lim="800000"/>
              <a:headEnd/>
              <a:tailEnd/>
            </a:ln>
          </p:spPr>
        </p:pic>
        <p:sp>
          <p:nvSpPr>
            <p:cNvPr id="20520" name="Text Box 30"/>
            <p:cNvSpPr txBox="1">
              <a:spLocks noChangeArrowheads="1"/>
            </p:cNvSpPr>
            <p:nvPr/>
          </p:nvSpPr>
          <p:spPr bwMode="auto">
            <a:xfrm>
              <a:off x="52" y="53"/>
              <a:ext cx="232" cy="232"/>
            </a:xfrm>
            <a:prstGeom prst="rect">
              <a:avLst/>
            </a:prstGeom>
            <a:noFill/>
            <a:ln w="9525">
              <a:noFill/>
              <a:miter lim="800000"/>
              <a:headEnd/>
              <a:tailEnd/>
            </a:ln>
          </p:spPr>
          <p:txBody>
            <a:bodyPr lIns="0" tIns="0" rIns="0" bIns="0" anchor="ctr"/>
            <a:lstStyle/>
            <a:p>
              <a:pPr algn="ctr">
                <a:lnSpc>
                  <a:spcPct val="120000"/>
                </a:lnSpc>
                <a:buFont typeface="Arial" pitchFamily="34" charset="0"/>
                <a:buNone/>
              </a:pPr>
              <a:r>
                <a:rPr lang="zh-CN" altLang="en-US" sz="2400" dirty="0">
                  <a:solidFill>
                    <a:srgbClr val="F06262"/>
                  </a:solidFill>
                  <a:latin typeface="Segoe UI" pitchFamily="34" charset="0"/>
                </a:rPr>
                <a:t>4</a:t>
              </a:r>
              <a:endParaRPr lang="zh-CN" altLang="en-US" sz="2400" dirty="0">
                <a:solidFill>
                  <a:srgbClr val="F06262"/>
                </a:solidFill>
                <a:latin typeface="Segoe UI" pitchFamily="34" charset="0"/>
                <a:ea typeface="幼圆" pitchFamily="49" charset="-122"/>
              </a:endParaRPr>
            </a:p>
          </p:txBody>
        </p:sp>
      </p:grpSp>
      <p:sp>
        <p:nvSpPr>
          <p:cNvPr id="11295" name="圆角矩形 4"/>
          <p:cNvSpPr>
            <a:spLocks/>
          </p:cNvSpPr>
          <p:nvPr/>
        </p:nvSpPr>
        <p:spPr bwMode="auto">
          <a:xfrm>
            <a:off x="1449938" y="5086710"/>
            <a:ext cx="1274763" cy="708025"/>
          </a:xfrm>
          <a:custGeom>
            <a:avLst/>
            <a:gdLst/>
            <a:ahLst/>
            <a:cxnLst>
              <a:cxn ang="0">
                <a:pos x="0" y="0"/>
              </a:cxn>
              <a:cxn ang="0">
                <a:pos x="1404156" y="0"/>
              </a:cxn>
              <a:cxn ang="0">
                <a:pos x="1944216" y="540060"/>
              </a:cxn>
              <a:cxn ang="0">
                <a:pos x="1404156" y="1080120"/>
              </a:cxn>
              <a:cxn ang="0">
                <a:pos x="0" y="1080120"/>
              </a:cxn>
              <a:cxn ang="0">
                <a:pos x="0" y="0"/>
              </a:cxn>
            </a:cxnLst>
            <a:rect l="0" t="0" r="r" b="b"/>
            <a:pathLst>
              <a:path w="1944216" h="1080120">
                <a:moveTo>
                  <a:pt x="0" y="0"/>
                </a:moveTo>
                <a:lnTo>
                  <a:pt x="1404156" y="0"/>
                </a:lnTo>
                <a:cubicBezTo>
                  <a:pt x="1702423" y="0"/>
                  <a:pt x="1944216" y="241793"/>
                  <a:pt x="1944216" y="540060"/>
                </a:cubicBezTo>
                <a:cubicBezTo>
                  <a:pt x="1944216" y="838327"/>
                  <a:pt x="1702423" y="1080120"/>
                  <a:pt x="1404156" y="1080120"/>
                </a:cubicBezTo>
                <a:lnTo>
                  <a:pt x="0" y="1080120"/>
                </a:lnTo>
                <a:lnTo>
                  <a:pt x="0" y="0"/>
                </a:lnTo>
                <a:close/>
              </a:path>
            </a:pathLst>
          </a:custGeom>
          <a:ln>
            <a:headEnd/>
            <a:tailEnd/>
          </a:ln>
        </p:spPr>
        <p:style>
          <a:lnRef idx="0">
            <a:schemeClr val="accent1"/>
          </a:lnRef>
          <a:fillRef idx="3">
            <a:schemeClr val="accent1"/>
          </a:fillRef>
          <a:effectRef idx="3">
            <a:schemeClr val="accent1"/>
          </a:effectRef>
          <a:fontRef idx="minor">
            <a:schemeClr val="lt1"/>
          </a:fontRef>
        </p:style>
        <p:txBody>
          <a:bodyPr lIns="68580" tIns="34291" rIns="68580" bIns="34291" anchor="ctr"/>
          <a:lstStyle/>
          <a:p>
            <a:pPr algn="r" eaLnBrk="0" hangingPunct="0">
              <a:buFont typeface="Arial" pitchFamily="34" charset="0"/>
              <a:buNone/>
              <a:defRPr/>
            </a:pPr>
            <a:endParaRPr lang="zh-CN" altLang="en-US"/>
          </a:p>
        </p:txBody>
      </p:sp>
      <p:grpSp>
        <p:nvGrpSpPr>
          <p:cNvPr id="20504" name="椭圆 85"/>
          <p:cNvGrpSpPr>
            <a:grpSpLocks/>
          </p:cNvGrpSpPr>
          <p:nvPr/>
        </p:nvGrpSpPr>
        <p:grpSpPr bwMode="auto">
          <a:xfrm>
            <a:off x="2115103" y="5140684"/>
            <a:ext cx="536575" cy="534987"/>
            <a:chOff x="0" y="0"/>
            <a:chExt cx="338" cy="337"/>
          </a:xfrm>
        </p:grpSpPr>
        <p:pic>
          <p:nvPicPr>
            <p:cNvPr id="20517" name="椭圆 85"/>
            <p:cNvPicPr>
              <a:picLocks noChangeArrowheads="1"/>
            </p:cNvPicPr>
            <p:nvPr/>
          </p:nvPicPr>
          <p:blipFill>
            <a:blip r:embed="rId3" cstate="print"/>
            <a:srcRect/>
            <a:stretch>
              <a:fillRect/>
            </a:stretch>
          </p:blipFill>
          <p:spPr bwMode="auto">
            <a:xfrm>
              <a:off x="0" y="0"/>
              <a:ext cx="338" cy="337"/>
            </a:xfrm>
            <a:prstGeom prst="rect">
              <a:avLst/>
            </a:prstGeom>
            <a:noFill/>
            <a:ln w="9525">
              <a:noFill/>
              <a:miter lim="800000"/>
              <a:headEnd/>
              <a:tailEnd/>
            </a:ln>
          </p:spPr>
        </p:pic>
        <p:sp>
          <p:nvSpPr>
            <p:cNvPr id="20518" name="Text Box 34"/>
            <p:cNvSpPr txBox="1">
              <a:spLocks noChangeArrowheads="1"/>
            </p:cNvSpPr>
            <p:nvPr/>
          </p:nvSpPr>
          <p:spPr bwMode="auto">
            <a:xfrm>
              <a:off x="52" y="52"/>
              <a:ext cx="232" cy="233"/>
            </a:xfrm>
            <a:prstGeom prst="rect">
              <a:avLst/>
            </a:prstGeom>
            <a:noFill/>
            <a:ln w="9525">
              <a:noFill/>
              <a:miter lim="800000"/>
              <a:headEnd/>
              <a:tailEnd/>
            </a:ln>
          </p:spPr>
          <p:txBody>
            <a:bodyPr lIns="0" tIns="0" rIns="0" bIns="0" anchor="ctr"/>
            <a:lstStyle/>
            <a:p>
              <a:pPr algn="ctr">
                <a:lnSpc>
                  <a:spcPct val="120000"/>
                </a:lnSpc>
                <a:buFont typeface="Arial" pitchFamily="34" charset="0"/>
                <a:buNone/>
              </a:pPr>
              <a:r>
                <a:rPr lang="zh-CN" altLang="en-US" sz="2400" dirty="0">
                  <a:solidFill>
                    <a:srgbClr val="F06262"/>
                  </a:solidFill>
                  <a:latin typeface="Segoe UI" pitchFamily="34" charset="0"/>
                </a:rPr>
                <a:t>5</a:t>
              </a:r>
              <a:endParaRPr lang="zh-CN" altLang="en-US" sz="2400" dirty="0">
                <a:solidFill>
                  <a:srgbClr val="F06262"/>
                </a:solidFill>
                <a:latin typeface="Segoe UI" pitchFamily="34" charset="0"/>
                <a:ea typeface="幼圆" pitchFamily="49" charset="-122"/>
              </a:endParaRPr>
            </a:p>
          </p:txBody>
        </p:sp>
      </p:grpSp>
      <p:sp>
        <p:nvSpPr>
          <p:cNvPr id="20507" name="TextBox 33"/>
          <p:cNvSpPr txBox="1">
            <a:spLocks noChangeArrowheads="1"/>
          </p:cNvSpPr>
          <p:nvPr/>
        </p:nvSpPr>
        <p:spPr bwMode="auto">
          <a:xfrm>
            <a:off x="2947445" y="3974913"/>
            <a:ext cx="5913589" cy="525657"/>
          </a:xfrm>
          <a:prstGeom prst="rect">
            <a:avLst/>
          </a:prstGeom>
          <a:noFill/>
          <a:ln w="9525">
            <a:noFill/>
            <a:miter lim="800000"/>
            <a:headEnd/>
            <a:tailEnd/>
          </a:ln>
        </p:spPr>
        <p:txBody>
          <a:bodyPr wrap="square">
            <a:spAutoFit/>
          </a:bodyPr>
          <a:lstStyle/>
          <a:p>
            <a:pPr algn="just">
              <a:lnSpc>
                <a:spcPct val="130000"/>
              </a:lnSpc>
              <a:buFont typeface="Arial" pitchFamily="34" charset="0"/>
              <a:buNone/>
            </a:pPr>
            <a:r>
              <a:rPr lang="zh-CN" altLang="en-US" sz="2400" b="1" dirty="0">
                <a:effectLst>
                  <a:outerShdw blurRad="38100" dist="38100" dir="2700000" algn="tl">
                    <a:srgbClr val="000000">
                      <a:alpha val="43137"/>
                    </a:srgbClr>
                  </a:outerShdw>
                </a:effectLst>
                <a:latin typeface="微软雅黑" pitchFamily="34" charset="-122"/>
                <a:ea typeface="微软雅黑" pitchFamily="34" charset="-122"/>
              </a:rPr>
              <a:t>轻量级</a:t>
            </a:r>
            <a:r>
              <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Web3D</a:t>
            </a: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应急预演在线渲染引擎</a:t>
            </a:r>
          </a:p>
        </p:txBody>
      </p:sp>
      <p:sp>
        <p:nvSpPr>
          <p:cNvPr id="20510" name="Text Box 42"/>
          <p:cNvSpPr txBox="1">
            <a:spLocks noChangeArrowheads="1"/>
          </p:cNvSpPr>
          <p:nvPr/>
        </p:nvSpPr>
        <p:spPr bwMode="auto">
          <a:xfrm>
            <a:off x="4204624" y="4387668"/>
            <a:ext cx="5360906" cy="369332"/>
          </a:xfrm>
          <a:prstGeom prst="rect">
            <a:avLst/>
          </a:prstGeom>
          <a:noFill/>
          <a:ln w="9525">
            <a:noFill/>
            <a:miter lim="800000"/>
            <a:headEnd/>
            <a:tailEnd/>
          </a:ln>
        </p:spPr>
        <p:txBody>
          <a:bodyPr wrap="square">
            <a:spAutoFit/>
          </a:bodyPr>
          <a:lstStyle/>
          <a:p>
            <a:pPr eaLnBrk="0" hangingPunct="0">
              <a:buFont typeface="Arial" pitchFamily="34" charset="0"/>
              <a:buNone/>
            </a:pPr>
            <a:r>
              <a:rPr lang="zh-CN" altLang="en-US" b="1" u="sng"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实现了静态场景</a:t>
            </a:r>
            <a:r>
              <a:rPr lang="en-US" altLang="zh-CN" b="1" u="sng"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u="sng"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动态情景的实时在线渲染</a:t>
            </a:r>
            <a:endParaRPr lang="en-US" b="1" u="sng"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0513" name="Text Box 45"/>
          <p:cNvSpPr txBox="1">
            <a:spLocks noChangeArrowheads="1"/>
          </p:cNvSpPr>
          <p:nvPr/>
        </p:nvSpPr>
        <p:spPr bwMode="auto">
          <a:xfrm>
            <a:off x="4191573" y="3369575"/>
            <a:ext cx="5746756" cy="369332"/>
          </a:xfrm>
          <a:prstGeom prst="rect">
            <a:avLst/>
          </a:prstGeom>
          <a:noFill/>
          <a:ln w="9525">
            <a:noFill/>
            <a:miter lim="800000"/>
            <a:headEnd/>
            <a:tailEnd/>
          </a:ln>
        </p:spPr>
        <p:txBody>
          <a:bodyPr wrap="square">
            <a:spAutoFit/>
          </a:bodyPr>
          <a:lstStyle/>
          <a:p>
            <a:pPr eaLnBrk="0" hangingPunct="0">
              <a:buFont typeface="Arial" pitchFamily="34" charset="0"/>
              <a:buNone/>
            </a:pPr>
            <a:r>
              <a:rPr lang="zh-CN" altLang="en-US" b="1" u="sng"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初始加载时间仅需数秒钟，后续加载没有明显的卡顿</a:t>
            </a:r>
            <a:endParaRPr lang="en-US" b="1" u="sng"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0514" name="Text Box 46"/>
          <p:cNvSpPr txBox="1">
            <a:spLocks noChangeArrowheads="1"/>
          </p:cNvSpPr>
          <p:nvPr/>
        </p:nvSpPr>
        <p:spPr bwMode="auto">
          <a:xfrm>
            <a:off x="660684" y="2228583"/>
            <a:ext cx="458787" cy="1938992"/>
          </a:xfrm>
          <a:prstGeom prst="rect">
            <a:avLst/>
          </a:prstGeom>
          <a:noFill/>
          <a:ln w="9525">
            <a:noFill/>
            <a:miter lim="800000"/>
            <a:headEnd/>
            <a:tailEnd/>
          </a:ln>
        </p:spPr>
        <p:txBody>
          <a:bodyPr>
            <a:spAutoFit/>
          </a:bodyPr>
          <a:lstStyle/>
          <a:p>
            <a:pPr eaLnBrk="0" hangingPunct="0">
              <a:buFont typeface="Arial" pitchFamily="34" charset="0"/>
              <a:buNone/>
            </a:pPr>
            <a:r>
              <a:rPr lang="zh-CN" altLang="en-US" sz="3000" b="1" dirty="0">
                <a:solidFill>
                  <a:srgbClr val="FFC000"/>
                </a:solidFill>
                <a:effectLst>
                  <a:outerShdw blurRad="38100" dist="38100" dir="2700000" algn="tl">
                    <a:srgbClr val="000000">
                      <a:alpha val="43137"/>
                    </a:srgbClr>
                  </a:outerShdw>
                </a:effectLst>
                <a:ea typeface="微软雅黑" pitchFamily="34" charset="-122"/>
              </a:rPr>
              <a:t>关</a:t>
            </a:r>
          </a:p>
          <a:p>
            <a:pPr eaLnBrk="0" hangingPunct="0">
              <a:buFont typeface="Arial" pitchFamily="34" charset="0"/>
              <a:buNone/>
            </a:pPr>
            <a:r>
              <a:rPr lang="zh-CN" altLang="en-US" sz="3000" b="1" dirty="0">
                <a:solidFill>
                  <a:srgbClr val="FFC000"/>
                </a:solidFill>
                <a:effectLst>
                  <a:outerShdw blurRad="38100" dist="38100" dir="2700000" algn="tl">
                    <a:srgbClr val="000000">
                      <a:alpha val="43137"/>
                    </a:srgbClr>
                  </a:outerShdw>
                </a:effectLst>
                <a:ea typeface="微软雅黑" pitchFamily="34" charset="-122"/>
              </a:rPr>
              <a:t>键</a:t>
            </a:r>
          </a:p>
          <a:p>
            <a:pPr eaLnBrk="0" hangingPunct="0">
              <a:buFont typeface="Arial" pitchFamily="34" charset="0"/>
              <a:buNone/>
            </a:pPr>
            <a:r>
              <a:rPr lang="zh-CN" altLang="en-US" sz="3000" b="1" dirty="0">
                <a:solidFill>
                  <a:srgbClr val="FFC000"/>
                </a:solidFill>
                <a:effectLst>
                  <a:outerShdw blurRad="38100" dist="38100" dir="2700000" algn="tl">
                    <a:srgbClr val="000000">
                      <a:alpha val="43137"/>
                    </a:srgbClr>
                  </a:outerShdw>
                </a:effectLst>
                <a:ea typeface="微软雅黑" pitchFamily="34" charset="-122"/>
              </a:rPr>
              <a:t>技</a:t>
            </a:r>
          </a:p>
          <a:p>
            <a:pPr eaLnBrk="0" hangingPunct="0">
              <a:buFont typeface="Arial" pitchFamily="34" charset="0"/>
              <a:buNone/>
            </a:pPr>
            <a:r>
              <a:rPr lang="zh-CN" altLang="en-US" sz="3000" b="1" dirty="0">
                <a:solidFill>
                  <a:srgbClr val="FFC000"/>
                </a:solidFill>
                <a:effectLst>
                  <a:outerShdw blurRad="38100" dist="38100" dir="2700000" algn="tl">
                    <a:srgbClr val="000000">
                      <a:alpha val="43137"/>
                    </a:srgbClr>
                  </a:outerShdw>
                </a:effectLst>
                <a:ea typeface="微软雅黑" pitchFamily="34" charset="-122"/>
              </a:rPr>
              <a:t>术</a:t>
            </a:r>
          </a:p>
        </p:txBody>
      </p:sp>
      <p:sp>
        <p:nvSpPr>
          <p:cNvPr id="55" name="TextBox 33"/>
          <p:cNvSpPr txBox="1">
            <a:spLocks noChangeArrowheads="1"/>
          </p:cNvSpPr>
          <p:nvPr/>
        </p:nvSpPr>
        <p:spPr bwMode="auto">
          <a:xfrm>
            <a:off x="2945051" y="5032426"/>
            <a:ext cx="5986092" cy="525657"/>
          </a:xfrm>
          <a:prstGeom prst="rect">
            <a:avLst/>
          </a:prstGeom>
          <a:noFill/>
          <a:ln w="9525">
            <a:noFill/>
            <a:miter lim="800000"/>
            <a:headEnd/>
            <a:tailEnd/>
          </a:ln>
        </p:spPr>
        <p:txBody>
          <a:bodyPr wrap="square">
            <a:spAutoFit/>
          </a:bodyPr>
          <a:lstStyle/>
          <a:p>
            <a:pPr algn="just">
              <a:lnSpc>
                <a:spcPct val="130000"/>
              </a:lnSpc>
              <a:buFont typeface="Arial" pitchFamily="34" charset="0"/>
              <a:buNone/>
            </a:pPr>
            <a:r>
              <a:rPr lang="zh-CN" altLang="en-US" sz="2400" b="1" dirty="0">
                <a:effectLst>
                  <a:outerShdw blurRad="38100" dist="38100" dir="2700000" algn="tl">
                    <a:srgbClr val="000000">
                      <a:alpha val="43137"/>
                    </a:srgbClr>
                  </a:outerShdw>
                </a:effectLst>
                <a:latin typeface="微软雅黑" pitchFamily="34" charset="-122"/>
                <a:ea typeface="微软雅黑" pitchFamily="34" charset="-122"/>
              </a:rPr>
              <a:t>轻量级</a:t>
            </a:r>
            <a:r>
              <a:rPr lang="en-US" altLang="zh-CN" sz="2400" b="1" dirty="0">
                <a:effectLst>
                  <a:outerShdw blurRad="38100" dist="38100" dir="2700000" algn="tl">
                    <a:srgbClr val="000000">
                      <a:alpha val="43137"/>
                    </a:srgbClr>
                  </a:outerShdw>
                </a:effectLst>
                <a:latin typeface="微软雅黑" pitchFamily="34" charset="-122"/>
                <a:ea typeface="微软雅黑" pitchFamily="34" charset="-122"/>
              </a:rPr>
              <a:t>Web3D</a:t>
            </a:r>
            <a:r>
              <a:rPr lang="zh-CN" altLang="en-US" sz="2400" b="1" dirty="0">
                <a:effectLst>
                  <a:outerShdw blurRad="38100" dist="38100" dir="2700000" algn="tl">
                    <a:srgbClr val="000000">
                      <a:alpha val="43137"/>
                    </a:srgbClr>
                  </a:outerShdw>
                </a:effectLst>
                <a:latin typeface="微软雅黑" pitchFamily="34" charset="-122"/>
                <a:ea typeface="微软雅黑" pitchFamily="34" charset="-122"/>
              </a:rPr>
              <a:t>地铁火灾应急预演实验平台</a:t>
            </a:r>
          </a:p>
        </p:txBody>
      </p:sp>
      <p:sp>
        <p:nvSpPr>
          <p:cNvPr id="56" name="Text Box 44"/>
          <p:cNvSpPr txBox="1">
            <a:spLocks noChangeArrowheads="1"/>
          </p:cNvSpPr>
          <p:nvPr/>
        </p:nvSpPr>
        <p:spPr bwMode="auto">
          <a:xfrm>
            <a:off x="4204624" y="5491005"/>
            <a:ext cx="5277041" cy="369332"/>
          </a:xfrm>
          <a:prstGeom prst="rect">
            <a:avLst/>
          </a:prstGeom>
          <a:noFill/>
          <a:ln w="9525">
            <a:noFill/>
            <a:miter lim="800000"/>
            <a:headEnd/>
            <a:tailEnd/>
          </a:ln>
        </p:spPr>
        <p:txBody>
          <a:bodyPr wrap="square">
            <a:spAutoFit/>
          </a:bodyPr>
          <a:lstStyle/>
          <a:p>
            <a:pPr eaLnBrk="0" hangingPunct="0">
              <a:buFont typeface="Arial" pitchFamily="34" charset="0"/>
              <a:buNone/>
            </a:pPr>
            <a:r>
              <a:rPr lang="en-US" altLang="zh-CN" b="1" u="sng"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Leader-Follower</a:t>
            </a:r>
            <a:r>
              <a:rPr lang="zh-CN" altLang="en-US" b="1" u="sng"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寻路机制 </a:t>
            </a:r>
            <a:r>
              <a:rPr lang="en-US" altLang="zh-CN" b="1" u="sng" dirty="0" err="1">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eAACO</a:t>
            </a:r>
            <a:r>
              <a:rPr lang="zh-CN" altLang="en-US" b="1" u="sng"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火灾逃生规划</a:t>
            </a:r>
          </a:p>
        </p:txBody>
      </p:sp>
      <p:sp>
        <p:nvSpPr>
          <p:cNvPr id="2" name="竖排标题 1"/>
          <p:cNvSpPr>
            <a:spLocks noGrp="1"/>
          </p:cNvSpPr>
          <p:nvPr>
            <p:ph type="title" orient="vert"/>
          </p:nvPr>
        </p:nvSpPr>
        <p:spPr>
          <a:xfrm>
            <a:off x="10140497" y="358656"/>
            <a:ext cx="1073802" cy="4673770"/>
          </a:xfrm>
        </p:spPr>
        <p:txBody>
          <a:bodyPr>
            <a:normAutofit/>
          </a:bodyPr>
          <a:lstStyle/>
          <a:p>
            <a:r>
              <a:rPr lang="zh-CN" altLang="en-US" b="1" dirty="0">
                <a:effectLst>
                  <a:outerShdw blurRad="38100" dist="38100" dir="2700000" algn="tl">
                    <a:srgbClr val="000000">
                      <a:alpha val="43137"/>
                    </a:srgbClr>
                  </a:outerShdw>
                </a:effectLst>
                <a:latin typeface="Arial Black" pitchFamily="34" charset="0"/>
                <a:ea typeface="微软雅黑" pitchFamily="34" charset="-122"/>
              </a:rPr>
              <a:t>关键技术研究内容</a:t>
            </a:r>
            <a:endParaRPr lang="zh-CN" altLang="en-US" dirty="0"/>
          </a:p>
        </p:txBody>
      </p:sp>
    </p:spTree>
    <p:extLst>
      <p:ext uri="{BB962C8B-B14F-4D97-AF65-F5344CB8AC3E}">
        <p14:creationId xmlns:p14="http://schemas.microsoft.com/office/powerpoint/2010/main" val="205133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495"/>
                                        </p:tgtEl>
                                        <p:attrNameLst>
                                          <p:attrName>style.visibility</p:attrName>
                                        </p:attrNameLst>
                                      </p:cBhvr>
                                      <p:to>
                                        <p:strVal val="visible"/>
                                      </p:to>
                                    </p:set>
                                    <p:animEffect transition="in" filter="fade">
                                      <p:cBhvr>
                                        <p:cTn id="7" dur="1000"/>
                                        <p:tgtEl>
                                          <p:spTgt spid="20495"/>
                                        </p:tgtEl>
                                      </p:cBhvr>
                                    </p:animEffect>
                                    <p:anim calcmode="lin" valueType="num">
                                      <p:cBhvr>
                                        <p:cTn id="8" dur="1000" fill="hold"/>
                                        <p:tgtEl>
                                          <p:spTgt spid="20495"/>
                                        </p:tgtEl>
                                        <p:attrNameLst>
                                          <p:attrName>ppt_x</p:attrName>
                                        </p:attrNameLst>
                                      </p:cBhvr>
                                      <p:tavLst>
                                        <p:tav tm="0">
                                          <p:val>
                                            <p:strVal val="#ppt_x"/>
                                          </p:val>
                                        </p:tav>
                                        <p:tav tm="100000">
                                          <p:val>
                                            <p:strVal val="#ppt_x"/>
                                          </p:val>
                                        </p:tav>
                                      </p:tavLst>
                                    </p:anim>
                                    <p:anim calcmode="lin" valueType="num">
                                      <p:cBhvr>
                                        <p:cTn id="9" dur="1000" fill="hold"/>
                                        <p:tgtEl>
                                          <p:spTgt spid="2049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0498"/>
                                        </p:tgtEl>
                                        <p:attrNameLst>
                                          <p:attrName>style.visibility</p:attrName>
                                        </p:attrNameLst>
                                      </p:cBhvr>
                                      <p:to>
                                        <p:strVal val="visible"/>
                                      </p:to>
                                    </p:set>
                                    <p:animEffect transition="in" filter="fade">
                                      <p:cBhvr>
                                        <p:cTn id="14" dur="1000"/>
                                        <p:tgtEl>
                                          <p:spTgt spid="20498"/>
                                        </p:tgtEl>
                                      </p:cBhvr>
                                    </p:animEffect>
                                    <p:anim calcmode="lin" valueType="num">
                                      <p:cBhvr>
                                        <p:cTn id="15" dur="1000" fill="hold"/>
                                        <p:tgtEl>
                                          <p:spTgt spid="20498"/>
                                        </p:tgtEl>
                                        <p:attrNameLst>
                                          <p:attrName>ppt_x</p:attrName>
                                        </p:attrNameLst>
                                      </p:cBhvr>
                                      <p:tavLst>
                                        <p:tav tm="0">
                                          <p:val>
                                            <p:strVal val="#ppt_x"/>
                                          </p:val>
                                        </p:tav>
                                        <p:tav tm="100000">
                                          <p:val>
                                            <p:strVal val="#ppt_x"/>
                                          </p:val>
                                        </p:tav>
                                      </p:tavLst>
                                    </p:anim>
                                    <p:anim calcmode="lin" valueType="num">
                                      <p:cBhvr>
                                        <p:cTn id="16" dur="1000" fill="hold"/>
                                        <p:tgtEl>
                                          <p:spTgt spid="2049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0496"/>
                                        </p:tgtEl>
                                        <p:attrNameLst>
                                          <p:attrName>style.visibility</p:attrName>
                                        </p:attrNameLst>
                                      </p:cBhvr>
                                      <p:to>
                                        <p:strVal val="visible"/>
                                      </p:to>
                                    </p:set>
                                    <p:animEffect transition="in" filter="fade">
                                      <p:cBhvr>
                                        <p:cTn id="21" dur="1000"/>
                                        <p:tgtEl>
                                          <p:spTgt spid="20496"/>
                                        </p:tgtEl>
                                      </p:cBhvr>
                                    </p:animEffect>
                                    <p:anim calcmode="lin" valueType="num">
                                      <p:cBhvr>
                                        <p:cTn id="22" dur="1000" fill="hold"/>
                                        <p:tgtEl>
                                          <p:spTgt spid="20496"/>
                                        </p:tgtEl>
                                        <p:attrNameLst>
                                          <p:attrName>ppt_x</p:attrName>
                                        </p:attrNameLst>
                                      </p:cBhvr>
                                      <p:tavLst>
                                        <p:tav tm="0">
                                          <p:val>
                                            <p:strVal val="#ppt_x"/>
                                          </p:val>
                                        </p:tav>
                                        <p:tav tm="100000">
                                          <p:val>
                                            <p:strVal val="#ppt_x"/>
                                          </p:val>
                                        </p:tav>
                                      </p:tavLst>
                                    </p:anim>
                                    <p:anim calcmode="lin" valueType="num">
                                      <p:cBhvr>
                                        <p:cTn id="23" dur="1000" fill="hold"/>
                                        <p:tgtEl>
                                          <p:spTgt spid="2049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0500"/>
                                        </p:tgtEl>
                                        <p:attrNameLst>
                                          <p:attrName>style.visibility</p:attrName>
                                        </p:attrNameLst>
                                      </p:cBhvr>
                                      <p:to>
                                        <p:strVal val="visible"/>
                                      </p:to>
                                    </p:set>
                                    <p:animEffect transition="in" filter="fade">
                                      <p:cBhvr>
                                        <p:cTn id="28" dur="1000"/>
                                        <p:tgtEl>
                                          <p:spTgt spid="20500"/>
                                        </p:tgtEl>
                                      </p:cBhvr>
                                    </p:animEffect>
                                    <p:anim calcmode="lin" valueType="num">
                                      <p:cBhvr>
                                        <p:cTn id="29" dur="1000" fill="hold"/>
                                        <p:tgtEl>
                                          <p:spTgt spid="20500"/>
                                        </p:tgtEl>
                                        <p:attrNameLst>
                                          <p:attrName>ppt_x</p:attrName>
                                        </p:attrNameLst>
                                      </p:cBhvr>
                                      <p:tavLst>
                                        <p:tav tm="0">
                                          <p:val>
                                            <p:strVal val="#ppt_x"/>
                                          </p:val>
                                        </p:tav>
                                        <p:tav tm="100000">
                                          <p:val>
                                            <p:strVal val="#ppt_x"/>
                                          </p:val>
                                        </p:tav>
                                      </p:tavLst>
                                    </p:anim>
                                    <p:anim calcmode="lin" valueType="num">
                                      <p:cBhvr>
                                        <p:cTn id="30" dur="1000" fill="hold"/>
                                        <p:tgtEl>
                                          <p:spTgt spid="2050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0497"/>
                                        </p:tgtEl>
                                        <p:attrNameLst>
                                          <p:attrName>style.visibility</p:attrName>
                                        </p:attrNameLst>
                                      </p:cBhvr>
                                      <p:to>
                                        <p:strVal val="visible"/>
                                      </p:to>
                                    </p:set>
                                    <p:animEffect transition="in" filter="fade">
                                      <p:cBhvr>
                                        <p:cTn id="35" dur="500"/>
                                        <p:tgtEl>
                                          <p:spTgt spid="2049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0513"/>
                                        </p:tgtEl>
                                        <p:attrNameLst>
                                          <p:attrName>style.visibility</p:attrName>
                                        </p:attrNameLst>
                                      </p:cBhvr>
                                      <p:to>
                                        <p:strVal val="visible"/>
                                      </p:to>
                                    </p:set>
                                    <p:animEffect transition="in" filter="fade">
                                      <p:cBhvr>
                                        <p:cTn id="40" dur="500"/>
                                        <p:tgtEl>
                                          <p:spTgt spid="20513"/>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20507"/>
                                        </p:tgtEl>
                                        <p:attrNameLst>
                                          <p:attrName>style.visibility</p:attrName>
                                        </p:attrNameLst>
                                      </p:cBhvr>
                                      <p:to>
                                        <p:strVal val="visible"/>
                                      </p:to>
                                    </p:set>
                                    <p:anim calcmode="lin" valueType="num">
                                      <p:cBhvr additive="base">
                                        <p:cTn id="45" dur="500" fill="hold"/>
                                        <p:tgtEl>
                                          <p:spTgt spid="20507"/>
                                        </p:tgtEl>
                                        <p:attrNameLst>
                                          <p:attrName>ppt_x</p:attrName>
                                        </p:attrNameLst>
                                      </p:cBhvr>
                                      <p:tavLst>
                                        <p:tav tm="0">
                                          <p:val>
                                            <p:strVal val="#ppt_x"/>
                                          </p:val>
                                        </p:tav>
                                        <p:tav tm="100000">
                                          <p:val>
                                            <p:strVal val="#ppt_x"/>
                                          </p:val>
                                        </p:tav>
                                      </p:tavLst>
                                    </p:anim>
                                    <p:anim calcmode="lin" valueType="num">
                                      <p:cBhvr additive="base">
                                        <p:cTn id="46" dur="500" fill="hold"/>
                                        <p:tgtEl>
                                          <p:spTgt spid="20507"/>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20510"/>
                                        </p:tgtEl>
                                        <p:attrNameLst>
                                          <p:attrName>style.visibility</p:attrName>
                                        </p:attrNameLst>
                                      </p:cBhvr>
                                      <p:to>
                                        <p:strVal val="visible"/>
                                      </p:to>
                                    </p:set>
                                    <p:anim calcmode="lin" valueType="num">
                                      <p:cBhvr additive="base">
                                        <p:cTn id="51" dur="500" fill="hold"/>
                                        <p:tgtEl>
                                          <p:spTgt spid="20510"/>
                                        </p:tgtEl>
                                        <p:attrNameLst>
                                          <p:attrName>ppt_x</p:attrName>
                                        </p:attrNameLst>
                                      </p:cBhvr>
                                      <p:tavLst>
                                        <p:tav tm="0">
                                          <p:val>
                                            <p:strVal val="#ppt_x"/>
                                          </p:val>
                                        </p:tav>
                                        <p:tav tm="100000">
                                          <p:val>
                                            <p:strVal val="#ppt_x"/>
                                          </p:val>
                                        </p:tav>
                                      </p:tavLst>
                                    </p:anim>
                                    <p:anim calcmode="lin" valueType="num">
                                      <p:cBhvr additive="base">
                                        <p:cTn id="52" dur="500" fill="hold"/>
                                        <p:tgtEl>
                                          <p:spTgt spid="20510"/>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6" presetClass="entr" presetSubtype="0" fill="hold" grpId="0" nodeType="click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wipe(down)">
                                      <p:cBhvr>
                                        <p:cTn id="57" dur="580">
                                          <p:stCondLst>
                                            <p:cond delay="0"/>
                                          </p:stCondLst>
                                        </p:cTn>
                                        <p:tgtEl>
                                          <p:spTgt spid="55"/>
                                        </p:tgtEl>
                                      </p:cBhvr>
                                    </p:animEffect>
                                    <p:anim calcmode="lin" valueType="num">
                                      <p:cBhvr>
                                        <p:cTn id="58" dur="1822" tmFilter="0,0; 0.14,0.36; 0.43,0.73; 0.71,0.91; 1.0,1.0">
                                          <p:stCondLst>
                                            <p:cond delay="0"/>
                                          </p:stCondLst>
                                        </p:cTn>
                                        <p:tgtEl>
                                          <p:spTgt spid="55"/>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55"/>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55"/>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55"/>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55"/>
                                        </p:tgtEl>
                                        <p:attrNameLst>
                                          <p:attrName>ppt_y</p:attrName>
                                        </p:attrNameLst>
                                      </p:cBhvr>
                                      <p:tavLst>
                                        <p:tav tm="0" fmla="#ppt_y-sin(pi*$)/81">
                                          <p:val>
                                            <p:fltVal val="0"/>
                                          </p:val>
                                        </p:tav>
                                        <p:tav tm="100000">
                                          <p:val>
                                            <p:fltVal val="1"/>
                                          </p:val>
                                        </p:tav>
                                      </p:tavLst>
                                    </p:anim>
                                    <p:animScale>
                                      <p:cBhvr>
                                        <p:cTn id="63" dur="26">
                                          <p:stCondLst>
                                            <p:cond delay="650"/>
                                          </p:stCondLst>
                                        </p:cTn>
                                        <p:tgtEl>
                                          <p:spTgt spid="55"/>
                                        </p:tgtEl>
                                      </p:cBhvr>
                                      <p:to x="100000" y="60000"/>
                                    </p:animScale>
                                    <p:animScale>
                                      <p:cBhvr>
                                        <p:cTn id="64" dur="166" decel="50000">
                                          <p:stCondLst>
                                            <p:cond delay="676"/>
                                          </p:stCondLst>
                                        </p:cTn>
                                        <p:tgtEl>
                                          <p:spTgt spid="55"/>
                                        </p:tgtEl>
                                      </p:cBhvr>
                                      <p:to x="100000" y="100000"/>
                                    </p:animScale>
                                    <p:animScale>
                                      <p:cBhvr>
                                        <p:cTn id="65" dur="26">
                                          <p:stCondLst>
                                            <p:cond delay="1312"/>
                                          </p:stCondLst>
                                        </p:cTn>
                                        <p:tgtEl>
                                          <p:spTgt spid="55"/>
                                        </p:tgtEl>
                                      </p:cBhvr>
                                      <p:to x="100000" y="80000"/>
                                    </p:animScale>
                                    <p:animScale>
                                      <p:cBhvr>
                                        <p:cTn id="66" dur="166" decel="50000">
                                          <p:stCondLst>
                                            <p:cond delay="1338"/>
                                          </p:stCondLst>
                                        </p:cTn>
                                        <p:tgtEl>
                                          <p:spTgt spid="55"/>
                                        </p:tgtEl>
                                      </p:cBhvr>
                                      <p:to x="100000" y="100000"/>
                                    </p:animScale>
                                    <p:animScale>
                                      <p:cBhvr>
                                        <p:cTn id="67" dur="26">
                                          <p:stCondLst>
                                            <p:cond delay="1642"/>
                                          </p:stCondLst>
                                        </p:cTn>
                                        <p:tgtEl>
                                          <p:spTgt spid="55"/>
                                        </p:tgtEl>
                                      </p:cBhvr>
                                      <p:to x="100000" y="90000"/>
                                    </p:animScale>
                                    <p:animScale>
                                      <p:cBhvr>
                                        <p:cTn id="68" dur="166" decel="50000">
                                          <p:stCondLst>
                                            <p:cond delay="1668"/>
                                          </p:stCondLst>
                                        </p:cTn>
                                        <p:tgtEl>
                                          <p:spTgt spid="55"/>
                                        </p:tgtEl>
                                      </p:cBhvr>
                                      <p:to x="100000" y="100000"/>
                                    </p:animScale>
                                    <p:animScale>
                                      <p:cBhvr>
                                        <p:cTn id="69" dur="26">
                                          <p:stCondLst>
                                            <p:cond delay="1808"/>
                                          </p:stCondLst>
                                        </p:cTn>
                                        <p:tgtEl>
                                          <p:spTgt spid="55"/>
                                        </p:tgtEl>
                                      </p:cBhvr>
                                      <p:to x="100000" y="95000"/>
                                    </p:animScale>
                                    <p:animScale>
                                      <p:cBhvr>
                                        <p:cTn id="70" dur="166" decel="50000">
                                          <p:stCondLst>
                                            <p:cond delay="1834"/>
                                          </p:stCondLst>
                                        </p:cTn>
                                        <p:tgtEl>
                                          <p:spTgt spid="55"/>
                                        </p:tgtEl>
                                      </p:cBhvr>
                                      <p:to x="100000" y="100000"/>
                                    </p:animScale>
                                  </p:childTnLst>
                                </p:cTn>
                              </p:par>
                            </p:childTnLst>
                          </p:cTn>
                        </p:par>
                      </p:childTnLst>
                    </p:cTn>
                  </p:par>
                  <p:par>
                    <p:cTn id="71" fill="hold">
                      <p:stCondLst>
                        <p:cond delay="indefinite"/>
                      </p:stCondLst>
                      <p:childTnLst>
                        <p:par>
                          <p:cTn id="72" fill="hold">
                            <p:stCondLst>
                              <p:cond delay="0"/>
                            </p:stCondLst>
                            <p:childTnLst>
                              <p:par>
                                <p:cTn id="73" presetID="53" presetClass="entr" presetSubtype="16" fill="hold" grpId="0" nodeType="clickEffect">
                                  <p:stCondLst>
                                    <p:cond delay="0"/>
                                  </p:stCondLst>
                                  <p:childTnLst>
                                    <p:set>
                                      <p:cBhvr>
                                        <p:cTn id="74" dur="1" fill="hold">
                                          <p:stCondLst>
                                            <p:cond delay="0"/>
                                          </p:stCondLst>
                                        </p:cTn>
                                        <p:tgtEl>
                                          <p:spTgt spid="56"/>
                                        </p:tgtEl>
                                        <p:attrNameLst>
                                          <p:attrName>style.visibility</p:attrName>
                                        </p:attrNameLst>
                                      </p:cBhvr>
                                      <p:to>
                                        <p:strVal val="visible"/>
                                      </p:to>
                                    </p:set>
                                    <p:anim calcmode="lin" valueType="num">
                                      <p:cBhvr>
                                        <p:cTn id="75" dur="500" fill="hold"/>
                                        <p:tgtEl>
                                          <p:spTgt spid="56"/>
                                        </p:tgtEl>
                                        <p:attrNameLst>
                                          <p:attrName>ppt_w</p:attrName>
                                        </p:attrNameLst>
                                      </p:cBhvr>
                                      <p:tavLst>
                                        <p:tav tm="0">
                                          <p:val>
                                            <p:fltVal val="0"/>
                                          </p:val>
                                        </p:tav>
                                        <p:tav tm="100000">
                                          <p:val>
                                            <p:strVal val="#ppt_w"/>
                                          </p:val>
                                        </p:tav>
                                      </p:tavLst>
                                    </p:anim>
                                    <p:anim calcmode="lin" valueType="num">
                                      <p:cBhvr>
                                        <p:cTn id="76" dur="500" fill="hold"/>
                                        <p:tgtEl>
                                          <p:spTgt spid="56"/>
                                        </p:tgtEl>
                                        <p:attrNameLst>
                                          <p:attrName>ppt_h</p:attrName>
                                        </p:attrNameLst>
                                      </p:cBhvr>
                                      <p:tavLst>
                                        <p:tav tm="0">
                                          <p:val>
                                            <p:fltVal val="0"/>
                                          </p:val>
                                        </p:tav>
                                        <p:tav tm="100000">
                                          <p:val>
                                            <p:strVal val="#ppt_h"/>
                                          </p:val>
                                        </p:tav>
                                      </p:tavLst>
                                    </p:anim>
                                    <p:animEffect transition="in" filter="fade">
                                      <p:cBhvr>
                                        <p:cTn id="7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5" grpId="0"/>
      <p:bldP spid="20496" grpId="0"/>
      <p:bldP spid="20497" grpId="0"/>
      <p:bldP spid="20498" grpId="0"/>
      <p:bldP spid="20500" grpId="0"/>
      <p:bldP spid="20507" grpId="0"/>
      <p:bldP spid="20510" grpId="0"/>
      <p:bldP spid="20513" grpId="0"/>
      <p:bldP spid="55" grpId="0"/>
      <p:bldP spid="5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orient="vert"/>
          </p:nvPr>
        </p:nvSpPr>
        <p:spPr/>
        <p:txBody>
          <a:bodyPr>
            <a:normAutofit/>
          </a:bodyPr>
          <a:lstStyle/>
          <a:p>
            <a:r>
              <a:rPr lang="zh-CN" altLang="en-US" dirty="0">
                <a:latin typeface="微软雅黑" panose="020B0503020204020204" pitchFamily="34" charset="-122"/>
                <a:ea typeface="微软雅黑" panose="020B0503020204020204" pitchFamily="34" charset="-122"/>
              </a:rPr>
              <a:t>消防灭火功能</a:t>
            </a:r>
          </a:p>
        </p:txBody>
      </p:sp>
      <p:sp>
        <p:nvSpPr>
          <p:cNvPr id="7" name="文本框 6"/>
          <p:cNvSpPr txBox="1"/>
          <p:nvPr/>
        </p:nvSpPr>
        <p:spPr>
          <a:xfrm>
            <a:off x="2135560" y="6062979"/>
            <a:ext cx="6647974" cy="523220"/>
          </a:xfrm>
          <a:prstGeom prst="rect">
            <a:avLst/>
          </a:prstGeom>
          <a:noFill/>
        </p:spPr>
        <p:txBody>
          <a:bodyPr wrap="none" rtlCol="0">
            <a:spAutoFit/>
          </a:bodyPr>
          <a:lstStyle/>
          <a:p>
            <a:r>
              <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随着消防员不断地喷水，火势会逐渐平息</a:t>
            </a:r>
          </a:p>
        </p:txBody>
      </p:sp>
      <p:pic>
        <p:nvPicPr>
          <p:cNvPr id="3" name="图片 2">
            <a:extLst>
              <a:ext uri="{FF2B5EF4-FFF2-40B4-BE49-F238E27FC236}">
                <a16:creationId xmlns:a16="http://schemas.microsoft.com/office/drawing/2014/main" id="{588EA6DA-47F3-4019-89E7-F303FC55B3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384" y="609596"/>
            <a:ext cx="5012272" cy="2819403"/>
          </a:xfrm>
          <a:prstGeom prst="rect">
            <a:avLst/>
          </a:prstGeom>
        </p:spPr>
      </p:pic>
      <p:pic>
        <p:nvPicPr>
          <p:cNvPr id="6" name="图片 5">
            <a:extLst>
              <a:ext uri="{FF2B5EF4-FFF2-40B4-BE49-F238E27FC236}">
                <a16:creationId xmlns:a16="http://schemas.microsoft.com/office/drawing/2014/main" id="{3368B6C5-ED18-4591-9BA1-FF4BE4E76E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7706" y="2348880"/>
            <a:ext cx="6292414" cy="3539483"/>
          </a:xfrm>
          <a:prstGeom prst="rect">
            <a:avLst/>
          </a:prstGeom>
        </p:spPr>
      </p:pic>
    </p:spTree>
    <p:extLst>
      <p:ext uri="{BB962C8B-B14F-4D97-AF65-F5344CB8AC3E}">
        <p14:creationId xmlns:p14="http://schemas.microsoft.com/office/powerpoint/2010/main" val="2899107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B3EF0C8-CB5C-4980-9DFF-4014F67E91C2}"/>
              </a:ext>
            </a:extLst>
          </p:cNvPr>
          <p:cNvSpPr>
            <a:spLocks noGrp="1"/>
          </p:cNvSpPr>
          <p:nvPr>
            <p:ph type="title"/>
          </p:nvPr>
        </p:nvSpPr>
        <p:spPr/>
        <p:txBody>
          <a:bodyPr/>
          <a:lstStyle/>
          <a:p>
            <a:pPr lvl="0"/>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系统运行实验结果</a:t>
            </a:r>
            <a:endPar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 name="文本占位符 3">
            <a:extLst>
              <a:ext uri="{FF2B5EF4-FFF2-40B4-BE49-F238E27FC236}">
                <a16:creationId xmlns:a16="http://schemas.microsoft.com/office/drawing/2014/main" id="{899563D0-533B-403F-94F9-DE36B332A8BB}"/>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9964638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3F74326-8806-40D7-9425-958AFAC9130B}"/>
              </a:ext>
            </a:extLst>
          </p:cNvPr>
          <p:cNvSpPr>
            <a:spLocks noGrp="1"/>
          </p:cNvSpPr>
          <p:nvPr>
            <p:ph type="title"/>
          </p:nvPr>
        </p:nvSpPr>
        <p:spPr/>
        <p:txBody>
          <a:bodyPr/>
          <a:lstStyle/>
          <a:p>
            <a:r>
              <a:rPr lang="zh-CN" altLang="zh-CN" b="1" dirty="0">
                <a:latin typeface="微软雅黑" panose="020B0503020204020204" pitchFamily="34" charset="-122"/>
                <a:ea typeface="微软雅黑" panose="020B0503020204020204" pitchFamily="34" charset="-122"/>
              </a:rPr>
              <a:t>测试环境</a:t>
            </a:r>
            <a:r>
              <a:rPr lang="zh-CN" altLang="en-US" b="1" dirty="0">
                <a:latin typeface="微软雅黑" panose="020B0503020204020204" pitchFamily="34" charset="-122"/>
                <a:ea typeface="微软雅黑" panose="020B0503020204020204" pitchFamily="34" charset="-122"/>
              </a:rPr>
              <a:t>即测试指标</a:t>
            </a:r>
          </a:p>
        </p:txBody>
      </p:sp>
      <p:graphicFrame>
        <p:nvGraphicFramePr>
          <p:cNvPr id="5" name="表格 4">
            <a:extLst>
              <a:ext uri="{FF2B5EF4-FFF2-40B4-BE49-F238E27FC236}">
                <a16:creationId xmlns:a16="http://schemas.microsoft.com/office/drawing/2014/main" id="{4717F334-3302-4435-8CAE-A03AD4DAECCE}"/>
              </a:ext>
            </a:extLst>
          </p:cNvPr>
          <p:cNvGraphicFramePr>
            <a:graphicFrameLocks noGrp="1"/>
          </p:cNvGraphicFramePr>
          <p:nvPr>
            <p:extLst>
              <p:ext uri="{D42A27DB-BD31-4B8C-83A1-F6EECF244321}">
                <p14:modId xmlns:p14="http://schemas.microsoft.com/office/powerpoint/2010/main" val="946139971"/>
              </p:ext>
            </p:extLst>
          </p:nvPr>
        </p:nvGraphicFramePr>
        <p:xfrm>
          <a:off x="299356" y="4005064"/>
          <a:ext cx="11593288" cy="2464232"/>
        </p:xfrm>
        <a:graphic>
          <a:graphicData uri="http://schemas.openxmlformats.org/drawingml/2006/table">
            <a:tbl>
              <a:tblPr>
                <a:tableStyleId>{073A0DAA-6AF3-43AB-8588-CEC1D06C72B9}</a:tableStyleId>
              </a:tblPr>
              <a:tblGrid>
                <a:gridCol w="2057746">
                  <a:extLst>
                    <a:ext uri="{9D8B030D-6E8A-4147-A177-3AD203B41FA5}">
                      <a16:colId xmlns:a16="http://schemas.microsoft.com/office/drawing/2014/main" val="4139706509"/>
                    </a:ext>
                  </a:extLst>
                </a:gridCol>
                <a:gridCol w="4112854">
                  <a:extLst>
                    <a:ext uri="{9D8B030D-6E8A-4147-A177-3AD203B41FA5}">
                      <a16:colId xmlns:a16="http://schemas.microsoft.com/office/drawing/2014/main" val="3104644136"/>
                    </a:ext>
                  </a:extLst>
                </a:gridCol>
                <a:gridCol w="2618349">
                  <a:extLst>
                    <a:ext uri="{9D8B030D-6E8A-4147-A177-3AD203B41FA5}">
                      <a16:colId xmlns:a16="http://schemas.microsoft.com/office/drawing/2014/main" val="74470286"/>
                    </a:ext>
                  </a:extLst>
                </a:gridCol>
                <a:gridCol w="2804339">
                  <a:extLst>
                    <a:ext uri="{9D8B030D-6E8A-4147-A177-3AD203B41FA5}">
                      <a16:colId xmlns:a16="http://schemas.microsoft.com/office/drawing/2014/main" val="553887719"/>
                    </a:ext>
                  </a:extLst>
                </a:gridCol>
              </a:tblGrid>
              <a:tr h="364030">
                <a:tc>
                  <a:txBody>
                    <a:bodyPr/>
                    <a:lstStyle/>
                    <a:p>
                      <a:pPr indent="266700" algn="l">
                        <a:spcAft>
                          <a:spcPts val="600"/>
                        </a:spcAft>
                      </a:pP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PC</a:t>
                      </a:r>
                      <a:r>
                        <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测试平台</a:t>
                      </a:r>
                    </a:p>
                  </a:txBody>
                  <a:tcPr marL="68580" marR="68580" marT="0" marB="0" anchor="ctr">
                    <a:noFill/>
                  </a:tcPr>
                </a:tc>
                <a:tc>
                  <a:txBody>
                    <a:bodyPr/>
                    <a:lstStyle/>
                    <a:p>
                      <a:pPr indent="266700" algn="ctr">
                        <a:spcAft>
                          <a:spcPts val="600"/>
                        </a:spcAft>
                      </a:pP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iOS</a:t>
                      </a:r>
                      <a:r>
                        <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测试平台</a:t>
                      </a:r>
                    </a:p>
                  </a:txBody>
                  <a:tcPr marL="68580" marR="68580" marT="0" marB="0" anchor="ctr">
                    <a:noFill/>
                  </a:tcPr>
                </a:tc>
                <a:tc>
                  <a:txBody>
                    <a:bodyPr/>
                    <a:lstStyle/>
                    <a:p>
                      <a:pPr indent="266700" algn="ctr">
                        <a:spcAft>
                          <a:spcPts val="600"/>
                        </a:spcAft>
                      </a:pPr>
                      <a:r>
                        <a:rPr lang="zh-CN"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安卓测试平台</a:t>
                      </a:r>
                    </a:p>
                  </a:txBody>
                  <a:tcPr marL="68580" marR="68580" marT="0" marB="0" anchor="ctr">
                    <a:noFill/>
                  </a:tcPr>
                </a:tc>
                <a:extLst>
                  <a:ext uri="{0D108BD9-81ED-4DB2-BD59-A6C34878D82A}">
                    <a16:rowId xmlns:a16="http://schemas.microsoft.com/office/drawing/2014/main" val="442810800"/>
                  </a:ext>
                </a:extLst>
              </a:tr>
              <a:tr h="644082">
                <a:tc>
                  <a:txBody>
                    <a:bodyPr/>
                    <a:lstStyle/>
                    <a:p>
                      <a:pPr indent="266700" algn="l">
                        <a:spcAft>
                          <a:spcPts val="600"/>
                        </a:spcAft>
                      </a:pPr>
                      <a:r>
                        <a:rPr lang="zh-CN"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中央处理器：</a:t>
                      </a:r>
                    </a:p>
                  </a:txBody>
                  <a:tcPr marL="68580" marR="68580" marT="0" marB="0" anchor="ctr">
                    <a:noFill/>
                  </a:tcPr>
                </a:tc>
                <a:tc>
                  <a:txBody>
                    <a:bodyPr/>
                    <a:lstStyle/>
                    <a:p>
                      <a:pPr indent="266700" algn="ctr">
                        <a:spcAft>
                          <a:spcPts val="600"/>
                        </a:spcAft>
                      </a:pPr>
                      <a:r>
                        <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英特尔</a:t>
                      </a: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i7-7700HQ</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Apple A10</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Snapdragon 820(MSM8996)</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extLst>
                  <a:ext uri="{0D108BD9-81ED-4DB2-BD59-A6C34878D82A}">
                    <a16:rowId xmlns:a16="http://schemas.microsoft.com/office/drawing/2014/main" val="2980584853"/>
                  </a:ext>
                </a:extLst>
              </a:tr>
              <a:tr h="364030">
                <a:tc>
                  <a:txBody>
                    <a:bodyPr/>
                    <a:lstStyle/>
                    <a:p>
                      <a:pPr indent="266700" algn="l">
                        <a:spcAft>
                          <a:spcPts val="600"/>
                        </a:spcAft>
                      </a:pPr>
                      <a:r>
                        <a:rPr lang="zh-CN"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内存：</a:t>
                      </a:r>
                    </a:p>
                  </a:txBody>
                  <a:tcPr marL="68580" marR="68580" marT="0" marB="0" anchor="ctr">
                    <a:noFill/>
                  </a:tcPr>
                </a:tc>
                <a:tc>
                  <a:txBody>
                    <a:bodyPr/>
                    <a:lstStyle/>
                    <a:p>
                      <a:pPr indent="266700" algn="ctr">
                        <a:spcAft>
                          <a:spcPts val="600"/>
                        </a:spcAft>
                      </a:pPr>
                      <a:r>
                        <a:rPr lang="en-US"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16GB DDR4 2400MHz</a:t>
                      </a:r>
                      <a:endParaRPr lang="zh-CN"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2GB</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4GB</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extLst>
                  <a:ext uri="{0D108BD9-81ED-4DB2-BD59-A6C34878D82A}">
                    <a16:rowId xmlns:a16="http://schemas.microsoft.com/office/drawing/2014/main" val="2493365199"/>
                  </a:ext>
                </a:extLst>
              </a:tr>
              <a:tr h="364030">
                <a:tc>
                  <a:txBody>
                    <a:bodyPr/>
                    <a:lstStyle/>
                    <a:p>
                      <a:pPr indent="266700" algn="l">
                        <a:spcAft>
                          <a:spcPts val="600"/>
                        </a:spcAft>
                      </a:pPr>
                      <a:r>
                        <a:rPr lang="zh-CN"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图形处理器：</a:t>
                      </a:r>
                    </a:p>
                  </a:txBody>
                  <a:tcPr marL="68580" marR="68580" marT="0" marB="0" anchor="ctr">
                    <a:noFill/>
                  </a:tcPr>
                </a:tc>
                <a:tc>
                  <a:txBody>
                    <a:bodyPr/>
                    <a:lstStyle/>
                    <a:p>
                      <a:pPr indent="266700" algn="ctr">
                        <a:spcAft>
                          <a:spcPts val="600"/>
                        </a:spcAft>
                      </a:pPr>
                      <a:r>
                        <a:rPr lang="en-US"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Nvidia GeForce GTX 1070</a:t>
                      </a:r>
                      <a:endParaRPr lang="zh-CN"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800" b="1" kern="100" dirty="0" err="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PowerVR</a:t>
                      </a: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GT7600</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Adreno530</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extLst>
                  <a:ext uri="{0D108BD9-81ED-4DB2-BD59-A6C34878D82A}">
                    <a16:rowId xmlns:a16="http://schemas.microsoft.com/office/drawing/2014/main" val="2345541478"/>
                  </a:ext>
                </a:extLst>
              </a:tr>
              <a:tr h="364030">
                <a:tc>
                  <a:txBody>
                    <a:bodyPr/>
                    <a:lstStyle/>
                    <a:p>
                      <a:pPr indent="266700" algn="l">
                        <a:spcAft>
                          <a:spcPts val="600"/>
                        </a:spcAft>
                      </a:pPr>
                      <a:r>
                        <a:rPr lang="zh-CN"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操作系统：</a:t>
                      </a:r>
                    </a:p>
                  </a:txBody>
                  <a:tcPr marL="68580" marR="68580" marT="0" marB="0" anchor="ctr">
                    <a:noFill/>
                  </a:tcPr>
                </a:tc>
                <a:tc>
                  <a:txBody>
                    <a:bodyPr/>
                    <a:lstStyle/>
                    <a:p>
                      <a:pPr indent="266700" algn="ctr">
                        <a:spcAft>
                          <a:spcPts val="600"/>
                        </a:spcAft>
                      </a:pPr>
                      <a:r>
                        <a:rPr lang="en-US"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Windows 10 </a:t>
                      </a:r>
                      <a:r>
                        <a:rPr lang="zh-CN"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专业版</a:t>
                      </a:r>
                      <a:r>
                        <a:rPr lang="en-US"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64</a:t>
                      </a:r>
                      <a:r>
                        <a:rPr lang="zh-CN"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位</a:t>
                      </a:r>
                    </a:p>
                  </a:txBody>
                  <a:tcPr marL="68580" marR="68580" marT="0" marB="0" anchor="ctr">
                    <a:noFill/>
                  </a:tcPr>
                </a:tc>
                <a:tc>
                  <a:txBody>
                    <a:bodyPr/>
                    <a:lstStyle/>
                    <a:p>
                      <a:pPr indent="266700" algn="ctr">
                        <a:spcAft>
                          <a:spcPts val="600"/>
                        </a:spcAft>
                      </a:pP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iOS 12.4</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Android 6.0</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extLst>
                  <a:ext uri="{0D108BD9-81ED-4DB2-BD59-A6C34878D82A}">
                    <a16:rowId xmlns:a16="http://schemas.microsoft.com/office/drawing/2014/main" val="3115834425"/>
                  </a:ext>
                </a:extLst>
              </a:tr>
              <a:tr h="364030">
                <a:tc>
                  <a:txBody>
                    <a:bodyPr/>
                    <a:lstStyle/>
                    <a:p>
                      <a:pPr indent="266700" algn="l">
                        <a:spcAft>
                          <a:spcPts val="600"/>
                        </a:spcAft>
                      </a:pPr>
                      <a:r>
                        <a:rPr lang="zh-CN"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网络环境：</a:t>
                      </a:r>
                    </a:p>
                  </a:txBody>
                  <a:tcPr marL="68580" marR="68580" marT="0" marB="0" anchor="ctr">
                    <a:noFill/>
                  </a:tcPr>
                </a:tc>
                <a:tc>
                  <a:txBody>
                    <a:bodyPr/>
                    <a:lstStyle/>
                    <a:p>
                      <a:pPr indent="266700" algn="ctr">
                        <a:spcAft>
                          <a:spcPts val="600"/>
                        </a:spcAft>
                      </a:pPr>
                      <a:r>
                        <a:rPr lang="zh-CN"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通过</a:t>
                      </a:r>
                      <a:r>
                        <a:rPr lang="en-US"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USB</a:t>
                      </a:r>
                      <a:r>
                        <a:rPr lang="zh-CN"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设备连接</a:t>
                      </a:r>
                      <a:r>
                        <a:rPr lang="en-US"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4G</a:t>
                      </a:r>
                      <a:r>
                        <a:rPr lang="zh-CN"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移动网络</a:t>
                      </a:r>
                    </a:p>
                  </a:txBody>
                  <a:tcPr marL="68580" marR="68580" marT="0" marB="0" anchor="ctr">
                    <a:noFill/>
                  </a:tcPr>
                </a:tc>
                <a:tc>
                  <a:txBody>
                    <a:bodyPr/>
                    <a:lstStyle/>
                    <a:p>
                      <a:pPr indent="266700" algn="ctr">
                        <a:spcAft>
                          <a:spcPts val="600"/>
                        </a:spcAft>
                      </a:pPr>
                      <a:r>
                        <a:rPr lang="en-US"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4G</a:t>
                      </a:r>
                      <a:r>
                        <a:rPr lang="zh-CN"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移动网络</a:t>
                      </a:r>
                    </a:p>
                  </a:txBody>
                  <a:tcPr marL="68580" marR="68580" marT="0" marB="0" anchor="ctr">
                    <a:noFill/>
                  </a:tcPr>
                </a:tc>
                <a:tc>
                  <a:txBody>
                    <a:bodyPr/>
                    <a:lstStyle/>
                    <a:p>
                      <a:pPr indent="266700" algn="ctr">
                        <a:spcAft>
                          <a:spcPts val="600"/>
                        </a:spcAft>
                      </a:pP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4G</a:t>
                      </a:r>
                      <a:r>
                        <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移动网络</a:t>
                      </a:r>
                    </a:p>
                  </a:txBody>
                  <a:tcPr marL="68580" marR="68580" marT="0" marB="0" anchor="ctr">
                    <a:noFill/>
                  </a:tcPr>
                </a:tc>
                <a:extLst>
                  <a:ext uri="{0D108BD9-81ED-4DB2-BD59-A6C34878D82A}">
                    <a16:rowId xmlns:a16="http://schemas.microsoft.com/office/drawing/2014/main" val="3713892703"/>
                  </a:ext>
                </a:extLst>
              </a:tr>
            </a:tbl>
          </a:graphicData>
        </a:graphic>
      </p:graphicFrame>
      <p:sp>
        <p:nvSpPr>
          <p:cNvPr id="6" name="文本框 5">
            <a:extLst>
              <a:ext uri="{FF2B5EF4-FFF2-40B4-BE49-F238E27FC236}">
                <a16:creationId xmlns:a16="http://schemas.microsoft.com/office/drawing/2014/main" id="{F64542EC-702E-465C-B902-1ACC76C102A6}"/>
              </a:ext>
            </a:extLst>
          </p:cNvPr>
          <p:cNvSpPr txBox="1"/>
          <p:nvPr/>
        </p:nvSpPr>
        <p:spPr>
          <a:xfrm>
            <a:off x="299356" y="2036747"/>
            <a:ext cx="6242415" cy="1323439"/>
          </a:xfrm>
          <a:prstGeom prst="rect">
            <a:avLst/>
          </a:prstGeom>
          <a:noFill/>
        </p:spPr>
        <p:txBody>
          <a:bodyPr wrap="none" rtlCol="0">
            <a:spAutoFit/>
          </a:bodyPr>
          <a:lstStyle/>
          <a:p>
            <a:r>
              <a:rPr lang="zh-CN"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本文提出了用于评估的三个指标：</a:t>
            </a:r>
          </a:p>
          <a:p>
            <a:r>
              <a:rPr lang="zh-CN"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zh-CN"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）场景加载时的浏览器缓存占用情况与渲染帧数；</a:t>
            </a:r>
          </a:p>
          <a:p>
            <a:r>
              <a:rPr lang="zh-CN"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r>
              <a:rPr lang="zh-CN"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）加载烟气数据后的渲染帧数</a:t>
            </a:r>
            <a:r>
              <a:rPr lang="en-US"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endParaRPr lang="zh-CN"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zh-CN"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r>
              <a:rPr lang="zh-CN"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）多人火灾情境下逃生时的渲染帧数。</a:t>
            </a:r>
          </a:p>
        </p:txBody>
      </p:sp>
      <p:sp>
        <p:nvSpPr>
          <p:cNvPr id="7" name="文本框 6">
            <a:extLst>
              <a:ext uri="{FF2B5EF4-FFF2-40B4-BE49-F238E27FC236}">
                <a16:creationId xmlns:a16="http://schemas.microsoft.com/office/drawing/2014/main" id="{DEDDB492-FA63-4B36-B54B-5E6B44C2E7D9}"/>
              </a:ext>
            </a:extLst>
          </p:cNvPr>
          <p:cNvSpPr txBox="1"/>
          <p:nvPr/>
        </p:nvSpPr>
        <p:spPr>
          <a:xfrm>
            <a:off x="4772561" y="3430375"/>
            <a:ext cx="2646878" cy="461665"/>
          </a:xfrm>
          <a:prstGeom prst="rect">
            <a:avLst/>
          </a:prstGeom>
          <a:noFill/>
        </p:spPr>
        <p:txBody>
          <a:bodyPr wrap="none" rtlCol="0">
            <a:spAutoFit/>
          </a:bodyPr>
          <a:lstStyle/>
          <a:p>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测试环境硬件配置</a:t>
            </a:r>
          </a:p>
        </p:txBody>
      </p:sp>
    </p:spTree>
    <p:extLst>
      <p:ext uri="{BB962C8B-B14F-4D97-AF65-F5344CB8AC3E}">
        <p14:creationId xmlns:p14="http://schemas.microsoft.com/office/powerpoint/2010/main" val="3085780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3F74326-8806-40D7-9425-958AFAC9130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帧率与缓存压力测试</a:t>
            </a:r>
          </a:p>
        </p:txBody>
      </p:sp>
      <p:sp>
        <p:nvSpPr>
          <p:cNvPr id="6" name="文本框 5">
            <a:extLst>
              <a:ext uri="{FF2B5EF4-FFF2-40B4-BE49-F238E27FC236}">
                <a16:creationId xmlns:a16="http://schemas.microsoft.com/office/drawing/2014/main" id="{F64542EC-702E-465C-B902-1ACC76C102A6}"/>
              </a:ext>
            </a:extLst>
          </p:cNvPr>
          <p:cNvSpPr txBox="1"/>
          <p:nvPr/>
        </p:nvSpPr>
        <p:spPr>
          <a:xfrm>
            <a:off x="680321" y="2093108"/>
            <a:ext cx="10672264" cy="707886"/>
          </a:xfrm>
          <a:prstGeom prst="rect">
            <a:avLst/>
          </a:prstGeom>
          <a:noFill/>
        </p:spPr>
        <p:txBody>
          <a:bodyPr wrap="square" rtlCol="0">
            <a:spAutoFit/>
          </a:bodyPr>
          <a:lstStyle/>
          <a:p>
            <a:r>
              <a:rPr lang="zh-CN"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分别在三个平台上依次加入</a:t>
            </a:r>
            <a:r>
              <a:rPr lang="en-US"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100</a:t>
            </a:r>
            <a:r>
              <a:rPr lang="zh-CN"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200</a:t>
            </a:r>
            <a:r>
              <a:rPr lang="zh-CN"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300</a:t>
            </a:r>
            <a:r>
              <a:rPr lang="zh-CN"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400</a:t>
            </a:r>
            <a:r>
              <a:rPr lang="zh-CN"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和</a:t>
            </a:r>
            <a:r>
              <a:rPr lang="en-US"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500</a:t>
            </a:r>
            <a:r>
              <a:rPr lang="zh-CN"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个虚拟化身，并记录下三个平台的浏览器缓存占用</a:t>
            </a:r>
            <a:r>
              <a:rPr lang="zh-CN" altLang="en-US"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和刷新率</a:t>
            </a:r>
            <a:r>
              <a:rPr lang="zh-CN"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情况</a:t>
            </a:r>
            <a:r>
              <a:rPr lang="zh-CN" altLang="en-US"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zh-CN"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aphicFrame>
        <p:nvGraphicFramePr>
          <p:cNvPr id="2" name="表格 1">
            <a:extLst>
              <a:ext uri="{FF2B5EF4-FFF2-40B4-BE49-F238E27FC236}">
                <a16:creationId xmlns:a16="http://schemas.microsoft.com/office/drawing/2014/main" id="{978D8C44-53F4-427D-B4D4-F3955E20B504}"/>
              </a:ext>
            </a:extLst>
          </p:cNvPr>
          <p:cNvGraphicFramePr>
            <a:graphicFrameLocks noGrp="1"/>
          </p:cNvGraphicFramePr>
          <p:nvPr>
            <p:extLst>
              <p:ext uri="{D42A27DB-BD31-4B8C-83A1-F6EECF244321}">
                <p14:modId xmlns:p14="http://schemas.microsoft.com/office/powerpoint/2010/main" val="3598631474"/>
              </p:ext>
            </p:extLst>
          </p:nvPr>
        </p:nvGraphicFramePr>
        <p:xfrm>
          <a:off x="680320" y="3267824"/>
          <a:ext cx="10744272" cy="1219200"/>
        </p:xfrm>
        <a:graphic>
          <a:graphicData uri="http://schemas.openxmlformats.org/drawingml/2006/table">
            <a:tbl>
              <a:tblPr>
                <a:tableStyleId>{073A0DAA-6AF3-43AB-8588-CEC1D06C72B9}</a:tableStyleId>
              </a:tblPr>
              <a:tblGrid>
                <a:gridCol w="1790712">
                  <a:extLst>
                    <a:ext uri="{9D8B030D-6E8A-4147-A177-3AD203B41FA5}">
                      <a16:colId xmlns:a16="http://schemas.microsoft.com/office/drawing/2014/main" val="2487827163"/>
                    </a:ext>
                  </a:extLst>
                </a:gridCol>
                <a:gridCol w="1790712">
                  <a:extLst>
                    <a:ext uri="{9D8B030D-6E8A-4147-A177-3AD203B41FA5}">
                      <a16:colId xmlns:a16="http://schemas.microsoft.com/office/drawing/2014/main" val="3131077824"/>
                    </a:ext>
                  </a:extLst>
                </a:gridCol>
                <a:gridCol w="1790712">
                  <a:extLst>
                    <a:ext uri="{9D8B030D-6E8A-4147-A177-3AD203B41FA5}">
                      <a16:colId xmlns:a16="http://schemas.microsoft.com/office/drawing/2014/main" val="212525067"/>
                    </a:ext>
                  </a:extLst>
                </a:gridCol>
                <a:gridCol w="1790712">
                  <a:extLst>
                    <a:ext uri="{9D8B030D-6E8A-4147-A177-3AD203B41FA5}">
                      <a16:colId xmlns:a16="http://schemas.microsoft.com/office/drawing/2014/main" val="1971517218"/>
                    </a:ext>
                  </a:extLst>
                </a:gridCol>
                <a:gridCol w="1790712">
                  <a:extLst>
                    <a:ext uri="{9D8B030D-6E8A-4147-A177-3AD203B41FA5}">
                      <a16:colId xmlns:a16="http://schemas.microsoft.com/office/drawing/2014/main" val="1944228982"/>
                    </a:ext>
                  </a:extLst>
                </a:gridCol>
                <a:gridCol w="1790712">
                  <a:extLst>
                    <a:ext uri="{9D8B030D-6E8A-4147-A177-3AD203B41FA5}">
                      <a16:colId xmlns:a16="http://schemas.microsoft.com/office/drawing/2014/main" val="3968345774"/>
                    </a:ext>
                  </a:extLst>
                </a:gridCol>
              </a:tblGrid>
              <a:tr h="0">
                <a:tc>
                  <a:txBody>
                    <a:bodyPr/>
                    <a:lstStyle/>
                    <a:p>
                      <a:pPr indent="266700" algn="ctr">
                        <a:spcAft>
                          <a:spcPts val="600"/>
                        </a:spcAft>
                      </a:pP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endPar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100</a:t>
                      </a:r>
                      <a:r>
                        <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a:t>
                      </a: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/MB</a:t>
                      </a:r>
                      <a:endPar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200</a:t>
                      </a:r>
                      <a:r>
                        <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a:t>
                      </a: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/MB</a:t>
                      </a:r>
                      <a:endPar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300</a:t>
                      </a:r>
                      <a:r>
                        <a:rPr lang="zh-CN"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a:t>
                      </a:r>
                      <a:r>
                        <a:rPr lang="en-US"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/MB</a:t>
                      </a:r>
                      <a:endParaRPr lang="zh-CN"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tc>
                  <a:txBody>
                    <a:bodyPr/>
                    <a:lstStyle/>
                    <a:p>
                      <a:pPr indent="266700" algn="ctr">
                        <a:spcAft>
                          <a:spcPts val="600"/>
                        </a:spcAft>
                      </a:pPr>
                      <a:r>
                        <a:rPr lang="en-US"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400</a:t>
                      </a:r>
                      <a:r>
                        <a:rPr lang="zh-CN"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a:t>
                      </a:r>
                      <a:r>
                        <a:rPr lang="en-US"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/MB</a:t>
                      </a:r>
                      <a:endParaRPr lang="zh-CN"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500</a:t>
                      </a:r>
                      <a:r>
                        <a:rPr lang="zh-CN"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a:t>
                      </a:r>
                      <a:r>
                        <a:rPr lang="en-US"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/MB</a:t>
                      </a:r>
                      <a:endParaRPr lang="zh-CN"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extLst>
                  <a:ext uri="{0D108BD9-81ED-4DB2-BD59-A6C34878D82A}">
                    <a16:rowId xmlns:a16="http://schemas.microsoft.com/office/drawing/2014/main" val="956983647"/>
                  </a:ext>
                </a:extLst>
              </a:tr>
              <a:tr h="0">
                <a:tc>
                  <a:txBody>
                    <a:bodyPr/>
                    <a:lstStyle/>
                    <a:p>
                      <a:pPr indent="266700" algn="ctr">
                        <a:spcAft>
                          <a:spcPts val="600"/>
                        </a:spcAft>
                      </a:pPr>
                      <a:r>
                        <a:rPr lang="en-US"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PC</a:t>
                      </a:r>
                      <a:endParaRPr lang="zh-CN"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tc>
                  <a:txBody>
                    <a:bodyPr/>
                    <a:lstStyle/>
                    <a:p>
                      <a:pPr indent="266700" algn="ctr">
                        <a:spcAft>
                          <a:spcPts val="600"/>
                        </a:spcAft>
                      </a:pP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293</a:t>
                      </a:r>
                      <a:endPar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tc>
                  <a:txBody>
                    <a:bodyPr/>
                    <a:lstStyle/>
                    <a:p>
                      <a:pPr indent="133350" algn="ctr">
                        <a:spcAft>
                          <a:spcPts val="600"/>
                        </a:spcAft>
                      </a:pP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354</a:t>
                      </a:r>
                      <a:endPar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tc>
                  <a:txBody>
                    <a:bodyPr/>
                    <a:lstStyle/>
                    <a:p>
                      <a:pPr indent="266700" algn="ctr">
                        <a:spcAft>
                          <a:spcPts val="600"/>
                        </a:spcAft>
                      </a:pP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401</a:t>
                      </a:r>
                      <a:endPar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tc>
                  <a:txBody>
                    <a:bodyPr/>
                    <a:lstStyle/>
                    <a:p>
                      <a:pPr indent="266700" algn="ctr">
                        <a:spcAft>
                          <a:spcPts val="600"/>
                        </a:spcAft>
                      </a:pP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411</a:t>
                      </a:r>
                      <a:endPar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tc>
                  <a:txBody>
                    <a:bodyPr/>
                    <a:lstStyle/>
                    <a:p>
                      <a:pPr indent="266700" algn="ctr">
                        <a:spcAft>
                          <a:spcPts val="600"/>
                        </a:spcAft>
                      </a:pPr>
                      <a:r>
                        <a:rPr lang="en-US"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412</a:t>
                      </a:r>
                      <a:endParaRPr lang="zh-CN"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extLst>
                  <a:ext uri="{0D108BD9-81ED-4DB2-BD59-A6C34878D82A}">
                    <a16:rowId xmlns:a16="http://schemas.microsoft.com/office/drawing/2014/main" val="3022693384"/>
                  </a:ext>
                </a:extLst>
              </a:tr>
              <a:tr h="0">
                <a:tc>
                  <a:txBody>
                    <a:bodyPr/>
                    <a:lstStyle/>
                    <a:p>
                      <a:pPr indent="266700" algn="ctr">
                        <a:spcAft>
                          <a:spcPts val="600"/>
                        </a:spcAft>
                      </a:pPr>
                      <a:r>
                        <a:rPr lang="en-US"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iOS</a:t>
                      </a:r>
                      <a:endParaRPr lang="zh-CN"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tc>
                  <a:txBody>
                    <a:bodyPr/>
                    <a:lstStyle/>
                    <a:p>
                      <a:pPr indent="266700" algn="ctr">
                        <a:spcAft>
                          <a:spcPts val="600"/>
                        </a:spcAft>
                      </a:pPr>
                      <a:r>
                        <a:rPr lang="en-US"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221</a:t>
                      </a:r>
                      <a:endParaRPr lang="zh-CN"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tc>
                  <a:txBody>
                    <a:bodyPr/>
                    <a:lstStyle/>
                    <a:p>
                      <a:pPr indent="133350" algn="ctr">
                        <a:spcAft>
                          <a:spcPts val="600"/>
                        </a:spcAft>
                      </a:pPr>
                      <a:r>
                        <a:rPr lang="en-US"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299</a:t>
                      </a:r>
                      <a:endParaRPr lang="zh-CN"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tc>
                  <a:txBody>
                    <a:bodyPr/>
                    <a:lstStyle/>
                    <a:p>
                      <a:pPr indent="266700" algn="ctr">
                        <a:spcAft>
                          <a:spcPts val="600"/>
                        </a:spcAft>
                      </a:pP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282</a:t>
                      </a:r>
                      <a:endPar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tc>
                  <a:txBody>
                    <a:bodyPr/>
                    <a:lstStyle/>
                    <a:p>
                      <a:pPr indent="266700" algn="ctr">
                        <a:spcAft>
                          <a:spcPts val="600"/>
                        </a:spcAft>
                      </a:pP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284</a:t>
                      </a:r>
                      <a:endPar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tc>
                  <a:txBody>
                    <a:bodyPr/>
                    <a:lstStyle/>
                    <a:p>
                      <a:pPr indent="266700" algn="ctr">
                        <a:spcAft>
                          <a:spcPts val="600"/>
                        </a:spcAft>
                      </a:pP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314</a:t>
                      </a:r>
                      <a:endPar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extLst>
                  <a:ext uri="{0D108BD9-81ED-4DB2-BD59-A6C34878D82A}">
                    <a16:rowId xmlns:a16="http://schemas.microsoft.com/office/drawing/2014/main" val="1107196338"/>
                  </a:ext>
                </a:extLst>
              </a:tr>
              <a:tr h="0">
                <a:tc>
                  <a:txBody>
                    <a:bodyPr/>
                    <a:lstStyle/>
                    <a:p>
                      <a:pPr indent="266700" algn="ctr">
                        <a:spcAft>
                          <a:spcPts val="600"/>
                        </a:spcAft>
                      </a:pPr>
                      <a:r>
                        <a:rPr lang="en-US"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Android</a:t>
                      </a:r>
                      <a:endParaRPr lang="zh-CN"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tc>
                  <a:txBody>
                    <a:bodyPr/>
                    <a:lstStyle/>
                    <a:p>
                      <a:pPr indent="266700" algn="ctr">
                        <a:spcAft>
                          <a:spcPts val="600"/>
                        </a:spcAft>
                      </a:pPr>
                      <a:r>
                        <a:rPr lang="en-US"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322</a:t>
                      </a:r>
                      <a:endParaRPr lang="zh-CN"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tc>
                  <a:txBody>
                    <a:bodyPr/>
                    <a:lstStyle/>
                    <a:p>
                      <a:pPr indent="133350" algn="ctr">
                        <a:spcAft>
                          <a:spcPts val="600"/>
                        </a:spcAft>
                      </a:pP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339</a:t>
                      </a:r>
                      <a:endPar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tc>
                  <a:txBody>
                    <a:bodyPr/>
                    <a:lstStyle/>
                    <a:p>
                      <a:pPr indent="266700" algn="ctr">
                        <a:spcAft>
                          <a:spcPts val="600"/>
                        </a:spcAft>
                      </a:pP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346</a:t>
                      </a:r>
                      <a:endPar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tc>
                  <a:txBody>
                    <a:bodyPr/>
                    <a:lstStyle/>
                    <a:p>
                      <a:pPr indent="266700" algn="ctr">
                        <a:spcAft>
                          <a:spcPts val="600"/>
                        </a:spcAft>
                      </a:pP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358</a:t>
                      </a:r>
                      <a:endPar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tc>
                  <a:txBody>
                    <a:bodyPr/>
                    <a:lstStyle/>
                    <a:p>
                      <a:pPr indent="266700" algn="ctr">
                        <a:spcAft>
                          <a:spcPts val="600"/>
                        </a:spcAft>
                      </a:pP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372</a:t>
                      </a:r>
                      <a:endPar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extLst>
                  <a:ext uri="{0D108BD9-81ED-4DB2-BD59-A6C34878D82A}">
                    <a16:rowId xmlns:a16="http://schemas.microsoft.com/office/drawing/2014/main" val="1645254801"/>
                  </a:ext>
                </a:extLst>
              </a:tr>
            </a:tbl>
          </a:graphicData>
        </a:graphic>
      </p:graphicFrame>
      <p:graphicFrame>
        <p:nvGraphicFramePr>
          <p:cNvPr id="3" name="表格 2">
            <a:extLst>
              <a:ext uri="{FF2B5EF4-FFF2-40B4-BE49-F238E27FC236}">
                <a16:creationId xmlns:a16="http://schemas.microsoft.com/office/drawing/2014/main" id="{2FBF18B7-720C-4355-B74E-6DA8CC339339}"/>
              </a:ext>
            </a:extLst>
          </p:cNvPr>
          <p:cNvGraphicFramePr>
            <a:graphicFrameLocks noGrp="1"/>
          </p:cNvGraphicFramePr>
          <p:nvPr>
            <p:extLst>
              <p:ext uri="{D42A27DB-BD31-4B8C-83A1-F6EECF244321}">
                <p14:modId xmlns:p14="http://schemas.microsoft.com/office/powerpoint/2010/main" val="2725032868"/>
              </p:ext>
            </p:extLst>
          </p:nvPr>
        </p:nvGraphicFramePr>
        <p:xfrm>
          <a:off x="680319" y="5085184"/>
          <a:ext cx="10744272" cy="1219200"/>
        </p:xfrm>
        <a:graphic>
          <a:graphicData uri="http://schemas.openxmlformats.org/drawingml/2006/table">
            <a:tbl>
              <a:tblPr>
                <a:tableStyleId>{073A0DAA-6AF3-43AB-8588-CEC1D06C72B9}</a:tableStyleId>
              </a:tblPr>
              <a:tblGrid>
                <a:gridCol w="1790712">
                  <a:extLst>
                    <a:ext uri="{9D8B030D-6E8A-4147-A177-3AD203B41FA5}">
                      <a16:colId xmlns:a16="http://schemas.microsoft.com/office/drawing/2014/main" val="600018480"/>
                    </a:ext>
                  </a:extLst>
                </a:gridCol>
                <a:gridCol w="1790712">
                  <a:extLst>
                    <a:ext uri="{9D8B030D-6E8A-4147-A177-3AD203B41FA5}">
                      <a16:colId xmlns:a16="http://schemas.microsoft.com/office/drawing/2014/main" val="4000080634"/>
                    </a:ext>
                  </a:extLst>
                </a:gridCol>
                <a:gridCol w="1790712">
                  <a:extLst>
                    <a:ext uri="{9D8B030D-6E8A-4147-A177-3AD203B41FA5}">
                      <a16:colId xmlns:a16="http://schemas.microsoft.com/office/drawing/2014/main" val="1876106443"/>
                    </a:ext>
                  </a:extLst>
                </a:gridCol>
                <a:gridCol w="1790712">
                  <a:extLst>
                    <a:ext uri="{9D8B030D-6E8A-4147-A177-3AD203B41FA5}">
                      <a16:colId xmlns:a16="http://schemas.microsoft.com/office/drawing/2014/main" val="2485893962"/>
                    </a:ext>
                  </a:extLst>
                </a:gridCol>
                <a:gridCol w="1790712">
                  <a:extLst>
                    <a:ext uri="{9D8B030D-6E8A-4147-A177-3AD203B41FA5}">
                      <a16:colId xmlns:a16="http://schemas.microsoft.com/office/drawing/2014/main" val="3904317248"/>
                    </a:ext>
                  </a:extLst>
                </a:gridCol>
                <a:gridCol w="1790712">
                  <a:extLst>
                    <a:ext uri="{9D8B030D-6E8A-4147-A177-3AD203B41FA5}">
                      <a16:colId xmlns:a16="http://schemas.microsoft.com/office/drawing/2014/main" val="3295193539"/>
                    </a:ext>
                  </a:extLst>
                </a:gridCol>
              </a:tblGrid>
              <a:tr h="0">
                <a:tc>
                  <a:txBody>
                    <a:bodyPr/>
                    <a:lstStyle/>
                    <a:p>
                      <a:pPr indent="266700" algn="ctr">
                        <a:spcAft>
                          <a:spcPts val="600"/>
                        </a:spcAft>
                      </a:pP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endPar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100</a:t>
                      </a:r>
                      <a:r>
                        <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a:t>
                      </a: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/Hz</a:t>
                      </a:r>
                      <a:endPar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200</a:t>
                      </a:r>
                      <a:r>
                        <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a:t>
                      </a: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/Hz</a:t>
                      </a:r>
                      <a:endPar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300</a:t>
                      </a:r>
                      <a:r>
                        <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a:t>
                      </a: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/Hz</a:t>
                      </a:r>
                      <a:endPar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tc>
                  <a:txBody>
                    <a:bodyPr/>
                    <a:lstStyle/>
                    <a:p>
                      <a:pPr indent="266700" algn="ctr">
                        <a:spcAft>
                          <a:spcPts val="600"/>
                        </a:spcAft>
                      </a:pP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400</a:t>
                      </a:r>
                      <a:r>
                        <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a:t>
                      </a: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/Hz</a:t>
                      </a:r>
                      <a:endPar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500</a:t>
                      </a:r>
                      <a:r>
                        <a:rPr lang="zh-CN"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a:t>
                      </a:r>
                      <a:r>
                        <a:rPr lang="en-US"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/Hz</a:t>
                      </a:r>
                      <a:endParaRPr lang="zh-CN"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extLst>
                  <a:ext uri="{0D108BD9-81ED-4DB2-BD59-A6C34878D82A}">
                    <a16:rowId xmlns:a16="http://schemas.microsoft.com/office/drawing/2014/main" val="243492344"/>
                  </a:ext>
                </a:extLst>
              </a:tr>
              <a:tr h="0">
                <a:tc>
                  <a:txBody>
                    <a:bodyPr/>
                    <a:lstStyle/>
                    <a:p>
                      <a:pPr indent="266700" algn="ctr">
                        <a:spcAft>
                          <a:spcPts val="600"/>
                        </a:spcAft>
                      </a:pP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PC</a:t>
                      </a:r>
                      <a:endPar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tc>
                  <a:txBody>
                    <a:bodyPr/>
                    <a:lstStyle/>
                    <a:p>
                      <a:pPr indent="266700" algn="ctr">
                        <a:spcAft>
                          <a:spcPts val="600"/>
                        </a:spcAft>
                      </a:pP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86</a:t>
                      </a:r>
                      <a:endPar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tc>
                  <a:txBody>
                    <a:bodyPr/>
                    <a:lstStyle/>
                    <a:p>
                      <a:pPr indent="133350" algn="ctr">
                        <a:spcAft>
                          <a:spcPts val="600"/>
                        </a:spcAft>
                      </a:pP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65</a:t>
                      </a:r>
                      <a:endPar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tc>
                  <a:txBody>
                    <a:bodyPr/>
                    <a:lstStyle/>
                    <a:p>
                      <a:pPr indent="266700" algn="ctr">
                        <a:spcAft>
                          <a:spcPts val="600"/>
                        </a:spcAft>
                      </a:pPr>
                      <a:r>
                        <a:rPr lang="en-US"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52</a:t>
                      </a:r>
                      <a:endParaRPr lang="zh-CN"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tc>
                  <a:txBody>
                    <a:bodyPr/>
                    <a:lstStyle/>
                    <a:p>
                      <a:pPr indent="266700" algn="ctr">
                        <a:spcAft>
                          <a:spcPts val="600"/>
                        </a:spcAft>
                      </a:pP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45</a:t>
                      </a:r>
                      <a:endPar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tc>
                  <a:txBody>
                    <a:bodyPr/>
                    <a:lstStyle/>
                    <a:p>
                      <a:pPr indent="266700" algn="ctr">
                        <a:spcAft>
                          <a:spcPts val="600"/>
                        </a:spcAft>
                      </a:pP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35</a:t>
                      </a:r>
                      <a:endPar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extLst>
                  <a:ext uri="{0D108BD9-81ED-4DB2-BD59-A6C34878D82A}">
                    <a16:rowId xmlns:a16="http://schemas.microsoft.com/office/drawing/2014/main" val="1412488007"/>
                  </a:ext>
                </a:extLst>
              </a:tr>
              <a:tr h="0">
                <a:tc>
                  <a:txBody>
                    <a:bodyPr/>
                    <a:lstStyle/>
                    <a:p>
                      <a:pPr indent="266700" algn="ctr">
                        <a:spcAft>
                          <a:spcPts val="600"/>
                        </a:spcAft>
                      </a:pP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iOS</a:t>
                      </a:r>
                      <a:endPar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tc>
                  <a:txBody>
                    <a:bodyPr/>
                    <a:lstStyle/>
                    <a:p>
                      <a:pPr indent="266700" algn="ctr">
                        <a:spcAft>
                          <a:spcPts val="600"/>
                        </a:spcAft>
                      </a:pPr>
                      <a:r>
                        <a:rPr lang="en-US"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37</a:t>
                      </a:r>
                      <a:endParaRPr lang="zh-CN"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tc>
                  <a:txBody>
                    <a:bodyPr/>
                    <a:lstStyle/>
                    <a:p>
                      <a:pPr indent="133350" algn="ctr">
                        <a:spcAft>
                          <a:spcPts val="600"/>
                        </a:spcAft>
                      </a:pP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25</a:t>
                      </a:r>
                      <a:endPar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tc>
                  <a:txBody>
                    <a:bodyPr/>
                    <a:lstStyle/>
                    <a:p>
                      <a:pPr indent="266700" algn="ctr">
                        <a:spcAft>
                          <a:spcPts val="600"/>
                        </a:spcAft>
                      </a:pP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22</a:t>
                      </a:r>
                      <a:endPar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tc>
                  <a:txBody>
                    <a:bodyPr/>
                    <a:lstStyle/>
                    <a:p>
                      <a:pPr indent="266700" algn="ctr">
                        <a:spcAft>
                          <a:spcPts val="600"/>
                        </a:spcAft>
                      </a:pP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18</a:t>
                      </a:r>
                      <a:endPar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tc>
                  <a:txBody>
                    <a:bodyPr/>
                    <a:lstStyle/>
                    <a:p>
                      <a:pPr indent="266700" algn="ctr">
                        <a:spcAft>
                          <a:spcPts val="600"/>
                        </a:spcAft>
                      </a:pP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15</a:t>
                      </a:r>
                      <a:endPar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extLst>
                  <a:ext uri="{0D108BD9-81ED-4DB2-BD59-A6C34878D82A}">
                    <a16:rowId xmlns:a16="http://schemas.microsoft.com/office/drawing/2014/main" val="4201445518"/>
                  </a:ext>
                </a:extLst>
              </a:tr>
              <a:tr h="0">
                <a:tc>
                  <a:txBody>
                    <a:bodyPr/>
                    <a:lstStyle/>
                    <a:p>
                      <a:pPr indent="266700" algn="ctr">
                        <a:spcAft>
                          <a:spcPts val="600"/>
                        </a:spcAft>
                      </a:pPr>
                      <a:r>
                        <a:rPr lang="en-US"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Android</a:t>
                      </a:r>
                      <a:endParaRPr lang="zh-CN"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tc>
                  <a:txBody>
                    <a:bodyPr/>
                    <a:lstStyle/>
                    <a:p>
                      <a:pPr indent="266700" algn="ctr">
                        <a:spcAft>
                          <a:spcPts val="600"/>
                        </a:spcAft>
                      </a:pPr>
                      <a:r>
                        <a:rPr lang="en-US"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26</a:t>
                      </a:r>
                      <a:endParaRPr lang="zh-CN"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tc>
                  <a:txBody>
                    <a:bodyPr/>
                    <a:lstStyle/>
                    <a:p>
                      <a:pPr indent="133350" algn="ctr">
                        <a:spcAft>
                          <a:spcPts val="600"/>
                        </a:spcAft>
                      </a:pPr>
                      <a:r>
                        <a:rPr lang="en-US"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26</a:t>
                      </a:r>
                      <a:endParaRPr lang="zh-CN"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tc>
                  <a:txBody>
                    <a:bodyPr/>
                    <a:lstStyle/>
                    <a:p>
                      <a:pPr indent="266700" algn="ctr">
                        <a:spcAft>
                          <a:spcPts val="600"/>
                        </a:spcAft>
                      </a:pPr>
                      <a:r>
                        <a:rPr lang="en-US"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23</a:t>
                      </a:r>
                      <a:endParaRPr lang="zh-CN"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tc>
                  <a:txBody>
                    <a:bodyPr/>
                    <a:lstStyle/>
                    <a:p>
                      <a:pPr indent="266700" algn="ctr">
                        <a:spcAft>
                          <a:spcPts val="600"/>
                        </a:spcAft>
                      </a:pPr>
                      <a:r>
                        <a:rPr lang="en-US"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21</a:t>
                      </a:r>
                      <a:endParaRPr lang="zh-CN"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tc>
                  <a:txBody>
                    <a:bodyPr/>
                    <a:lstStyle/>
                    <a:p>
                      <a:pPr indent="266700" algn="ctr">
                        <a:spcAft>
                          <a:spcPts val="600"/>
                        </a:spcAft>
                      </a:pP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18</a:t>
                      </a:r>
                      <a:endPar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extLst>
                  <a:ext uri="{0D108BD9-81ED-4DB2-BD59-A6C34878D82A}">
                    <a16:rowId xmlns:a16="http://schemas.microsoft.com/office/drawing/2014/main" val="1068976672"/>
                  </a:ext>
                </a:extLst>
              </a:tr>
            </a:tbl>
          </a:graphicData>
        </a:graphic>
      </p:graphicFrame>
      <p:sp>
        <p:nvSpPr>
          <p:cNvPr id="8" name="文本框 7">
            <a:extLst>
              <a:ext uri="{FF2B5EF4-FFF2-40B4-BE49-F238E27FC236}">
                <a16:creationId xmlns:a16="http://schemas.microsoft.com/office/drawing/2014/main" id="{BDB4FF45-8449-446C-BFBD-231DBD340652}"/>
              </a:ext>
            </a:extLst>
          </p:cNvPr>
          <p:cNvSpPr txBox="1"/>
          <p:nvPr/>
        </p:nvSpPr>
        <p:spPr>
          <a:xfrm>
            <a:off x="5234225" y="2683078"/>
            <a:ext cx="1723549" cy="400110"/>
          </a:xfrm>
          <a:prstGeom prst="rect">
            <a:avLst/>
          </a:prstGeom>
          <a:noFill/>
        </p:spPr>
        <p:txBody>
          <a:bodyPr wrap="none" rtlCol="0">
            <a:spAutoFit/>
          </a:bodyPr>
          <a:lstStyle/>
          <a:p>
            <a:pPr algn="ctr"/>
            <a:r>
              <a:rPr lang="zh-CN"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缓存占用情况</a:t>
            </a:r>
            <a:endPar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115B53DB-4703-463D-88C1-210D666E574C}"/>
              </a:ext>
            </a:extLst>
          </p:cNvPr>
          <p:cNvSpPr txBox="1"/>
          <p:nvPr/>
        </p:nvSpPr>
        <p:spPr>
          <a:xfrm>
            <a:off x="5234225" y="4525089"/>
            <a:ext cx="1723549" cy="400110"/>
          </a:xfrm>
          <a:prstGeom prst="rect">
            <a:avLst/>
          </a:prstGeom>
          <a:noFill/>
        </p:spPr>
        <p:txBody>
          <a:bodyPr wrap="none" rtlCol="0">
            <a:spAutoFit/>
          </a:bodyPr>
          <a:lstStyle/>
          <a:p>
            <a:pPr algn="ctr"/>
            <a:r>
              <a:rPr lang="zh-CN"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渲染帧率情况</a:t>
            </a:r>
            <a:endPar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96286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8"/>
          <p:cNvSpPr>
            <a:spLocks noChangeArrowheads="1"/>
          </p:cNvSpPr>
          <p:nvPr/>
        </p:nvSpPr>
        <p:spPr bwMode="auto">
          <a:xfrm>
            <a:off x="5613744" y="2166210"/>
            <a:ext cx="32384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altLang="zh-CN" sz="1200">
                <a:latin typeface="Arial" pitchFamily="34" charset="0"/>
                <a:ea typeface="Times New Roman" pitchFamily="18" charset="0"/>
                <a:cs typeface="宋体" pitchFamily="2" charset="-122"/>
              </a:rPr>
              <a:t> </a:t>
            </a:r>
            <a:endParaRPr lang="en-US" altLang="zh-CN">
              <a:latin typeface="Arial" pitchFamily="34" charset="0"/>
              <a:ea typeface="宋体" pitchFamily="2" charset="-122"/>
              <a:cs typeface="宋体" pitchFamily="2" charset="-122"/>
            </a:endParaRPr>
          </a:p>
        </p:txBody>
      </p:sp>
      <p:sp>
        <p:nvSpPr>
          <p:cNvPr id="14" name="Rectangle 10"/>
          <p:cNvSpPr>
            <a:spLocks noChangeArrowheads="1"/>
          </p:cNvSpPr>
          <p:nvPr/>
        </p:nvSpPr>
        <p:spPr bwMode="auto">
          <a:xfrm>
            <a:off x="4408780" y="3902330"/>
            <a:ext cx="5306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indent="144459" algn="ctr" fontAlgn="base">
              <a:spcBef>
                <a:spcPct val="0"/>
              </a:spcBef>
              <a:spcAft>
                <a:spcPct val="0"/>
              </a:spcAft>
            </a:pPr>
            <a:r>
              <a:rPr lang="en-US" altLang="zh-CN" sz="1200">
                <a:latin typeface="Arial" pitchFamily="34" charset="0"/>
                <a:ea typeface="Times New Roman" pitchFamily="18" charset="0"/>
                <a:cs typeface="宋体" pitchFamily="2" charset="-122"/>
              </a:rPr>
              <a:t> </a:t>
            </a:r>
            <a:endParaRPr lang="en-US" altLang="zh-CN">
              <a:latin typeface="Arial" pitchFamily="34" charset="0"/>
              <a:ea typeface="宋体" pitchFamily="2" charset="-122"/>
              <a:cs typeface="宋体" pitchFamily="2" charset="-122"/>
            </a:endParaRPr>
          </a:p>
        </p:txBody>
      </p:sp>
      <p:sp>
        <p:nvSpPr>
          <p:cNvPr id="16" name="Rectangle 12"/>
          <p:cNvSpPr>
            <a:spLocks noChangeArrowheads="1"/>
          </p:cNvSpPr>
          <p:nvPr/>
        </p:nvSpPr>
        <p:spPr bwMode="auto">
          <a:xfrm>
            <a:off x="4450294" y="5930545"/>
            <a:ext cx="41266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altLang="zh-CN" sz="1000">
                <a:latin typeface="Arial" pitchFamily="34" charset="0"/>
                <a:ea typeface="Times New Roman" pitchFamily="18" charset="0"/>
                <a:cs typeface="宋体" pitchFamily="2" charset="-122"/>
              </a:rPr>
              <a:t> </a:t>
            </a:r>
            <a:r>
              <a:rPr lang="en-US" altLang="zh-CN" sz="1000">
                <a:latin typeface="Arial" pitchFamily="34" charset="0"/>
                <a:ea typeface="宋体" pitchFamily="2" charset="-122"/>
                <a:cs typeface="宋体" pitchFamily="2" charset="-122"/>
              </a:rPr>
              <a:t> </a:t>
            </a:r>
            <a:r>
              <a:rPr lang="en-US" altLang="zh-CN" sz="1000">
                <a:latin typeface="Arial" pitchFamily="34" charset="0"/>
                <a:ea typeface="Times New Roman" pitchFamily="18" charset="0"/>
                <a:cs typeface="宋体" pitchFamily="2" charset="-122"/>
              </a:rPr>
              <a:t> </a:t>
            </a:r>
            <a:endParaRPr lang="en-US" altLang="zh-CN">
              <a:latin typeface="Arial" pitchFamily="34" charset="0"/>
              <a:ea typeface="宋体" pitchFamily="2" charset="-122"/>
              <a:cs typeface="宋体" pitchFamily="2" charset="-122"/>
            </a:endParaRPr>
          </a:p>
        </p:txBody>
      </p:sp>
      <p:sp>
        <p:nvSpPr>
          <p:cNvPr id="17" name="Rectangle 17"/>
          <p:cNvSpPr>
            <a:spLocks noChangeArrowheads="1"/>
          </p:cNvSpPr>
          <p:nvPr/>
        </p:nvSpPr>
        <p:spPr bwMode="auto">
          <a:xfrm>
            <a:off x="5582481" y="2184649"/>
            <a:ext cx="41266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altLang="zh-CN" sz="1000">
                <a:latin typeface="Arial" pitchFamily="34" charset="0"/>
                <a:ea typeface="Times New Roman" pitchFamily="18" charset="0"/>
                <a:cs typeface="宋体" pitchFamily="2" charset="-122"/>
              </a:rPr>
              <a:t> </a:t>
            </a:r>
            <a:r>
              <a:rPr lang="en-US" altLang="zh-CN" sz="1000">
                <a:latin typeface="Arial" pitchFamily="34" charset="0"/>
                <a:ea typeface="宋体" pitchFamily="2" charset="-122"/>
                <a:cs typeface="宋体" pitchFamily="2" charset="-122"/>
              </a:rPr>
              <a:t> </a:t>
            </a:r>
            <a:r>
              <a:rPr lang="en-US" altLang="zh-CN" sz="1000">
                <a:latin typeface="Arial" pitchFamily="34" charset="0"/>
                <a:ea typeface="Times New Roman" pitchFamily="18" charset="0"/>
                <a:cs typeface="宋体" pitchFamily="2" charset="-122"/>
              </a:rPr>
              <a:t> </a:t>
            </a:r>
            <a:endParaRPr lang="en-US" altLang="zh-CN">
              <a:latin typeface="Arial" pitchFamily="34" charset="0"/>
              <a:ea typeface="宋体" pitchFamily="2" charset="-122"/>
              <a:cs typeface="宋体" pitchFamily="2" charset="-122"/>
            </a:endParaRPr>
          </a:p>
        </p:txBody>
      </p:sp>
      <p:sp>
        <p:nvSpPr>
          <p:cNvPr id="18" name="Rectangle 18"/>
          <p:cNvSpPr>
            <a:spLocks noChangeArrowheads="1"/>
          </p:cNvSpPr>
          <p:nvPr/>
        </p:nvSpPr>
        <p:spPr bwMode="auto">
          <a:xfrm>
            <a:off x="23529" y="2807292"/>
            <a:ext cx="262448" cy="524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endParaRPr lang="zh-CN" altLang="zh-CN">
              <a:latin typeface="Arial" pitchFamily="34" charset="0"/>
              <a:ea typeface="宋体" pitchFamily="2" charset="-122"/>
              <a:cs typeface="宋体" pitchFamily="2" charset="-122"/>
            </a:endParaRPr>
          </a:p>
        </p:txBody>
      </p:sp>
      <p:pic>
        <p:nvPicPr>
          <p:cNvPr id="31" name="图片 30">
            <a:extLst>
              <a:ext uri="{FF2B5EF4-FFF2-40B4-BE49-F238E27FC236}">
                <a16:creationId xmlns:a16="http://schemas.microsoft.com/office/drawing/2014/main" id="{852CDF61-0A75-46DF-879E-D12C20470282}"/>
              </a:ext>
            </a:extLst>
          </p:cNvPr>
          <p:cNvPicPr/>
          <p:nvPr/>
        </p:nvPicPr>
        <p:blipFill>
          <a:blip r:embed="rId3"/>
          <a:stretch>
            <a:fillRect/>
          </a:stretch>
        </p:blipFill>
        <p:spPr>
          <a:xfrm>
            <a:off x="129370" y="2137935"/>
            <a:ext cx="2952742" cy="1478731"/>
          </a:xfrm>
          <a:prstGeom prst="rect">
            <a:avLst/>
          </a:prstGeom>
          <a:ln>
            <a:noFill/>
          </a:ln>
          <a:effectLst>
            <a:outerShdw blurRad="292100" dist="139700" dir="2700000" algn="tl" rotWithShape="0">
              <a:srgbClr val="333333">
                <a:alpha val="65000"/>
              </a:srgbClr>
            </a:outerShdw>
          </a:effectLst>
        </p:spPr>
      </p:pic>
      <p:pic>
        <p:nvPicPr>
          <p:cNvPr id="32" name="图片 31">
            <a:extLst>
              <a:ext uri="{FF2B5EF4-FFF2-40B4-BE49-F238E27FC236}">
                <a16:creationId xmlns:a16="http://schemas.microsoft.com/office/drawing/2014/main" id="{B441AF11-F0B9-42E3-8CB2-409A8EBDCB27}"/>
              </a:ext>
            </a:extLst>
          </p:cNvPr>
          <p:cNvPicPr/>
          <p:nvPr/>
        </p:nvPicPr>
        <p:blipFill>
          <a:blip r:embed="rId4"/>
          <a:stretch>
            <a:fillRect/>
          </a:stretch>
        </p:blipFill>
        <p:spPr>
          <a:xfrm>
            <a:off x="3120306" y="2131217"/>
            <a:ext cx="2920104" cy="1473653"/>
          </a:xfrm>
          <a:prstGeom prst="rect">
            <a:avLst/>
          </a:prstGeom>
          <a:ln>
            <a:noFill/>
          </a:ln>
          <a:effectLst>
            <a:outerShdw blurRad="292100" dist="139700" dir="2700000" algn="tl" rotWithShape="0">
              <a:srgbClr val="333333">
                <a:alpha val="65000"/>
              </a:srgbClr>
            </a:outerShdw>
          </a:effectLst>
        </p:spPr>
      </p:pic>
      <p:pic>
        <p:nvPicPr>
          <p:cNvPr id="33" name="图片 32">
            <a:extLst>
              <a:ext uri="{FF2B5EF4-FFF2-40B4-BE49-F238E27FC236}">
                <a16:creationId xmlns:a16="http://schemas.microsoft.com/office/drawing/2014/main" id="{6B00F516-F0A5-49A3-8248-D8A55AD2EAB1}"/>
              </a:ext>
            </a:extLst>
          </p:cNvPr>
          <p:cNvPicPr/>
          <p:nvPr/>
        </p:nvPicPr>
        <p:blipFill>
          <a:blip r:embed="rId5"/>
          <a:stretch>
            <a:fillRect/>
          </a:stretch>
        </p:blipFill>
        <p:spPr>
          <a:xfrm>
            <a:off x="6090023" y="2131217"/>
            <a:ext cx="2917768" cy="1473653"/>
          </a:xfrm>
          <a:prstGeom prst="rect">
            <a:avLst/>
          </a:prstGeom>
          <a:ln>
            <a:noFill/>
          </a:ln>
          <a:effectLst>
            <a:outerShdw blurRad="292100" dist="139700" dir="2700000" algn="tl" rotWithShape="0">
              <a:srgbClr val="333333">
                <a:alpha val="65000"/>
              </a:srgbClr>
            </a:outerShdw>
          </a:effectLst>
        </p:spPr>
      </p:pic>
      <p:pic>
        <p:nvPicPr>
          <p:cNvPr id="34" name="图片 33">
            <a:extLst>
              <a:ext uri="{FF2B5EF4-FFF2-40B4-BE49-F238E27FC236}">
                <a16:creationId xmlns:a16="http://schemas.microsoft.com/office/drawing/2014/main" id="{46E558EA-35EF-47A4-ACCA-39127183D5A6}"/>
              </a:ext>
            </a:extLst>
          </p:cNvPr>
          <p:cNvPicPr/>
          <p:nvPr/>
        </p:nvPicPr>
        <p:blipFill>
          <a:blip r:embed="rId6"/>
          <a:stretch>
            <a:fillRect/>
          </a:stretch>
        </p:blipFill>
        <p:spPr>
          <a:xfrm>
            <a:off x="9057404" y="2122433"/>
            <a:ext cx="2952742" cy="1491220"/>
          </a:xfrm>
          <a:prstGeom prst="rect">
            <a:avLst/>
          </a:prstGeom>
          <a:ln>
            <a:noFill/>
          </a:ln>
          <a:effectLst>
            <a:outerShdw blurRad="292100" dist="139700" dir="2700000" algn="tl" rotWithShape="0">
              <a:srgbClr val="333333">
                <a:alpha val="65000"/>
              </a:srgbClr>
            </a:outerShdw>
          </a:effectLst>
        </p:spPr>
      </p:pic>
      <p:pic>
        <p:nvPicPr>
          <p:cNvPr id="35" name="图片 34">
            <a:extLst>
              <a:ext uri="{FF2B5EF4-FFF2-40B4-BE49-F238E27FC236}">
                <a16:creationId xmlns:a16="http://schemas.microsoft.com/office/drawing/2014/main" id="{193D705F-2F14-4347-B38D-9FE92AB9FB0C}"/>
              </a:ext>
            </a:extLst>
          </p:cNvPr>
          <p:cNvPicPr/>
          <p:nvPr/>
        </p:nvPicPr>
        <p:blipFill>
          <a:blip r:embed="rId7"/>
          <a:stretch>
            <a:fillRect/>
          </a:stretch>
        </p:blipFill>
        <p:spPr>
          <a:xfrm>
            <a:off x="129370" y="4346848"/>
            <a:ext cx="2932272" cy="1478720"/>
          </a:xfrm>
          <a:prstGeom prst="rect">
            <a:avLst/>
          </a:prstGeom>
          <a:ln>
            <a:noFill/>
          </a:ln>
          <a:effectLst>
            <a:outerShdw blurRad="292100" dist="139700" dir="2700000" algn="tl" rotWithShape="0">
              <a:srgbClr val="333333">
                <a:alpha val="65000"/>
              </a:srgbClr>
            </a:outerShdw>
          </a:effectLst>
        </p:spPr>
      </p:pic>
      <p:pic>
        <p:nvPicPr>
          <p:cNvPr id="36" name="图片 35">
            <a:extLst>
              <a:ext uri="{FF2B5EF4-FFF2-40B4-BE49-F238E27FC236}">
                <a16:creationId xmlns:a16="http://schemas.microsoft.com/office/drawing/2014/main" id="{2BB14E0B-61AD-48E3-A345-EC43CA8D8A19}"/>
              </a:ext>
            </a:extLst>
          </p:cNvPr>
          <p:cNvPicPr/>
          <p:nvPr/>
        </p:nvPicPr>
        <p:blipFill>
          <a:blip r:embed="rId8"/>
          <a:stretch>
            <a:fillRect/>
          </a:stretch>
        </p:blipFill>
        <p:spPr>
          <a:xfrm>
            <a:off x="3118086" y="4346848"/>
            <a:ext cx="2914343" cy="1473597"/>
          </a:xfrm>
          <a:prstGeom prst="rect">
            <a:avLst/>
          </a:prstGeom>
          <a:ln>
            <a:noFill/>
          </a:ln>
          <a:effectLst>
            <a:outerShdw blurRad="292100" dist="139700" dir="2700000" algn="tl" rotWithShape="0">
              <a:srgbClr val="333333">
                <a:alpha val="65000"/>
              </a:srgbClr>
            </a:outerShdw>
          </a:effectLst>
        </p:spPr>
      </p:pic>
      <p:pic>
        <p:nvPicPr>
          <p:cNvPr id="37" name="图片 36">
            <a:extLst>
              <a:ext uri="{FF2B5EF4-FFF2-40B4-BE49-F238E27FC236}">
                <a16:creationId xmlns:a16="http://schemas.microsoft.com/office/drawing/2014/main" id="{E8260505-D2E0-4021-85A7-058C9AE4B8FD}"/>
              </a:ext>
            </a:extLst>
          </p:cNvPr>
          <p:cNvPicPr/>
          <p:nvPr/>
        </p:nvPicPr>
        <p:blipFill>
          <a:blip r:embed="rId9"/>
          <a:stretch>
            <a:fillRect/>
          </a:stretch>
        </p:blipFill>
        <p:spPr>
          <a:xfrm>
            <a:off x="6073409" y="4346848"/>
            <a:ext cx="2914532" cy="1473570"/>
          </a:xfrm>
          <a:prstGeom prst="rect">
            <a:avLst/>
          </a:prstGeom>
          <a:ln>
            <a:noFill/>
          </a:ln>
          <a:effectLst>
            <a:outerShdw blurRad="292100" dist="139700" dir="2700000" algn="tl" rotWithShape="0">
              <a:srgbClr val="333333">
                <a:alpha val="65000"/>
              </a:srgbClr>
            </a:outerShdw>
          </a:effectLst>
        </p:spPr>
      </p:pic>
      <p:pic>
        <p:nvPicPr>
          <p:cNvPr id="38" name="图片 37">
            <a:extLst>
              <a:ext uri="{FF2B5EF4-FFF2-40B4-BE49-F238E27FC236}">
                <a16:creationId xmlns:a16="http://schemas.microsoft.com/office/drawing/2014/main" id="{6F5B569B-F56E-4800-8A50-41FB1B8BDC5C}"/>
              </a:ext>
            </a:extLst>
          </p:cNvPr>
          <p:cNvPicPr/>
          <p:nvPr/>
        </p:nvPicPr>
        <p:blipFill>
          <a:blip r:embed="rId10"/>
          <a:stretch>
            <a:fillRect/>
          </a:stretch>
        </p:blipFill>
        <p:spPr>
          <a:xfrm>
            <a:off x="9057404" y="4346848"/>
            <a:ext cx="2952742" cy="1492715"/>
          </a:xfrm>
          <a:prstGeom prst="rect">
            <a:avLst/>
          </a:prstGeom>
          <a:ln>
            <a:noFill/>
          </a:ln>
          <a:effectLst>
            <a:outerShdw blurRad="292100" dist="139700" dir="2700000" algn="tl" rotWithShape="0">
              <a:srgbClr val="333333">
                <a:alpha val="65000"/>
              </a:srgbClr>
            </a:outerShdw>
          </a:effectLst>
        </p:spPr>
      </p:pic>
      <p:sp>
        <p:nvSpPr>
          <p:cNvPr id="2" name="文本框 1">
            <a:extLst>
              <a:ext uri="{FF2B5EF4-FFF2-40B4-BE49-F238E27FC236}">
                <a16:creationId xmlns:a16="http://schemas.microsoft.com/office/drawing/2014/main" id="{A46BCD35-9C2B-4514-BC38-E6503C2A26C8}"/>
              </a:ext>
            </a:extLst>
          </p:cNvPr>
          <p:cNvSpPr txBox="1"/>
          <p:nvPr/>
        </p:nvSpPr>
        <p:spPr>
          <a:xfrm>
            <a:off x="154753" y="3707755"/>
            <a:ext cx="2952743" cy="369332"/>
          </a:xfrm>
          <a:prstGeom prst="rect">
            <a:avLst/>
          </a:prstGeom>
          <a:noFill/>
        </p:spPr>
        <p:txBody>
          <a:bodyPr wrap="square" rtlCol="0">
            <a:spAutoFit/>
          </a:bodyPr>
          <a:lstStyle/>
          <a:p>
            <a:pPr algn="ct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 t</a:t>
            </a:r>
            <a:r>
              <a:rPr lang="en-US" altLang="zh-CN" b="1" baseline="-25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 60s(78FPS)</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16E30200-CE0D-45C2-8424-8104BB3F7B05}"/>
              </a:ext>
            </a:extLst>
          </p:cNvPr>
          <p:cNvSpPr txBox="1"/>
          <p:nvPr/>
        </p:nvSpPr>
        <p:spPr>
          <a:xfrm>
            <a:off x="2997595" y="3686794"/>
            <a:ext cx="2952742" cy="369332"/>
          </a:xfrm>
          <a:prstGeom prst="rect">
            <a:avLst/>
          </a:prstGeom>
          <a:noFill/>
        </p:spPr>
        <p:txBody>
          <a:bodyPr wrap="square" rtlCol="0">
            <a:spAutoFit/>
          </a:bodyPr>
          <a:lstStyle/>
          <a:p>
            <a:pPr algn="ct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 t</a:t>
            </a:r>
            <a:r>
              <a:rPr lang="en-US" altLang="zh-CN" b="1" baseline="-25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 120s (77FPS)</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E83BA670-9E30-4ADC-923B-07366D605157}"/>
              </a:ext>
            </a:extLst>
          </p:cNvPr>
          <p:cNvSpPr txBox="1"/>
          <p:nvPr/>
        </p:nvSpPr>
        <p:spPr>
          <a:xfrm>
            <a:off x="5995144" y="3689375"/>
            <a:ext cx="2952742" cy="369332"/>
          </a:xfrm>
          <a:prstGeom prst="rect">
            <a:avLst/>
          </a:prstGeom>
          <a:noFill/>
        </p:spPr>
        <p:txBody>
          <a:bodyPr wrap="square" rtlCol="0">
            <a:spAutoFit/>
          </a:bodyPr>
          <a:lstStyle/>
          <a:p>
            <a:pPr algn="ct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 t</a:t>
            </a:r>
            <a:r>
              <a:rPr lang="en-US" altLang="zh-CN" b="1" baseline="-25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 180s (76FPS)</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451C51A1-DD06-492A-99C2-AADD7D64F469}"/>
              </a:ext>
            </a:extLst>
          </p:cNvPr>
          <p:cNvSpPr txBox="1"/>
          <p:nvPr/>
        </p:nvSpPr>
        <p:spPr>
          <a:xfrm>
            <a:off x="9012079" y="3694188"/>
            <a:ext cx="2952742" cy="369332"/>
          </a:xfrm>
          <a:prstGeom prst="rect">
            <a:avLst/>
          </a:prstGeom>
          <a:noFill/>
        </p:spPr>
        <p:txBody>
          <a:bodyPr wrap="square" rtlCol="0">
            <a:spAutoFit/>
          </a:bodyPr>
          <a:lstStyle/>
          <a:p>
            <a:pPr algn="ct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 t</a:t>
            </a:r>
            <a:r>
              <a:rPr lang="en-US" altLang="zh-CN" b="1" baseline="-25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 240s (78FPS)</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5748477A-3626-410A-99A2-BA585185C554}"/>
              </a:ext>
            </a:extLst>
          </p:cNvPr>
          <p:cNvSpPr txBox="1"/>
          <p:nvPr/>
        </p:nvSpPr>
        <p:spPr>
          <a:xfrm>
            <a:off x="285977" y="5894910"/>
            <a:ext cx="2952742" cy="369332"/>
          </a:xfrm>
          <a:prstGeom prst="rect">
            <a:avLst/>
          </a:prstGeom>
          <a:noFill/>
        </p:spPr>
        <p:txBody>
          <a:bodyPr wrap="square" rtlCol="0">
            <a:spAutoFit/>
          </a:bodyPr>
          <a:lstStyle/>
          <a:p>
            <a:pPr algn="ct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 t</a:t>
            </a:r>
            <a:r>
              <a:rPr lang="en-US" altLang="zh-CN" b="1" baseline="-25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 300s (78 FPS)</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5E672166-132A-4B88-AD06-09758ABCABA8}"/>
              </a:ext>
            </a:extLst>
          </p:cNvPr>
          <p:cNvSpPr txBox="1"/>
          <p:nvPr/>
        </p:nvSpPr>
        <p:spPr>
          <a:xfrm>
            <a:off x="3016188" y="5903472"/>
            <a:ext cx="2952742" cy="369332"/>
          </a:xfrm>
          <a:prstGeom prst="rect">
            <a:avLst/>
          </a:prstGeom>
          <a:noFill/>
        </p:spPr>
        <p:txBody>
          <a:bodyPr wrap="square" rtlCol="0">
            <a:spAutoFit/>
          </a:bodyPr>
          <a:lstStyle/>
          <a:p>
            <a:pPr algn="ct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(6) t</a:t>
            </a:r>
            <a:r>
              <a:rPr lang="en-US" altLang="zh-CN" b="1" baseline="-25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 360s (77FPS)</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7B64ECF7-9E2F-40B3-B737-F7F0E680B29A}"/>
              </a:ext>
            </a:extLst>
          </p:cNvPr>
          <p:cNvSpPr txBox="1"/>
          <p:nvPr/>
        </p:nvSpPr>
        <p:spPr>
          <a:xfrm>
            <a:off x="6073409" y="5868989"/>
            <a:ext cx="2952742" cy="369332"/>
          </a:xfrm>
          <a:prstGeom prst="rect">
            <a:avLst/>
          </a:prstGeom>
          <a:noFill/>
        </p:spPr>
        <p:txBody>
          <a:bodyPr wrap="square" rtlCol="0">
            <a:spAutoFit/>
          </a:bodyPr>
          <a:lstStyle/>
          <a:p>
            <a:pPr algn="ct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(7) t</a:t>
            </a:r>
            <a:r>
              <a:rPr lang="en-US" altLang="zh-CN" b="1" baseline="-25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6</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 420s (79FPS)</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5" name="文本框 44">
            <a:extLst>
              <a:ext uri="{FF2B5EF4-FFF2-40B4-BE49-F238E27FC236}">
                <a16:creationId xmlns:a16="http://schemas.microsoft.com/office/drawing/2014/main" id="{B369F67D-FD56-4DB4-A8AE-E8EDD33EE45A}"/>
              </a:ext>
            </a:extLst>
          </p:cNvPr>
          <p:cNvSpPr txBox="1"/>
          <p:nvPr/>
        </p:nvSpPr>
        <p:spPr>
          <a:xfrm>
            <a:off x="9097243" y="5890417"/>
            <a:ext cx="2952742" cy="369332"/>
          </a:xfrm>
          <a:prstGeom prst="rect">
            <a:avLst/>
          </a:prstGeom>
          <a:noFill/>
        </p:spPr>
        <p:txBody>
          <a:bodyPr wrap="square" rtlCol="0">
            <a:spAutoFit/>
          </a:bodyPr>
          <a:lstStyle/>
          <a:p>
            <a:pPr algn="ct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(8) t</a:t>
            </a:r>
            <a:r>
              <a:rPr lang="en-US" altLang="zh-CN" b="1" baseline="-25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7</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 480s (78 FPS)</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 name="竖排标题 2"/>
          <p:cNvSpPr>
            <a:spLocks noGrp="1"/>
          </p:cNvSpPr>
          <p:nvPr>
            <p:ph type="title"/>
          </p:nvPr>
        </p:nvSpPr>
        <p:spPr/>
        <p:txBody>
          <a:bodyPr>
            <a:normAutofit/>
          </a:bodyP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烟气</a:t>
            </a:r>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渲染</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帧率测试</a:t>
            </a:r>
            <a:endParaRPr lang="zh-CN" altLang="en-US" dirty="0"/>
          </a:p>
        </p:txBody>
      </p:sp>
    </p:spTree>
    <p:extLst>
      <p:ext uri="{BB962C8B-B14F-4D97-AF65-F5344CB8AC3E}">
        <p14:creationId xmlns:p14="http://schemas.microsoft.com/office/powerpoint/2010/main" val="727233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8EA9BDD-92AE-4756-8913-A6D1FC68D714}"/>
              </a:ext>
            </a:extLst>
          </p:cNvPr>
          <p:cNvSpPr txBox="1"/>
          <p:nvPr/>
        </p:nvSpPr>
        <p:spPr>
          <a:xfrm>
            <a:off x="1099018" y="3825746"/>
            <a:ext cx="2153154" cy="369332"/>
          </a:xfrm>
          <a:prstGeom prst="rect">
            <a:avLst/>
          </a:prstGeom>
          <a:noFill/>
        </p:spPr>
        <p:txBody>
          <a:bodyPr wrap="none" rtlCol="0">
            <a:spAutoFit/>
          </a:bodyP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(1)t</a:t>
            </a:r>
            <a:r>
              <a:rPr lang="en-US" altLang="zh-CN" b="1" baseline="-25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 0s(41FPS)</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5845A248-DC2C-4957-9F94-E198B3B7695E}"/>
              </a:ext>
            </a:extLst>
          </p:cNvPr>
          <p:cNvSpPr txBox="1"/>
          <p:nvPr/>
        </p:nvSpPr>
        <p:spPr>
          <a:xfrm>
            <a:off x="5019263" y="3825746"/>
            <a:ext cx="2295821" cy="369332"/>
          </a:xfrm>
          <a:prstGeom prst="rect">
            <a:avLst/>
          </a:prstGeom>
          <a:noFill/>
        </p:spPr>
        <p:txBody>
          <a:bodyPr wrap="none" rtlCol="0">
            <a:spAutoFit/>
          </a:bodyP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(2)t</a:t>
            </a:r>
            <a:r>
              <a:rPr lang="en-US" altLang="zh-CN" b="1" baseline="-25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 10s(43FPS)</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5" name="文本框 44">
            <a:extLst>
              <a:ext uri="{FF2B5EF4-FFF2-40B4-BE49-F238E27FC236}">
                <a16:creationId xmlns:a16="http://schemas.microsoft.com/office/drawing/2014/main" id="{CC8AAC23-EFB4-46C7-BC31-B2AE34191393}"/>
              </a:ext>
            </a:extLst>
          </p:cNvPr>
          <p:cNvSpPr txBox="1"/>
          <p:nvPr/>
        </p:nvSpPr>
        <p:spPr>
          <a:xfrm>
            <a:off x="8904938" y="3821454"/>
            <a:ext cx="2295821" cy="369332"/>
          </a:xfrm>
          <a:prstGeom prst="rect">
            <a:avLst/>
          </a:prstGeom>
          <a:noFill/>
        </p:spPr>
        <p:txBody>
          <a:bodyPr wrap="none" rtlCol="0">
            <a:spAutoFit/>
          </a:bodyP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(3)t</a:t>
            </a:r>
            <a:r>
              <a:rPr lang="en-US" altLang="zh-CN" b="1" baseline="-25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 20s(46FPS)</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BC42F505-051F-47DE-B338-5314F9DC3621}"/>
              </a:ext>
            </a:extLst>
          </p:cNvPr>
          <p:cNvSpPr txBox="1"/>
          <p:nvPr/>
        </p:nvSpPr>
        <p:spPr>
          <a:xfrm>
            <a:off x="1084590" y="6242892"/>
            <a:ext cx="2182008" cy="369332"/>
          </a:xfrm>
          <a:prstGeom prst="rect">
            <a:avLst/>
          </a:prstGeom>
          <a:noFill/>
        </p:spPr>
        <p:txBody>
          <a:bodyPr wrap="none" rtlCol="0">
            <a:spAutoFit/>
          </a:bodyP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(4)t</a:t>
            </a:r>
            <a:r>
              <a:rPr lang="en-US" altLang="zh-CN" b="1" baseline="-25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 30(50FPS)</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7" name="文本框 46">
            <a:extLst>
              <a:ext uri="{FF2B5EF4-FFF2-40B4-BE49-F238E27FC236}">
                <a16:creationId xmlns:a16="http://schemas.microsoft.com/office/drawing/2014/main" id="{70479FD3-D678-431F-BA1A-5DF3D9EB826D}"/>
              </a:ext>
            </a:extLst>
          </p:cNvPr>
          <p:cNvSpPr txBox="1"/>
          <p:nvPr/>
        </p:nvSpPr>
        <p:spPr>
          <a:xfrm>
            <a:off x="5048607" y="6258503"/>
            <a:ext cx="2295821" cy="369332"/>
          </a:xfrm>
          <a:prstGeom prst="rect">
            <a:avLst/>
          </a:prstGeom>
          <a:noFill/>
        </p:spPr>
        <p:txBody>
          <a:bodyPr wrap="none" rtlCol="0">
            <a:spAutoFit/>
          </a:bodyP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(5)t</a:t>
            </a:r>
            <a:r>
              <a:rPr lang="en-US" altLang="zh-CN" b="1" baseline="-25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 40s(54FPS)</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8" name="文本框 47">
            <a:extLst>
              <a:ext uri="{FF2B5EF4-FFF2-40B4-BE49-F238E27FC236}">
                <a16:creationId xmlns:a16="http://schemas.microsoft.com/office/drawing/2014/main" id="{E74F77AB-41F0-4B39-808F-0021250B0A9C}"/>
              </a:ext>
            </a:extLst>
          </p:cNvPr>
          <p:cNvSpPr txBox="1"/>
          <p:nvPr/>
        </p:nvSpPr>
        <p:spPr>
          <a:xfrm>
            <a:off x="8904938" y="6258503"/>
            <a:ext cx="2182008" cy="369332"/>
          </a:xfrm>
          <a:prstGeom prst="rect">
            <a:avLst/>
          </a:prstGeom>
          <a:noFill/>
        </p:spPr>
        <p:txBody>
          <a:bodyPr wrap="none" rtlCol="0">
            <a:spAutoFit/>
          </a:bodyP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(6)t</a:t>
            </a:r>
            <a:r>
              <a:rPr lang="en-US" altLang="zh-CN" b="1" baseline="-25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 50(58FPS)</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218573" y="2122252"/>
            <a:ext cx="3657564" cy="1682124"/>
          </a:xfrm>
          <a:prstGeom prst="rect">
            <a:avLst/>
          </a:prstGeom>
        </p:spPr>
      </p:pic>
      <p:pic>
        <p:nvPicPr>
          <p:cNvPr id="6" name="图片 5"/>
          <p:cNvPicPr>
            <a:picLocks noChangeAspect="1"/>
          </p:cNvPicPr>
          <p:nvPr/>
        </p:nvPicPr>
        <p:blipFill>
          <a:blip r:embed="rId4"/>
          <a:stretch>
            <a:fillRect/>
          </a:stretch>
        </p:blipFill>
        <p:spPr>
          <a:xfrm>
            <a:off x="4199865" y="2113404"/>
            <a:ext cx="3703179" cy="1699820"/>
          </a:xfrm>
          <a:prstGeom prst="rect">
            <a:avLst/>
          </a:prstGeom>
        </p:spPr>
      </p:pic>
      <p:pic>
        <p:nvPicPr>
          <p:cNvPr id="11" name="图片 10"/>
          <p:cNvPicPr>
            <a:picLocks noChangeAspect="1"/>
          </p:cNvPicPr>
          <p:nvPr/>
        </p:nvPicPr>
        <p:blipFill>
          <a:blip r:embed="rId5"/>
          <a:stretch>
            <a:fillRect/>
          </a:stretch>
        </p:blipFill>
        <p:spPr>
          <a:xfrm>
            <a:off x="8184232" y="2132856"/>
            <a:ext cx="3654259" cy="1677365"/>
          </a:xfrm>
          <a:prstGeom prst="rect">
            <a:avLst/>
          </a:prstGeom>
        </p:spPr>
      </p:pic>
      <p:pic>
        <p:nvPicPr>
          <p:cNvPr id="13" name="图片 12"/>
          <p:cNvPicPr>
            <a:picLocks noChangeAspect="1"/>
          </p:cNvPicPr>
          <p:nvPr/>
        </p:nvPicPr>
        <p:blipFill>
          <a:blip r:embed="rId6"/>
          <a:stretch>
            <a:fillRect/>
          </a:stretch>
        </p:blipFill>
        <p:spPr>
          <a:xfrm>
            <a:off x="218573" y="4561236"/>
            <a:ext cx="3661382" cy="1681656"/>
          </a:xfrm>
          <a:prstGeom prst="rect">
            <a:avLst/>
          </a:prstGeom>
        </p:spPr>
      </p:pic>
      <p:pic>
        <p:nvPicPr>
          <p:cNvPr id="14" name="图片 13"/>
          <p:cNvPicPr>
            <a:picLocks noChangeAspect="1"/>
          </p:cNvPicPr>
          <p:nvPr/>
        </p:nvPicPr>
        <p:blipFill>
          <a:blip r:embed="rId7"/>
          <a:stretch>
            <a:fillRect/>
          </a:stretch>
        </p:blipFill>
        <p:spPr>
          <a:xfrm>
            <a:off x="4202940" y="4546730"/>
            <a:ext cx="3700104" cy="1696162"/>
          </a:xfrm>
          <a:prstGeom prst="rect">
            <a:avLst/>
          </a:prstGeom>
        </p:spPr>
      </p:pic>
      <p:pic>
        <p:nvPicPr>
          <p:cNvPr id="16" name="图片 15"/>
          <p:cNvPicPr>
            <a:picLocks noChangeAspect="1"/>
          </p:cNvPicPr>
          <p:nvPr/>
        </p:nvPicPr>
        <p:blipFill>
          <a:blip r:embed="rId8"/>
          <a:stretch>
            <a:fillRect/>
          </a:stretch>
        </p:blipFill>
        <p:spPr>
          <a:xfrm>
            <a:off x="8160008" y="4543289"/>
            <a:ext cx="3702705" cy="1699603"/>
          </a:xfrm>
          <a:prstGeom prst="rect">
            <a:avLst/>
          </a:prstGeom>
        </p:spPr>
      </p:pic>
      <p:sp>
        <p:nvSpPr>
          <p:cNvPr id="17" name="标题 16"/>
          <p:cNvSpPr>
            <a:spLocks noGrp="1"/>
          </p:cNvSpPr>
          <p:nvPr>
            <p:ph type="title"/>
          </p:nvPr>
        </p:nvSpPr>
        <p:spPr/>
        <p:txBody>
          <a:bodyP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逃生</a:t>
            </a:r>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路径规划</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帧率</a:t>
            </a:r>
            <a:endParaRPr lang="zh-CN" altLang="en-US" dirty="0"/>
          </a:p>
        </p:txBody>
      </p:sp>
    </p:spTree>
    <p:extLst>
      <p:ext uri="{BB962C8B-B14F-4D97-AF65-F5344CB8AC3E}">
        <p14:creationId xmlns:p14="http://schemas.microsoft.com/office/powerpoint/2010/main" val="232951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par>
                                <p:cTn id="23" presetID="10"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4" grpId="0"/>
      <p:bldP spid="45" grpId="0"/>
      <p:bldP spid="46" grpId="0"/>
      <p:bldP spid="47" grpId="0"/>
      <p:bldP spid="4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hlinkClick r:id="rId3"/>
          </p:cNvPr>
          <p:cNvSpPr/>
          <p:nvPr/>
        </p:nvSpPr>
        <p:spPr>
          <a:xfrm>
            <a:off x="623392" y="2132856"/>
            <a:ext cx="9289032" cy="461665"/>
          </a:xfrm>
          <a:prstGeom prst="rect">
            <a:avLst/>
          </a:prstGeom>
        </p:spPr>
        <p:txBody>
          <a:bodyPr wrap="square">
            <a:spAutoFit/>
          </a:bodyPr>
          <a:lstStyle/>
          <a:p>
            <a:r>
              <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hlinkClick r:id="rId4"/>
              </a:rPr>
              <a:t>http://youku3d.com/smart3d/manvsFire/new.html</a:t>
            </a:r>
            <a:endPar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 name="竖排标题 3"/>
          <p:cNvSpPr>
            <a:spLocks noGrp="1"/>
          </p:cNvSpPr>
          <p:nvPr>
            <p:ph type="title" orient="vert"/>
          </p:nvPr>
        </p:nvSpPr>
        <p:spPr/>
        <p:txBody>
          <a:bodyPr>
            <a:normAutofit/>
          </a:bodyPr>
          <a:lstStyle/>
          <a:p>
            <a:r>
              <a:rPr lang="zh-CN" altLang="en-US" b="1" dirty="0">
                <a:latin typeface="微软雅黑" panose="020B0503020204020204" pitchFamily="34" charset="-122"/>
                <a:ea typeface="微软雅黑" panose="020B0503020204020204" pitchFamily="34" charset="-122"/>
              </a:rPr>
              <a:t>在线效果展示</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516564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竖排标题 3"/>
          <p:cNvSpPr>
            <a:spLocks noGrp="1"/>
          </p:cNvSpPr>
          <p:nvPr>
            <p:ph type="title" orient="vert"/>
          </p:nvPr>
        </p:nvSpPr>
        <p:spPr/>
        <p:txBody>
          <a:bodyPr>
            <a:normAutofit/>
          </a:bodyPr>
          <a:lstStyle/>
          <a:p>
            <a:r>
              <a:rPr lang="zh-CN" altLang="en-US" b="1" dirty="0">
                <a:latin typeface="微软雅黑" panose="020B0503020204020204" pitchFamily="34" charset="-122"/>
                <a:ea typeface="微软雅黑" panose="020B0503020204020204" pitchFamily="34" charset="-122"/>
              </a:rPr>
              <a:t>程序效果展示</a:t>
            </a:r>
            <a:endParaRPr lang="zh-CN" altLang="en-US" dirty="0">
              <a:latin typeface="微软雅黑" panose="020B0503020204020204" pitchFamily="34" charset="-122"/>
              <a:ea typeface="微软雅黑" panose="020B0503020204020204" pitchFamily="34" charset="-122"/>
            </a:endParaRPr>
          </a:p>
        </p:txBody>
      </p:sp>
      <p:pic>
        <p:nvPicPr>
          <p:cNvPr id="1026" name="Picture 2">
            <a:extLst>
              <a:ext uri="{FF2B5EF4-FFF2-40B4-BE49-F238E27FC236}">
                <a16:creationId xmlns:a16="http://schemas.microsoft.com/office/drawing/2014/main" id="{97CF4D4A-389B-4F6A-97FE-B6A5FFF8A6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1704" y="1555440"/>
            <a:ext cx="3747120" cy="3747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63508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A75B4455-8E02-4D83-A9ED-0966DA05E654}"/>
              </a:ext>
            </a:extLst>
          </p:cNvPr>
          <p:cNvSpPr txBox="1"/>
          <p:nvPr/>
        </p:nvSpPr>
        <p:spPr>
          <a:xfrm>
            <a:off x="839416" y="1484784"/>
            <a:ext cx="9484676" cy="646331"/>
          </a:xfrm>
          <a:prstGeom prst="rect">
            <a:avLst/>
          </a:prstGeom>
          <a:noFill/>
        </p:spPr>
        <p:txBody>
          <a:bodyPr wrap="square" rtlCol="0">
            <a:spAutoFit/>
          </a:bodyPr>
          <a:lstStyle/>
          <a:p>
            <a:r>
              <a:rPr lang="en-US" altLang="zh-CN"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 </a:t>
            </a:r>
            <a:r>
              <a:rPr lang="zh-CN" altLang="en-US"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艾子豪</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胡永豪</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闫丰亭</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张慧娟</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王冬青</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青胜蓝</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朱合华</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贾金原</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基于虚拟足迹聚类的轻量级</a:t>
            </a:r>
            <a:r>
              <a:rPr lang="en-US" altLang="zh-CN"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Web3D</a:t>
            </a:r>
            <a:r>
              <a:rPr lang="zh-CN" altLang="en-US"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地铁火灾逃生关键技术</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b="1" dirty="0">
                <a:solidFill>
                  <a:srgbClr val="00B0F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第十八届中国虚拟现实大会</a:t>
            </a:r>
            <a:r>
              <a:rPr lang="en-US" altLang="zh-CN" b="1" dirty="0" err="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ChinaVR</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2018</a:t>
            </a:r>
            <a:r>
              <a:rPr lang="zh-CN" altLang="en-US" b="1" dirty="0">
                <a:solidFill>
                  <a:srgbClr val="23EDF7"/>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最佳论文</a:t>
            </a:r>
            <a:endParaRPr lang="en-US" altLang="zh-CN" b="1" dirty="0">
              <a:solidFill>
                <a:srgbClr val="23EDF7"/>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26AF8B11-0B2F-4898-AD28-9135FB9B5316}"/>
              </a:ext>
            </a:extLst>
          </p:cNvPr>
          <p:cNvSpPr txBox="1"/>
          <p:nvPr/>
        </p:nvSpPr>
        <p:spPr>
          <a:xfrm>
            <a:off x="839416" y="764704"/>
            <a:ext cx="3877985" cy="584775"/>
          </a:xfrm>
          <a:prstGeom prst="rect">
            <a:avLst/>
          </a:prstGeom>
          <a:noFill/>
        </p:spPr>
        <p:txBody>
          <a:bodyPr wrap="none" rtlCol="0">
            <a:spAutoFit/>
          </a:bodyPr>
          <a:lstStyle/>
          <a:p>
            <a:r>
              <a:rPr lang="zh-CN" altLang="zh-CN" sz="3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读</a:t>
            </a:r>
            <a:r>
              <a:rPr lang="zh-CN" altLang="en-US" sz="3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研</a:t>
            </a:r>
            <a:r>
              <a:rPr lang="zh-CN" altLang="zh-CN" sz="3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期间</a:t>
            </a:r>
            <a:r>
              <a:rPr lang="zh-CN" altLang="en-US" sz="3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发表的论文</a:t>
            </a:r>
            <a:endParaRPr lang="zh-CN" altLang="zh-CN" sz="3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3A32DE47-5C84-4D73-AB72-93448772A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384" y="2636912"/>
            <a:ext cx="3672408" cy="2442152"/>
          </a:xfrm>
          <a:prstGeom prst="rect">
            <a:avLst/>
          </a:prstGeom>
        </p:spPr>
      </p:pic>
      <p:pic>
        <p:nvPicPr>
          <p:cNvPr id="5" name="图片 4">
            <a:extLst>
              <a:ext uri="{FF2B5EF4-FFF2-40B4-BE49-F238E27FC236}">
                <a16:creationId xmlns:a16="http://schemas.microsoft.com/office/drawing/2014/main" id="{D594ACF1-3EB4-4C8B-A109-992704A23E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8023" y="2636907"/>
            <a:ext cx="3256202" cy="2442151"/>
          </a:xfrm>
          <a:prstGeom prst="rect">
            <a:avLst/>
          </a:prstGeom>
        </p:spPr>
      </p:pic>
      <p:pic>
        <p:nvPicPr>
          <p:cNvPr id="9" name="图片 8">
            <a:extLst>
              <a:ext uri="{FF2B5EF4-FFF2-40B4-BE49-F238E27FC236}">
                <a16:creationId xmlns:a16="http://schemas.microsoft.com/office/drawing/2014/main" id="{07521445-08F5-4FC3-AA52-BC8FD848FD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5084832" y="1808967"/>
            <a:ext cx="2442150" cy="4098033"/>
          </a:xfrm>
          <a:prstGeom prst="rect">
            <a:avLst/>
          </a:prstGeom>
        </p:spPr>
      </p:pic>
    </p:spTree>
    <p:extLst>
      <p:ext uri="{BB962C8B-B14F-4D97-AF65-F5344CB8AC3E}">
        <p14:creationId xmlns:p14="http://schemas.microsoft.com/office/powerpoint/2010/main" val="31715299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A75B4455-8E02-4D83-A9ED-0966DA05E654}"/>
              </a:ext>
            </a:extLst>
          </p:cNvPr>
          <p:cNvSpPr txBox="1"/>
          <p:nvPr/>
        </p:nvSpPr>
        <p:spPr>
          <a:xfrm>
            <a:off x="824704" y="1556792"/>
            <a:ext cx="9484676" cy="923330"/>
          </a:xfrm>
          <a:prstGeom prst="rect">
            <a:avLst/>
          </a:prstGeom>
          <a:noFill/>
        </p:spPr>
        <p:txBody>
          <a:bodyPr wrap="square" rtlCol="0">
            <a:spAutoFit/>
          </a:bodyPr>
          <a:lstStyle/>
          <a:p>
            <a:r>
              <a:rPr lang="en-US" altLang="zh-CN"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 </a:t>
            </a:r>
            <a:r>
              <a:rPr lang="zh-CN" altLang="en-US"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艾子豪</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胡永豪</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闫丰亭</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张慧娟</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王冬青</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青胜蓝</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朱合华</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贾金原</a:t>
            </a:r>
            <a:r>
              <a:rPr lang="en-US" altLang="zh-CN"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轻量级</a:t>
            </a:r>
            <a:r>
              <a:rPr lang="en-US" altLang="zh-CN"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Web3D</a:t>
            </a:r>
            <a:r>
              <a:rPr lang="zh-CN" altLang="en-US"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地铁火灾逃生在线规划关键技术</a:t>
            </a:r>
            <a:r>
              <a:rPr lang="en-US" altLang="zh-CN"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solidFill>
                  <a:srgbClr val="00B0F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中国科学（信息科学）</a:t>
            </a:r>
            <a:r>
              <a:rPr lang="en-US" altLang="zh-CN"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2019.</a:t>
            </a:r>
          </a:p>
          <a:p>
            <a:endParaRPr lang="zh-CN" altLang="en-US" dirty="0"/>
          </a:p>
        </p:txBody>
      </p:sp>
      <p:sp>
        <p:nvSpPr>
          <p:cNvPr id="7" name="文本框 6">
            <a:extLst>
              <a:ext uri="{FF2B5EF4-FFF2-40B4-BE49-F238E27FC236}">
                <a16:creationId xmlns:a16="http://schemas.microsoft.com/office/drawing/2014/main" id="{26AF8B11-0B2F-4898-AD28-9135FB9B5316}"/>
              </a:ext>
            </a:extLst>
          </p:cNvPr>
          <p:cNvSpPr txBox="1"/>
          <p:nvPr/>
        </p:nvSpPr>
        <p:spPr>
          <a:xfrm>
            <a:off x="839416" y="764704"/>
            <a:ext cx="3877985" cy="584775"/>
          </a:xfrm>
          <a:prstGeom prst="rect">
            <a:avLst/>
          </a:prstGeom>
          <a:noFill/>
        </p:spPr>
        <p:txBody>
          <a:bodyPr wrap="none" rtlCol="0">
            <a:spAutoFit/>
          </a:bodyPr>
          <a:lstStyle/>
          <a:p>
            <a:r>
              <a:rPr lang="zh-CN" altLang="zh-CN" sz="3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读</a:t>
            </a:r>
            <a:r>
              <a:rPr lang="zh-CN" altLang="en-US" sz="3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研</a:t>
            </a:r>
            <a:r>
              <a:rPr lang="zh-CN" altLang="zh-CN" sz="3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期间</a:t>
            </a:r>
            <a:r>
              <a:rPr lang="zh-CN" altLang="en-US" sz="3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发表的论文</a:t>
            </a:r>
            <a:endParaRPr lang="zh-CN" altLang="zh-CN" sz="3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BBA47F37-4B52-4CA4-9F20-5686CB1629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1503" y="2348879"/>
            <a:ext cx="3085897" cy="4191677"/>
          </a:xfrm>
          <a:prstGeom prst="rect">
            <a:avLst/>
          </a:prstGeom>
        </p:spPr>
      </p:pic>
      <p:pic>
        <p:nvPicPr>
          <p:cNvPr id="4" name="图片 3">
            <a:extLst>
              <a:ext uri="{FF2B5EF4-FFF2-40B4-BE49-F238E27FC236}">
                <a16:creationId xmlns:a16="http://schemas.microsoft.com/office/drawing/2014/main" id="{673AFC77-B337-49A7-A002-93E7D01243AB}"/>
              </a:ext>
            </a:extLst>
          </p:cNvPr>
          <p:cNvPicPr>
            <a:picLocks noChangeAspect="1"/>
          </p:cNvPicPr>
          <p:nvPr/>
        </p:nvPicPr>
        <p:blipFill>
          <a:blip r:embed="rId4"/>
          <a:stretch>
            <a:fillRect/>
          </a:stretch>
        </p:blipFill>
        <p:spPr>
          <a:xfrm>
            <a:off x="6744072" y="2391436"/>
            <a:ext cx="3290714" cy="4168881"/>
          </a:xfrm>
          <a:prstGeom prst="rect">
            <a:avLst/>
          </a:prstGeom>
        </p:spPr>
      </p:pic>
    </p:spTree>
    <p:extLst>
      <p:ext uri="{BB962C8B-B14F-4D97-AF65-F5344CB8AC3E}">
        <p14:creationId xmlns:p14="http://schemas.microsoft.com/office/powerpoint/2010/main" val="1091826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25358" y="1161418"/>
            <a:ext cx="944859" cy="740396"/>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4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Revit BIM </a:t>
            </a:r>
            <a:r>
              <a:rPr lang="zh-CN" altLang="en-US" sz="14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建模工具</a:t>
            </a:r>
            <a:endParaRPr lang="en-US" altLang="zh-CN" sz="14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右箭头 9"/>
          <p:cNvSpPr/>
          <p:nvPr/>
        </p:nvSpPr>
        <p:spPr>
          <a:xfrm>
            <a:off x="1496459" y="1449452"/>
            <a:ext cx="142167" cy="144755"/>
          </a:xfrm>
          <a:prstGeom prst="rightArrow">
            <a:avLst/>
          </a:prstGeom>
          <a:ln/>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a:p>
        </p:txBody>
      </p:sp>
      <p:sp>
        <p:nvSpPr>
          <p:cNvPr id="13" name="右箭头 12"/>
          <p:cNvSpPr/>
          <p:nvPr/>
        </p:nvSpPr>
        <p:spPr>
          <a:xfrm>
            <a:off x="2481362" y="1377443"/>
            <a:ext cx="249656" cy="187459"/>
          </a:xfrm>
          <a:prstGeom prst="rightArrow">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4" name="矩形 13"/>
          <p:cNvSpPr/>
          <p:nvPr/>
        </p:nvSpPr>
        <p:spPr>
          <a:xfrm>
            <a:off x="546219" y="2487838"/>
            <a:ext cx="915583" cy="689807"/>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4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FDS</a:t>
            </a:r>
            <a:r>
              <a:rPr lang="zh-CN" altLang="en-US" sz="14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工具</a:t>
            </a:r>
            <a:endParaRPr lang="en-US" altLang="zh-CN" sz="14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 name="矩形 10"/>
          <p:cNvSpPr/>
          <p:nvPr/>
        </p:nvSpPr>
        <p:spPr>
          <a:xfrm>
            <a:off x="2731018" y="1089412"/>
            <a:ext cx="1179022" cy="848791"/>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lnSpc>
                <a:spcPct val="150000"/>
              </a:lnSpc>
            </a:pPr>
            <a:r>
              <a:rPr lang="zh-CN" altLang="en-US"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查重与去冗</a:t>
            </a:r>
            <a:endParaRPr lang="en-US" altLang="zh-CN"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pPr>
            <a:r>
              <a:rPr lang="zh-CN" altLang="en-US"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构件无损压缩</a:t>
            </a:r>
            <a:endParaRPr lang="en-US" altLang="zh-CN"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pPr>
            <a:r>
              <a:rPr lang="zh-CN" altLang="en-US"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数据分类打包</a:t>
            </a:r>
            <a:endParaRPr lang="en-US" altLang="zh-CN"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6" name="右箭头 15"/>
          <p:cNvSpPr/>
          <p:nvPr/>
        </p:nvSpPr>
        <p:spPr>
          <a:xfrm>
            <a:off x="1483286" y="2745596"/>
            <a:ext cx="145847" cy="100011"/>
          </a:xfrm>
          <a:prstGeom prst="rightArrow">
            <a:avLst/>
          </a:prstGeom>
          <a:ln/>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a:p>
        </p:txBody>
      </p:sp>
      <p:sp>
        <p:nvSpPr>
          <p:cNvPr id="17" name="右箭头 16"/>
          <p:cNvSpPr/>
          <p:nvPr/>
        </p:nvSpPr>
        <p:spPr>
          <a:xfrm>
            <a:off x="2480962" y="2673587"/>
            <a:ext cx="249656" cy="187459"/>
          </a:xfrm>
          <a:prstGeom prst="rightArrow">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8" name="矩形 17"/>
          <p:cNvSpPr/>
          <p:nvPr/>
        </p:nvSpPr>
        <p:spPr>
          <a:xfrm>
            <a:off x="2710520" y="2166648"/>
            <a:ext cx="1210100" cy="1007655"/>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lnSpc>
                <a:spcPct val="150000"/>
              </a:lnSpc>
            </a:pPr>
            <a:r>
              <a:rPr lang="zh-CN" altLang="en-US"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去除冗余数据</a:t>
            </a:r>
            <a:endParaRPr lang="en-US" altLang="zh-CN"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pPr>
            <a:r>
              <a:rPr lang="zh-CN" altLang="en-US"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线性化处理</a:t>
            </a:r>
            <a:endParaRPr lang="en-US" altLang="zh-CN"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pPr>
            <a:r>
              <a:rPr lang="zh-CN" altLang="en-US"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数据归一化</a:t>
            </a:r>
            <a:endParaRPr lang="en-US" altLang="zh-CN"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pPr>
            <a:r>
              <a:rPr lang="zh-CN" altLang="en-US"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数值赋予透明度</a:t>
            </a:r>
            <a:endParaRPr lang="en-US" altLang="zh-CN"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9" name="矩形 18"/>
          <p:cNvSpPr/>
          <p:nvPr/>
        </p:nvSpPr>
        <p:spPr>
          <a:xfrm>
            <a:off x="546038" y="3611684"/>
            <a:ext cx="900200" cy="862105"/>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4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Blender</a:t>
            </a:r>
          </a:p>
          <a:p>
            <a:pPr algn="ctr"/>
            <a:r>
              <a:rPr lang="zh-CN" altLang="en-US" sz="14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建模工具</a:t>
            </a:r>
            <a:endParaRPr lang="en-US" altLang="zh-CN" sz="14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0" name="右箭头 19"/>
          <p:cNvSpPr/>
          <p:nvPr/>
        </p:nvSpPr>
        <p:spPr>
          <a:xfrm>
            <a:off x="1464654" y="3957463"/>
            <a:ext cx="145847" cy="100011"/>
          </a:xfrm>
          <a:prstGeom prst="rightArrow">
            <a:avLst/>
          </a:prstGeom>
          <a:ln/>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a:p>
        </p:txBody>
      </p:sp>
      <p:sp>
        <p:nvSpPr>
          <p:cNvPr id="21" name="右箭头 20"/>
          <p:cNvSpPr/>
          <p:nvPr/>
        </p:nvSpPr>
        <p:spPr>
          <a:xfrm>
            <a:off x="2474220" y="3795100"/>
            <a:ext cx="255608" cy="162360"/>
          </a:xfrm>
          <a:prstGeom prst="rightArrow">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2" name="矩形 21"/>
          <p:cNvSpPr/>
          <p:nvPr/>
        </p:nvSpPr>
        <p:spPr>
          <a:xfrm>
            <a:off x="2748997" y="3315226"/>
            <a:ext cx="1144806" cy="1069919"/>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lnSpc>
                <a:spcPct val="150000"/>
              </a:lnSpc>
            </a:pPr>
            <a:r>
              <a:rPr lang="zh-CN" altLang="en-US"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网格模型轻量化</a:t>
            </a:r>
            <a:endParaRPr lang="en-US" altLang="zh-CN"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pPr>
            <a:r>
              <a:rPr lang="zh-CN" altLang="en-US"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动画数据轻量化</a:t>
            </a:r>
            <a:endParaRPr lang="en-US" altLang="zh-CN"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pPr>
            <a:r>
              <a:rPr lang="zh-CN" altLang="en-US"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模型外观多样化</a:t>
            </a:r>
            <a:endParaRPr lang="en-US" altLang="zh-CN"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pPr>
            <a:r>
              <a:rPr lang="zh-CN" altLang="en-US"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人物体态多样化</a:t>
            </a:r>
            <a:endParaRPr lang="en-US" altLang="zh-CN"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3" name="右箭头 22"/>
          <p:cNvSpPr/>
          <p:nvPr/>
        </p:nvSpPr>
        <p:spPr>
          <a:xfrm>
            <a:off x="2490583" y="5353285"/>
            <a:ext cx="167120" cy="224152"/>
          </a:xfrm>
          <a:prstGeom prst="rightArrow">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4" name="矩形 23"/>
          <p:cNvSpPr/>
          <p:nvPr/>
        </p:nvSpPr>
        <p:spPr>
          <a:xfrm>
            <a:off x="2669470" y="5171331"/>
            <a:ext cx="1288229" cy="698755"/>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Leader-Follower</a:t>
            </a:r>
            <a:r>
              <a:rPr lang="zh-CN" altLang="en-US"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寻路机制</a:t>
            </a:r>
            <a:endParaRPr lang="en-US" altLang="zh-CN"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endParaRPr lang="en-US" altLang="zh-CN"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en-US" altLang="zh-CN" sz="1000" b="1" dirty="0" err="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eAACO</a:t>
            </a:r>
            <a:r>
              <a:rPr lang="zh-CN" altLang="en-US"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路径规划</a:t>
            </a:r>
            <a:endParaRPr lang="en-US" altLang="zh-CN"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5" name="矩形 24"/>
          <p:cNvSpPr/>
          <p:nvPr/>
        </p:nvSpPr>
        <p:spPr>
          <a:xfrm>
            <a:off x="412311" y="918012"/>
            <a:ext cx="3613471" cy="5211961"/>
          </a:xfrm>
          <a:prstGeom prst="rect">
            <a:avLst/>
          </a:prstGeom>
          <a:noFill/>
          <a:ln w="38100">
            <a:solidFill>
              <a:srgbClr val="FFFF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矩形 25"/>
          <p:cNvSpPr/>
          <p:nvPr/>
        </p:nvSpPr>
        <p:spPr>
          <a:xfrm>
            <a:off x="2608096" y="976011"/>
            <a:ext cx="1343983" cy="3602125"/>
          </a:xfrm>
          <a:prstGeom prst="rect">
            <a:avLst/>
          </a:prstGeom>
          <a:noFill/>
          <a:ln>
            <a:solidFill>
              <a:srgbClr val="92D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dirty="0">
              <a:solidFill>
                <a:srgbClr val="FF0000"/>
              </a:solidFill>
            </a:endParaRPr>
          </a:p>
        </p:txBody>
      </p:sp>
      <p:sp>
        <p:nvSpPr>
          <p:cNvPr id="28" name="矩形 27"/>
          <p:cNvSpPr/>
          <p:nvPr/>
        </p:nvSpPr>
        <p:spPr>
          <a:xfrm>
            <a:off x="5308854" y="983783"/>
            <a:ext cx="1069872" cy="889299"/>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lnSpc>
                <a:spcPct val="150000"/>
              </a:lnSpc>
            </a:pPr>
            <a:r>
              <a:rPr lang="zh-CN" altLang="en-US"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渐进式解析</a:t>
            </a:r>
            <a:endParaRPr lang="en-US" altLang="zh-CN"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pPr>
            <a:r>
              <a:rPr lang="zh-CN" altLang="en-US"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在线实时渲染</a:t>
            </a:r>
            <a:endParaRPr lang="en-US" altLang="zh-CN"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pPr>
            <a:r>
              <a:rPr lang="zh-CN" altLang="en-US"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缓存管理</a:t>
            </a:r>
            <a:endParaRPr lang="en-US" altLang="zh-CN"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1" name="矩形 30"/>
          <p:cNvSpPr/>
          <p:nvPr/>
        </p:nvSpPr>
        <p:spPr>
          <a:xfrm>
            <a:off x="5307811" y="1957498"/>
            <a:ext cx="1105199" cy="1071771"/>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lnSpc>
                <a:spcPct val="150000"/>
              </a:lnSpc>
            </a:pPr>
            <a:r>
              <a:rPr lang="zh-CN" altLang="en-US"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粒子系统轻量化</a:t>
            </a:r>
            <a:endParaRPr lang="en-US" altLang="zh-CN"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pPr>
            <a:r>
              <a:rPr lang="zh-CN" altLang="en-US"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插值烟气模拟</a:t>
            </a:r>
            <a:endParaRPr lang="en-US" altLang="zh-CN"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pPr>
            <a:r>
              <a:rPr lang="zh-CN" altLang="en-US"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在线实时渲染</a:t>
            </a:r>
            <a:endParaRPr lang="en-US" altLang="zh-CN"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pPr>
            <a:r>
              <a:rPr lang="zh-CN" altLang="en-US"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缓存管理</a:t>
            </a:r>
            <a:endParaRPr lang="en-US" altLang="zh-CN"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4" name="矩形 33"/>
          <p:cNvSpPr/>
          <p:nvPr/>
        </p:nvSpPr>
        <p:spPr>
          <a:xfrm>
            <a:off x="5292215" y="3177644"/>
            <a:ext cx="1095632" cy="763639"/>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lnSpc>
                <a:spcPct val="150000"/>
              </a:lnSpc>
            </a:pPr>
            <a:r>
              <a:rPr lang="zh-CN" altLang="en-US"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虚拟化身复制</a:t>
            </a:r>
            <a:endParaRPr lang="en-US" altLang="zh-CN"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pPr>
            <a:r>
              <a:rPr lang="zh-CN" altLang="en-US"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实时在线渲染</a:t>
            </a:r>
            <a:endParaRPr lang="en-US" altLang="zh-CN"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pPr>
            <a:r>
              <a:rPr lang="zh-CN" altLang="en-US"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缓存管理</a:t>
            </a:r>
            <a:endParaRPr lang="en-US" altLang="zh-CN"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6" name="矩形 35"/>
          <p:cNvSpPr/>
          <p:nvPr/>
        </p:nvSpPr>
        <p:spPr>
          <a:xfrm>
            <a:off x="5317377" y="5121039"/>
            <a:ext cx="1086067" cy="744555"/>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lnSpc>
                <a:spcPts val="1300"/>
              </a:lnSpc>
            </a:pPr>
            <a:r>
              <a:rPr lang="zh-CN" altLang="en-US"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大型在线乘客火灾逃生训练</a:t>
            </a:r>
            <a:endParaRPr lang="en-US" altLang="zh-CN"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7" name="矩形 36"/>
          <p:cNvSpPr/>
          <p:nvPr/>
        </p:nvSpPr>
        <p:spPr>
          <a:xfrm>
            <a:off x="5049801" y="918012"/>
            <a:ext cx="4291501" cy="5211961"/>
          </a:xfrm>
          <a:prstGeom prst="rect">
            <a:avLst/>
          </a:prstGeom>
          <a:noFill/>
          <a:ln w="38100">
            <a:solidFill>
              <a:schemeClr val="accent4">
                <a:lumMod val="60000"/>
                <a:lumOff val="4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图片 37">
            <a:extLst>
              <a:ext uri="{FF2B5EF4-FFF2-40B4-BE49-F238E27FC236}">
                <a16:creationId xmlns:a16="http://schemas.microsoft.com/office/drawing/2014/main" id="{AE0A22CD-8E9E-4B06-AA3E-3D6F038E3D88}"/>
              </a:ext>
            </a:extLst>
          </p:cNvPr>
          <p:cNvPicPr>
            <a:picLocks noChangeAspect="1"/>
          </p:cNvPicPr>
          <p:nvPr/>
        </p:nvPicPr>
        <p:blipFill>
          <a:blip r:embed="rId3"/>
          <a:stretch>
            <a:fillRect/>
          </a:stretch>
        </p:blipFill>
        <p:spPr>
          <a:xfrm>
            <a:off x="6588094" y="1951380"/>
            <a:ext cx="1366017" cy="693131"/>
          </a:xfrm>
          <a:prstGeom prst="rect">
            <a:avLst/>
          </a:prstGeom>
          <a:ln>
            <a:noFill/>
          </a:ln>
          <a:effectLst>
            <a:outerShdw blurRad="292100" dist="139700" dir="2700000" algn="tl" rotWithShape="0">
              <a:srgbClr val="333333">
                <a:alpha val="65000"/>
              </a:srgbClr>
            </a:outerShdw>
          </a:effectLst>
        </p:spPr>
      </p:pic>
      <p:sp>
        <p:nvSpPr>
          <p:cNvPr id="39" name="圆柱形 38">
            <a:extLst>
              <a:ext uri="{FF2B5EF4-FFF2-40B4-BE49-F238E27FC236}">
                <a16:creationId xmlns:a16="http://schemas.microsoft.com/office/drawing/2014/main" id="{B7CBD91B-9F79-4C3D-8F22-CF5A2CB1113A}"/>
              </a:ext>
            </a:extLst>
          </p:cNvPr>
          <p:cNvSpPr/>
          <p:nvPr/>
        </p:nvSpPr>
        <p:spPr>
          <a:xfrm>
            <a:off x="1637466" y="983785"/>
            <a:ext cx="859603" cy="1095263"/>
          </a:xfrm>
          <a:prstGeom prst="can">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2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地铁场景的</a:t>
            </a:r>
            <a:r>
              <a:rPr lang="en-US" altLang="zh-CN" sz="12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BIM</a:t>
            </a:r>
            <a:r>
              <a:rPr lang="zh-CN" altLang="en-US" sz="12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数据库</a:t>
            </a:r>
          </a:p>
        </p:txBody>
      </p:sp>
      <p:sp>
        <p:nvSpPr>
          <p:cNvPr id="40" name="圆柱形 39">
            <a:extLst>
              <a:ext uri="{FF2B5EF4-FFF2-40B4-BE49-F238E27FC236}">
                <a16:creationId xmlns:a16="http://schemas.microsoft.com/office/drawing/2014/main" id="{D60ADAE5-B49B-479D-9294-242DA765D7E2}"/>
              </a:ext>
            </a:extLst>
          </p:cNvPr>
          <p:cNvSpPr/>
          <p:nvPr/>
        </p:nvSpPr>
        <p:spPr>
          <a:xfrm>
            <a:off x="1617136" y="2275637"/>
            <a:ext cx="859603" cy="1095263"/>
          </a:xfrm>
          <a:prstGeom prst="can">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2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烟雾数据库</a:t>
            </a:r>
          </a:p>
        </p:txBody>
      </p:sp>
      <p:sp>
        <p:nvSpPr>
          <p:cNvPr id="41" name="圆柱形 40">
            <a:extLst>
              <a:ext uri="{FF2B5EF4-FFF2-40B4-BE49-F238E27FC236}">
                <a16:creationId xmlns:a16="http://schemas.microsoft.com/office/drawing/2014/main" id="{501A4654-BD0F-4CB1-8C2C-B441EDA4FE6D}"/>
              </a:ext>
            </a:extLst>
          </p:cNvPr>
          <p:cNvSpPr/>
          <p:nvPr/>
        </p:nvSpPr>
        <p:spPr>
          <a:xfrm>
            <a:off x="1620546" y="3482874"/>
            <a:ext cx="859603" cy="1095263"/>
          </a:xfrm>
          <a:prstGeom prst="can">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人物模型数据库</a:t>
            </a:r>
          </a:p>
        </p:txBody>
      </p:sp>
      <p:sp>
        <p:nvSpPr>
          <p:cNvPr id="42" name="圆柱形 41">
            <a:extLst>
              <a:ext uri="{FF2B5EF4-FFF2-40B4-BE49-F238E27FC236}">
                <a16:creationId xmlns:a16="http://schemas.microsoft.com/office/drawing/2014/main" id="{3A54758C-E984-460C-B483-490BAB4346DD}"/>
              </a:ext>
            </a:extLst>
          </p:cNvPr>
          <p:cNvSpPr/>
          <p:nvPr/>
        </p:nvSpPr>
        <p:spPr>
          <a:xfrm>
            <a:off x="1619953" y="4651191"/>
            <a:ext cx="859603" cy="1325917"/>
          </a:xfrm>
          <a:prstGeom prst="can">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人物路径数据库</a:t>
            </a:r>
          </a:p>
          <a:p>
            <a:pPr algn="ctr"/>
            <a:endParaRPr lang="zh-CN" altLang="en-US" sz="1000" dirty="0"/>
          </a:p>
        </p:txBody>
      </p:sp>
      <p:sp>
        <p:nvSpPr>
          <p:cNvPr id="43" name="文本框 11">
            <a:extLst>
              <a:ext uri="{FF2B5EF4-FFF2-40B4-BE49-F238E27FC236}">
                <a16:creationId xmlns:a16="http://schemas.microsoft.com/office/drawing/2014/main" id="{77BD8CFE-A67E-4F78-B49B-F99435685C82}"/>
              </a:ext>
            </a:extLst>
          </p:cNvPr>
          <p:cNvSpPr txBox="1"/>
          <p:nvPr/>
        </p:nvSpPr>
        <p:spPr>
          <a:xfrm>
            <a:off x="1682258" y="969851"/>
            <a:ext cx="888900" cy="246221"/>
          </a:xfrm>
          <a:prstGeom prst="rect">
            <a:avLst/>
          </a:prstGeom>
          <a:noFill/>
        </p:spPr>
        <p:txBody>
          <a:bodyPr wrap="square" rtlCol="0">
            <a:spAutoFit/>
          </a:bodyPr>
          <a:lstStyle/>
          <a:p>
            <a:r>
              <a:rPr lang="en-US" altLang="zh-CN" sz="1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Metro DB</a:t>
            </a:r>
            <a:endParaRPr lang="zh-CN" altLang="en-US" sz="1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4" name="文本框 62">
            <a:extLst>
              <a:ext uri="{FF2B5EF4-FFF2-40B4-BE49-F238E27FC236}">
                <a16:creationId xmlns:a16="http://schemas.microsoft.com/office/drawing/2014/main" id="{22F325C4-5133-45B1-B6F1-52EE29D91D7B}"/>
              </a:ext>
            </a:extLst>
          </p:cNvPr>
          <p:cNvSpPr txBox="1"/>
          <p:nvPr/>
        </p:nvSpPr>
        <p:spPr>
          <a:xfrm>
            <a:off x="1675188" y="2261915"/>
            <a:ext cx="821879" cy="246221"/>
          </a:xfrm>
          <a:prstGeom prst="rect">
            <a:avLst/>
          </a:prstGeom>
          <a:noFill/>
        </p:spPr>
        <p:txBody>
          <a:bodyPr wrap="square" rtlCol="0">
            <a:spAutoFit/>
          </a:bodyPr>
          <a:lstStyle/>
          <a:p>
            <a:r>
              <a:rPr lang="en-US" altLang="zh-CN" sz="1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Smog DB</a:t>
            </a:r>
            <a:endParaRPr lang="zh-CN" altLang="en-US" sz="1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5" name="文本框 63">
            <a:extLst>
              <a:ext uri="{FF2B5EF4-FFF2-40B4-BE49-F238E27FC236}">
                <a16:creationId xmlns:a16="http://schemas.microsoft.com/office/drawing/2014/main" id="{3794E8A5-8D71-4141-A055-A213F32FF8EB}"/>
              </a:ext>
            </a:extLst>
          </p:cNvPr>
          <p:cNvSpPr txBox="1"/>
          <p:nvPr/>
        </p:nvSpPr>
        <p:spPr>
          <a:xfrm>
            <a:off x="1654755" y="3465453"/>
            <a:ext cx="846613" cy="246221"/>
          </a:xfrm>
          <a:prstGeom prst="rect">
            <a:avLst/>
          </a:prstGeom>
          <a:noFill/>
        </p:spPr>
        <p:txBody>
          <a:bodyPr wrap="square" rtlCol="0">
            <a:spAutoFit/>
          </a:bodyPr>
          <a:lstStyle/>
          <a:p>
            <a:r>
              <a:rPr lang="en-US" altLang="zh-CN" sz="1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Avatar DB</a:t>
            </a:r>
            <a:endParaRPr lang="zh-CN" altLang="en-US" sz="1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6" name="文本框 64">
            <a:extLst>
              <a:ext uri="{FF2B5EF4-FFF2-40B4-BE49-F238E27FC236}">
                <a16:creationId xmlns:a16="http://schemas.microsoft.com/office/drawing/2014/main" id="{44B4929F-E3B2-4C43-A697-7FBB4DDFCEA0}"/>
              </a:ext>
            </a:extLst>
          </p:cNvPr>
          <p:cNvSpPr txBox="1"/>
          <p:nvPr/>
        </p:nvSpPr>
        <p:spPr>
          <a:xfrm>
            <a:off x="1644981" y="4638729"/>
            <a:ext cx="852085" cy="246221"/>
          </a:xfrm>
          <a:prstGeom prst="rect">
            <a:avLst/>
          </a:prstGeom>
          <a:noFill/>
        </p:spPr>
        <p:txBody>
          <a:bodyPr wrap="square" rtlCol="0">
            <a:spAutoFit/>
          </a:bodyPr>
          <a:lstStyle/>
          <a:p>
            <a:r>
              <a:rPr lang="en-US" altLang="zh-CN" sz="1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Traces DB</a:t>
            </a:r>
            <a:endParaRPr lang="zh-CN" altLang="en-US" sz="1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7" name="右箭头 77">
            <a:extLst>
              <a:ext uri="{FF2B5EF4-FFF2-40B4-BE49-F238E27FC236}">
                <a16:creationId xmlns:a16="http://schemas.microsoft.com/office/drawing/2014/main" id="{BC4D14AF-5660-4A48-B30E-533E7BA55293}"/>
              </a:ext>
            </a:extLst>
          </p:cNvPr>
          <p:cNvSpPr/>
          <p:nvPr/>
        </p:nvSpPr>
        <p:spPr>
          <a:xfrm>
            <a:off x="1456439" y="5193868"/>
            <a:ext cx="145847" cy="100011"/>
          </a:xfrm>
          <a:prstGeom prst="rightArrow">
            <a:avLst/>
          </a:prstGeom>
          <a:ln/>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794A3A68-9738-4B19-99AF-0469636BAD4C}"/>
              </a:ext>
            </a:extLst>
          </p:cNvPr>
          <p:cNvSpPr/>
          <p:nvPr/>
        </p:nvSpPr>
        <p:spPr>
          <a:xfrm>
            <a:off x="546038" y="4734775"/>
            <a:ext cx="900200" cy="934803"/>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1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Clustering </a:t>
            </a:r>
          </a:p>
          <a:p>
            <a:pPr algn="ctr"/>
            <a:r>
              <a:rPr lang="zh-CN" altLang="en-US" sz="11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工具</a:t>
            </a:r>
            <a:endParaRPr lang="en-US" altLang="zh-CN" sz="11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9" name="右箭头 48"/>
          <p:cNvSpPr/>
          <p:nvPr/>
        </p:nvSpPr>
        <p:spPr>
          <a:xfrm flipH="1">
            <a:off x="2487347" y="4526068"/>
            <a:ext cx="2786031" cy="522586"/>
          </a:xfrm>
          <a:prstGeom prst="rightArrow">
            <a:avLst>
              <a:gd name="adj1" fmla="val 45452"/>
              <a:gd name="adj2" fmla="val 22373"/>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12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在线解析足迹数据聚类</a:t>
            </a:r>
          </a:p>
        </p:txBody>
      </p:sp>
      <p:sp>
        <p:nvSpPr>
          <p:cNvPr id="50" name="矩形 49"/>
          <p:cNvSpPr/>
          <p:nvPr/>
        </p:nvSpPr>
        <p:spPr>
          <a:xfrm>
            <a:off x="5283094" y="4142197"/>
            <a:ext cx="1095632" cy="763639"/>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lnSpc>
                <a:spcPts val="1300"/>
              </a:lnSpc>
            </a:pPr>
            <a:r>
              <a:rPr lang="zh-CN" altLang="en-US"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路径数据采集</a:t>
            </a:r>
            <a:endParaRPr lang="en-US" altLang="zh-CN"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1" name="箭头: 右 2">
            <a:extLst>
              <a:ext uri="{FF2B5EF4-FFF2-40B4-BE49-F238E27FC236}">
                <a16:creationId xmlns:a16="http://schemas.microsoft.com/office/drawing/2014/main" id="{3FFA7807-BF58-491E-9A5D-5B547A15DE15}"/>
              </a:ext>
            </a:extLst>
          </p:cNvPr>
          <p:cNvSpPr/>
          <p:nvPr/>
        </p:nvSpPr>
        <p:spPr>
          <a:xfrm>
            <a:off x="6432468" y="1377443"/>
            <a:ext cx="167588" cy="187459"/>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pic>
        <p:nvPicPr>
          <p:cNvPr id="55" name="图片 54">
            <a:extLst>
              <a:ext uri="{FF2B5EF4-FFF2-40B4-BE49-F238E27FC236}">
                <a16:creationId xmlns:a16="http://schemas.microsoft.com/office/drawing/2014/main" id="{CA7FCEF2-A6CF-4254-88CE-62DC2483B9C2}"/>
              </a:ext>
            </a:extLst>
          </p:cNvPr>
          <p:cNvPicPr>
            <a:picLocks noChangeAspect="1"/>
          </p:cNvPicPr>
          <p:nvPr/>
        </p:nvPicPr>
        <p:blipFill>
          <a:blip r:embed="rId4"/>
          <a:stretch>
            <a:fillRect/>
          </a:stretch>
        </p:blipFill>
        <p:spPr>
          <a:xfrm>
            <a:off x="8083843" y="1957495"/>
            <a:ext cx="1273999" cy="690675"/>
          </a:xfrm>
          <a:prstGeom prst="rect">
            <a:avLst/>
          </a:prstGeom>
          <a:ln>
            <a:noFill/>
          </a:ln>
          <a:effectLst>
            <a:outerShdw blurRad="292100" dist="139700" dir="2700000" algn="tl" rotWithShape="0">
              <a:srgbClr val="333333">
                <a:alpha val="65000"/>
              </a:srgbClr>
            </a:outerShdw>
          </a:effectLst>
        </p:spPr>
      </p:pic>
      <p:sp>
        <p:nvSpPr>
          <p:cNvPr id="56" name="箭头: 右 60">
            <a:extLst>
              <a:ext uri="{FF2B5EF4-FFF2-40B4-BE49-F238E27FC236}">
                <a16:creationId xmlns:a16="http://schemas.microsoft.com/office/drawing/2014/main" id="{82EA0026-0E51-4D65-970F-82A3AF58EEE5}"/>
              </a:ext>
            </a:extLst>
          </p:cNvPr>
          <p:cNvSpPr/>
          <p:nvPr/>
        </p:nvSpPr>
        <p:spPr>
          <a:xfrm>
            <a:off x="6432468" y="2244768"/>
            <a:ext cx="167588" cy="187459"/>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57" name="箭头: 右 61">
            <a:extLst>
              <a:ext uri="{FF2B5EF4-FFF2-40B4-BE49-F238E27FC236}">
                <a16:creationId xmlns:a16="http://schemas.microsoft.com/office/drawing/2014/main" id="{7E56BEE8-A61F-4D1D-8363-33FB1131DDB4}"/>
              </a:ext>
            </a:extLst>
          </p:cNvPr>
          <p:cNvSpPr/>
          <p:nvPr/>
        </p:nvSpPr>
        <p:spPr>
          <a:xfrm>
            <a:off x="6403442" y="3347407"/>
            <a:ext cx="167588" cy="187459"/>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58" name="箭头: 右 86">
            <a:extLst>
              <a:ext uri="{FF2B5EF4-FFF2-40B4-BE49-F238E27FC236}">
                <a16:creationId xmlns:a16="http://schemas.microsoft.com/office/drawing/2014/main" id="{4BB8F672-A4A9-4D98-A0E3-27B5A3585FD5}"/>
              </a:ext>
            </a:extLst>
          </p:cNvPr>
          <p:cNvSpPr/>
          <p:nvPr/>
        </p:nvSpPr>
        <p:spPr>
          <a:xfrm rot="10800000">
            <a:off x="6389946" y="4269712"/>
            <a:ext cx="167588" cy="187459"/>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pic>
        <p:nvPicPr>
          <p:cNvPr id="60" name="图片 59">
            <a:extLst>
              <a:ext uri="{FF2B5EF4-FFF2-40B4-BE49-F238E27FC236}">
                <a16:creationId xmlns:a16="http://schemas.microsoft.com/office/drawing/2014/main" id="{2186BAF0-769A-4F29-890B-6CB90CE65A5D}"/>
              </a:ext>
            </a:extLst>
          </p:cNvPr>
          <p:cNvPicPr>
            <a:picLocks noChangeAspect="1"/>
          </p:cNvPicPr>
          <p:nvPr/>
        </p:nvPicPr>
        <p:blipFill>
          <a:blip r:embed="rId5"/>
          <a:stretch>
            <a:fillRect/>
          </a:stretch>
        </p:blipFill>
        <p:spPr>
          <a:xfrm>
            <a:off x="6602187" y="4514069"/>
            <a:ext cx="2729399" cy="1600159"/>
          </a:xfrm>
          <a:prstGeom prst="rect">
            <a:avLst/>
          </a:prstGeom>
          <a:ln>
            <a:noFill/>
          </a:ln>
          <a:effectLst>
            <a:outerShdw blurRad="292100" dist="139700" dir="2700000" algn="tl" rotWithShape="0">
              <a:srgbClr val="333333">
                <a:alpha val="65000"/>
              </a:srgbClr>
            </a:outerShdw>
          </a:effectLst>
        </p:spPr>
      </p:pic>
      <p:sp>
        <p:nvSpPr>
          <p:cNvPr id="61" name="箭头: 右 87">
            <a:extLst>
              <a:ext uri="{FF2B5EF4-FFF2-40B4-BE49-F238E27FC236}">
                <a16:creationId xmlns:a16="http://schemas.microsoft.com/office/drawing/2014/main" id="{1E27E661-1B2D-4B1F-985A-8742C6D80566}"/>
              </a:ext>
            </a:extLst>
          </p:cNvPr>
          <p:cNvSpPr/>
          <p:nvPr/>
        </p:nvSpPr>
        <p:spPr>
          <a:xfrm>
            <a:off x="6413010" y="5353284"/>
            <a:ext cx="167588" cy="187459"/>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pic>
        <p:nvPicPr>
          <p:cNvPr id="62" name="图片 61">
            <a:extLst>
              <a:ext uri="{FF2B5EF4-FFF2-40B4-BE49-F238E27FC236}">
                <a16:creationId xmlns:a16="http://schemas.microsoft.com/office/drawing/2014/main" id="{B57DD570-AF22-4307-9FF6-72BF70B52831}"/>
              </a:ext>
            </a:extLst>
          </p:cNvPr>
          <p:cNvPicPr>
            <a:picLocks noChangeAspect="1"/>
          </p:cNvPicPr>
          <p:nvPr/>
        </p:nvPicPr>
        <p:blipFill>
          <a:blip r:embed="rId6"/>
          <a:stretch>
            <a:fillRect/>
          </a:stretch>
        </p:blipFill>
        <p:spPr>
          <a:xfrm>
            <a:off x="6602186" y="1029334"/>
            <a:ext cx="1343089" cy="696221"/>
          </a:xfrm>
          <a:prstGeom prst="rect">
            <a:avLst/>
          </a:prstGeom>
          <a:ln>
            <a:noFill/>
          </a:ln>
          <a:effectLst>
            <a:outerShdw blurRad="292100" dist="139700" dir="2700000" algn="tl" rotWithShape="0">
              <a:srgbClr val="333333">
                <a:alpha val="65000"/>
              </a:srgbClr>
            </a:outerShdw>
          </a:effectLst>
        </p:spPr>
      </p:pic>
      <p:pic>
        <p:nvPicPr>
          <p:cNvPr id="63" name="图片 62">
            <a:extLst>
              <a:ext uri="{FF2B5EF4-FFF2-40B4-BE49-F238E27FC236}">
                <a16:creationId xmlns:a16="http://schemas.microsoft.com/office/drawing/2014/main" id="{078AB17D-DD93-4D08-9BD5-D315A08CE09F}"/>
              </a:ext>
            </a:extLst>
          </p:cNvPr>
          <p:cNvPicPr>
            <a:picLocks noChangeAspect="1"/>
          </p:cNvPicPr>
          <p:nvPr/>
        </p:nvPicPr>
        <p:blipFill>
          <a:blip r:embed="rId7"/>
          <a:stretch>
            <a:fillRect/>
          </a:stretch>
        </p:blipFill>
        <p:spPr>
          <a:xfrm>
            <a:off x="8055190" y="1029330"/>
            <a:ext cx="1276395" cy="696408"/>
          </a:xfrm>
          <a:prstGeom prst="rect">
            <a:avLst/>
          </a:prstGeom>
        </p:spPr>
      </p:pic>
      <p:pic>
        <p:nvPicPr>
          <p:cNvPr id="64" name="图片 63">
            <a:extLst>
              <a:ext uri="{FF2B5EF4-FFF2-40B4-BE49-F238E27FC236}">
                <a16:creationId xmlns:a16="http://schemas.microsoft.com/office/drawing/2014/main" id="{AC75CFFF-8474-41D5-837C-12C438B09DF7}"/>
              </a:ext>
            </a:extLst>
          </p:cNvPr>
          <p:cNvPicPr>
            <a:picLocks noChangeAspect="1"/>
          </p:cNvPicPr>
          <p:nvPr/>
        </p:nvPicPr>
        <p:blipFill>
          <a:blip r:embed="rId8"/>
          <a:stretch>
            <a:fillRect/>
          </a:stretch>
        </p:blipFill>
        <p:spPr>
          <a:xfrm>
            <a:off x="6592182" y="2735510"/>
            <a:ext cx="2733675" cy="1677535"/>
          </a:xfrm>
          <a:prstGeom prst="rect">
            <a:avLst/>
          </a:prstGeom>
          <a:ln>
            <a:noFill/>
          </a:ln>
          <a:effectLst>
            <a:outerShdw blurRad="292100" dist="139700" dir="2700000" algn="tl" rotWithShape="0">
              <a:srgbClr val="333333">
                <a:alpha val="65000"/>
              </a:srgbClr>
            </a:outerShdw>
          </a:effectLst>
        </p:spPr>
      </p:pic>
      <p:sp>
        <p:nvSpPr>
          <p:cNvPr id="29" name="竖排标题 28"/>
          <p:cNvSpPr>
            <a:spLocks noGrp="1"/>
          </p:cNvSpPr>
          <p:nvPr>
            <p:ph type="title" orient="vert"/>
          </p:nvPr>
        </p:nvSpPr>
        <p:spPr>
          <a:xfrm>
            <a:off x="10235645" y="599906"/>
            <a:ext cx="1073802" cy="4353760"/>
          </a:xfrm>
        </p:spPr>
        <p:txBody>
          <a:bodyPr>
            <a:normAutofit/>
          </a:bodyP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整体技术路线</a:t>
            </a:r>
            <a:endParaRPr lang="zh-CN" altLang="en-US" dirty="0"/>
          </a:p>
        </p:txBody>
      </p:sp>
      <p:sp>
        <p:nvSpPr>
          <p:cNvPr id="52" name="箭头: 右 2">
            <a:extLst>
              <a:ext uri="{FF2B5EF4-FFF2-40B4-BE49-F238E27FC236}">
                <a16:creationId xmlns:a16="http://schemas.microsoft.com/office/drawing/2014/main" id="{D701D998-48A0-4E6B-B209-E494AEAE87A7}"/>
              </a:ext>
            </a:extLst>
          </p:cNvPr>
          <p:cNvSpPr/>
          <p:nvPr/>
        </p:nvSpPr>
        <p:spPr>
          <a:xfrm>
            <a:off x="7953959" y="1376942"/>
            <a:ext cx="101231" cy="187459"/>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27" name="右箭头 26"/>
          <p:cNvSpPr/>
          <p:nvPr/>
        </p:nvSpPr>
        <p:spPr>
          <a:xfrm>
            <a:off x="3912170" y="1089413"/>
            <a:ext cx="1387191" cy="720079"/>
          </a:xfrm>
          <a:prstGeom prst="rightArrow">
            <a:avLst>
              <a:gd name="adj1" fmla="val 50000"/>
              <a:gd name="adj2" fmla="val 28412"/>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2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渐进式场景传输</a:t>
            </a:r>
            <a:endParaRPr lang="en-US" altLang="zh-CN" sz="12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0" name="右箭头 29"/>
          <p:cNvSpPr/>
          <p:nvPr/>
        </p:nvSpPr>
        <p:spPr>
          <a:xfrm>
            <a:off x="3920620" y="2190490"/>
            <a:ext cx="1387191" cy="963312"/>
          </a:xfrm>
          <a:prstGeom prst="rightArrow">
            <a:avLst>
              <a:gd name="adj1" fmla="val 50000"/>
              <a:gd name="adj2" fmla="val 28412"/>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2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渐进式场景传输</a:t>
            </a:r>
            <a:endParaRPr lang="en-US" altLang="zh-CN" sz="12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endParaRPr lang="en-US" altLang="zh-CN" sz="1051" b="1" dirty="0">
              <a:solidFill>
                <a:schemeClr val="tx1"/>
              </a:solidFill>
            </a:endParaRPr>
          </a:p>
        </p:txBody>
      </p:sp>
      <p:sp>
        <p:nvSpPr>
          <p:cNvPr id="33" name="右箭头 32"/>
          <p:cNvSpPr/>
          <p:nvPr/>
        </p:nvSpPr>
        <p:spPr>
          <a:xfrm>
            <a:off x="3905022" y="3321659"/>
            <a:ext cx="1387191" cy="747811"/>
          </a:xfrm>
          <a:prstGeom prst="rightArrow">
            <a:avLst>
              <a:gd name="adj1" fmla="val 50000"/>
              <a:gd name="adj2" fmla="val 28412"/>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lnSpc>
                <a:spcPts val="900"/>
              </a:lnSpc>
            </a:pPr>
            <a:r>
              <a:rPr lang="zh-CN" altLang="en-US" sz="12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渐进式人群传输</a:t>
            </a:r>
            <a:endParaRPr lang="en-US" altLang="zh-CN" sz="12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5" name="右箭头 34"/>
          <p:cNvSpPr/>
          <p:nvPr/>
        </p:nvSpPr>
        <p:spPr>
          <a:xfrm>
            <a:off x="3952079" y="5049028"/>
            <a:ext cx="1355731" cy="926540"/>
          </a:xfrm>
          <a:prstGeom prst="rightArrow">
            <a:avLst>
              <a:gd name="adj1" fmla="val 57290"/>
              <a:gd name="adj2" fmla="val 28412"/>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逐步传输规划路径</a:t>
            </a:r>
            <a:endParaRPr lang="en-US" altLang="zh-CN"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44140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500"/>
                                        <p:tgtEl>
                                          <p:spTgt spid="4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par>
                                <p:cTn id="32" presetID="10" presetClass="entr" presetSubtype="0" fill="hold"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500"/>
                                        <p:tgtEl>
                                          <p:spTgt spid="6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par>
                                <p:cTn id="38" presetID="10" presetClass="entr" presetSubtype="0" fill="hold" nodeType="withEffect">
                                  <p:stCondLst>
                                    <p:cond delay="0"/>
                                  </p:stCondLst>
                                  <p:childTnLst>
                                    <p:set>
                                      <p:cBhvr>
                                        <p:cTn id="39" dur="1" fill="hold">
                                          <p:stCondLst>
                                            <p:cond delay="0"/>
                                          </p:stCondLst>
                                        </p:cTn>
                                        <p:tgtEl>
                                          <p:spTgt spid="63"/>
                                        </p:tgtEl>
                                        <p:attrNameLst>
                                          <p:attrName>style.visibility</p:attrName>
                                        </p:attrNameLst>
                                      </p:cBhvr>
                                      <p:to>
                                        <p:strVal val="visible"/>
                                      </p:to>
                                    </p:set>
                                    <p:animEffect transition="in" filter="fade">
                                      <p:cBhvr>
                                        <p:cTn id="40" dur="500"/>
                                        <p:tgtEl>
                                          <p:spTgt spid="6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500"/>
                                        <p:tgtEl>
                                          <p:spTgt spid="3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fade">
                                      <p:cBhvr>
                                        <p:cTn id="60" dur="500"/>
                                        <p:tgtEl>
                                          <p:spTgt spid="4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500"/>
                                        <p:tgtEl>
                                          <p:spTgt spid="4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fade">
                                      <p:cBhvr>
                                        <p:cTn id="66" dur="500"/>
                                        <p:tgtEl>
                                          <p:spTgt spid="3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fade">
                                      <p:cBhvr>
                                        <p:cTn id="69" dur="500"/>
                                        <p:tgtEl>
                                          <p:spTgt spid="56"/>
                                        </p:tgtEl>
                                      </p:cBhvr>
                                    </p:animEffect>
                                  </p:childTnLst>
                                </p:cTn>
                              </p:par>
                              <p:par>
                                <p:cTn id="70" presetID="10" presetClass="entr" presetSubtype="0" fill="hold" nodeType="with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fade">
                                      <p:cBhvr>
                                        <p:cTn id="72" dur="500"/>
                                        <p:tgtEl>
                                          <p:spTgt spid="38"/>
                                        </p:tgtEl>
                                      </p:cBhvr>
                                    </p:animEffect>
                                  </p:childTnLst>
                                </p:cTn>
                              </p:par>
                              <p:par>
                                <p:cTn id="73" presetID="10" presetClass="entr" presetSubtype="0" fill="hold" nodeType="withEffect">
                                  <p:stCondLst>
                                    <p:cond delay="0"/>
                                  </p:stCondLst>
                                  <p:childTnLst>
                                    <p:set>
                                      <p:cBhvr>
                                        <p:cTn id="74" dur="1" fill="hold">
                                          <p:stCondLst>
                                            <p:cond delay="0"/>
                                          </p:stCondLst>
                                        </p:cTn>
                                        <p:tgtEl>
                                          <p:spTgt spid="55"/>
                                        </p:tgtEl>
                                        <p:attrNameLst>
                                          <p:attrName>style.visibility</p:attrName>
                                        </p:attrNameLst>
                                      </p:cBhvr>
                                      <p:to>
                                        <p:strVal val="visible"/>
                                      </p:to>
                                    </p:set>
                                    <p:animEffect transition="in" filter="fade">
                                      <p:cBhvr>
                                        <p:cTn id="75" dur="500"/>
                                        <p:tgtEl>
                                          <p:spTgt spid="55"/>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fade">
                                      <p:cBhvr>
                                        <p:cTn id="80" dur="500"/>
                                        <p:tgtEl>
                                          <p:spTgt spid="1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fade">
                                      <p:cBhvr>
                                        <p:cTn id="83" dur="500"/>
                                        <p:tgtEl>
                                          <p:spTgt spid="2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1"/>
                                        </p:tgtEl>
                                        <p:attrNameLst>
                                          <p:attrName>style.visibility</p:attrName>
                                        </p:attrNameLst>
                                      </p:cBhvr>
                                      <p:to>
                                        <p:strVal val="visible"/>
                                      </p:to>
                                    </p:set>
                                    <p:animEffect transition="in" filter="fade">
                                      <p:cBhvr>
                                        <p:cTn id="86" dur="500"/>
                                        <p:tgtEl>
                                          <p:spTgt spid="21"/>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2"/>
                                        </p:tgtEl>
                                        <p:attrNameLst>
                                          <p:attrName>style.visibility</p:attrName>
                                        </p:attrNameLst>
                                      </p:cBhvr>
                                      <p:to>
                                        <p:strVal val="visible"/>
                                      </p:to>
                                    </p:set>
                                    <p:animEffect transition="in" filter="fade">
                                      <p:cBhvr>
                                        <p:cTn id="89" dur="500"/>
                                        <p:tgtEl>
                                          <p:spTgt spid="2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3"/>
                                        </p:tgtEl>
                                        <p:attrNameLst>
                                          <p:attrName>style.visibility</p:attrName>
                                        </p:attrNameLst>
                                      </p:cBhvr>
                                      <p:to>
                                        <p:strVal val="visible"/>
                                      </p:to>
                                    </p:set>
                                    <p:animEffect transition="in" filter="fade">
                                      <p:cBhvr>
                                        <p:cTn id="92" dur="500"/>
                                        <p:tgtEl>
                                          <p:spTgt spid="33"/>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fade">
                                      <p:cBhvr>
                                        <p:cTn id="95" dur="500"/>
                                        <p:tgtEl>
                                          <p:spTgt spid="41"/>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45"/>
                                        </p:tgtEl>
                                        <p:attrNameLst>
                                          <p:attrName>style.visibility</p:attrName>
                                        </p:attrNameLst>
                                      </p:cBhvr>
                                      <p:to>
                                        <p:strVal val="visible"/>
                                      </p:to>
                                    </p:set>
                                    <p:animEffect transition="in" filter="fade">
                                      <p:cBhvr>
                                        <p:cTn id="98" dur="500"/>
                                        <p:tgtEl>
                                          <p:spTgt spid="45"/>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4"/>
                                        </p:tgtEl>
                                        <p:attrNameLst>
                                          <p:attrName>style.visibility</p:attrName>
                                        </p:attrNameLst>
                                      </p:cBhvr>
                                      <p:to>
                                        <p:strVal val="visible"/>
                                      </p:to>
                                    </p:set>
                                    <p:animEffect transition="in" filter="fade">
                                      <p:cBhvr>
                                        <p:cTn id="101" dur="500"/>
                                        <p:tgtEl>
                                          <p:spTgt spid="34"/>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57"/>
                                        </p:tgtEl>
                                        <p:attrNameLst>
                                          <p:attrName>style.visibility</p:attrName>
                                        </p:attrNameLst>
                                      </p:cBhvr>
                                      <p:to>
                                        <p:strVal val="visible"/>
                                      </p:to>
                                    </p:set>
                                    <p:animEffect transition="in" filter="fade">
                                      <p:cBhvr>
                                        <p:cTn id="104" dur="500"/>
                                        <p:tgtEl>
                                          <p:spTgt spid="57"/>
                                        </p:tgtEl>
                                      </p:cBhvr>
                                    </p:animEffect>
                                  </p:childTnLst>
                                </p:cTn>
                              </p:par>
                              <p:par>
                                <p:cTn id="105" presetID="10" presetClass="entr" presetSubtype="0" fill="hold" nodeType="withEffect">
                                  <p:stCondLst>
                                    <p:cond delay="0"/>
                                  </p:stCondLst>
                                  <p:childTnLst>
                                    <p:set>
                                      <p:cBhvr>
                                        <p:cTn id="106" dur="1" fill="hold">
                                          <p:stCondLst>
                                            <p:cond delay="0"/>
                                          </p:stCondLst>
                                        </p:cTn>
                                        <p:tgtEl>
                                          <p:spTgt spid="64"/>
                                        </p:tgtEl>
                                        <p:attrNameLst>
                                          <p:attrName>style.visibility</p:attrName>
                                        </p:attrNameLst>
                                      </p:cBhvr>
                                      <p:to>
                                        <p:strVal val="visible"/>
                                      </p:to>
                                    </p:set>
                                    <p:animEffect transition="in" filter="fade">
                                      <p:cBhvr>
                                        <p:cTn id="107" dur="500"/>
                                        <p:tgtEl>
                                          <p:spTgt spid="64"/>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58"/>
                                        </p:tgtEl>
                                        <p:attrNameLst>
                                          <p:attrName>style.visibility</p:attrName>
                                        </p:attrNameLst>
                                      </p:cBhvr>
                                      <p:to>
                                        <p:strVal val="visible"/>
                                      </p:to>
                                    </p:set>
                                    <p:animEffect transition="in" filter="fade">
                                      <p:cBhvr>
                                        <p:cTn id="112" dur="500"/>
                                        <p:tgtEl>
                                          <p:spTgt spid="58"/>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50"/>
                                        </p:tgtEl>
                                        <p:attrNameLst>
                                          <p:attrName>style.visibility</p:attrName>
                                        </p:attrNameLst>
                                      </p:cBhvr>
                                      <p:to>
                                        <p:strVal val="visible"/>
                                      </p:to>
                                    </p:set>
                                    <p:animEffect transition="in" filter="fade">
                                      <p:cBhvr>
                                        <p:cTn id="115" dur="500"/>
                                        <p:tgtEl>
                                          <p:spTgt spid="50"/>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49"/>
                                        </p:tgtEl>
                                        <p:attrNameLst>
                                          <p:attrName>style.visibility</p:attrName>
                                        </p:attrNameLst>
                                      </p:cBhvr>
                                      <p:to>
                                        <p:strVal val="visible"/>
                                      </p:to>
                                    </p:set>
                                    <p:animEffect transition="in" filter="fade">
                                      <p:cBhvr>
                                        <p:cTn id="118" dur="500"/>
                                        <p:tgtEl>
                                          <p:spTgt spid="49"/>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46"/>
                                        </p:tgtEl>
                                        <p:attrNameLst>
                                          <p:attrName>style.visibility</p:attrName>
                                        </p:attrNameLst>
                                      </p:cBhvr>
                                      <p:to>
                                        <p:strVal val="visible"/>
                                      </p:to>
                                    </p:set>
                                    <p:animEffect transition="in" filter="fade">
                                      <p:cBhvr>
                                        <p:cTn id="121" dur="500"/>
                                        <p:tgtEl>
                                          <p:spTgt spid="46"/>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42"/>
                                        </p:tgtEl>
                                        <p:attrNameLst>
                                          <p:attrName>style.visibility</p:attrName>
                                        </p:attrNameLst>
                                      </p:cBhvr>
                                      <p:to>
                                        <p:strVal val="visible"/>
                                      </p:to>
                                    </p:set>
                                    <p:animEffect transition="in" filter="fade">
                                      <p:cBhvr>
                                        <p:cTn id="124" dur="500"/>
                                        <p:tgtEl>
                                          <p:spTgt spid="42"/>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47"/>
                                        </p:tgtEl>
                                        <p:attrNameLst>
                                          <p:attrName>style.visibility</p:attrName>
                                        </p:attrNameLst>
                                      </p:cBhvr>
                                      <p:to>
                                        <p:strVal val="visible"/>
                                      </p:to>
                                    </p:set>
                                    <p:animEffect transition="in" filter="fade">
                                      <p:cBhvr>
                                        <p:cTn id="127" dur="500"/>
                                        <p:tgtEl>
                                          <p:spTgt spid="47"/>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48"/>
                                        </p:tgtEl>
                                        <p:attrNameLst>
                                          <p:attrName>style.visibility</p:attrName>
                                        </p:attrNameLst>
                                      </p:cBhvr>
                                      <p:to>
                                        <p:strVal val="visible"/>
                                      </p:to>
                                    </p:set>
                                    <p:animEffect transition="in" filter="fade">
                                      <p:cBhvr>
                                        <p:cTn id="130" dur="500"/>
                                        <p:tgtEl>
                                          <p:spTgt spid="48"/>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23"/>
                                        </p:tgtEl>
                                        <p:attrNameLst>
                                          <p:attrName>style.visibility</p:attrName>
                                        </p:attrNameLst>
                                      </p:cBhvr>
                                      <p:to>
                                        <p:strVal val="visible"/>
                                      </p:to>
                                    </p:set>
                                    <p:animEffect transition="in" filter="fade">
                                      <p:cBhvr>
                                        <p:cTn id="133" dur="500"/>
                                        <p:tgtEl>
                                          <p:spTgt spid="23"/>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24"/>
                                        </p:tgtEl>
                                        <p:attrNameLst>
                                          <p:attrName>style.visibility</p:attrName>
                                        </p:attrNameLst>
                                      </p:cBhvr>
                                      <p:to>
                                        <p:strVal val="visible"/>
                                      </p:to>
                                    </p:set>
                                    <p:animEffect transition="in" filter="fade">
                                      <p:cBhvr>
                                        <p:cTn id="136" dur="500"/>
                                        <p:tgtEl>
                                          <p:spTgt spid="24"/>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35"/>
                                        </p:tgtEl>
                                        <p:attrNameLst>
                                          <p:attrName>style.visibility</p:attrName>
                                        </p:attrNameLst>
                                      </p:cBhvr>
                                      <p:to>
                                        <p:strVal val="visible"/>
                                      </p:to>
                                    </p:set>
                                    <p:animEffect transition="in" filter="fade">
                                      <p:cBhvr>
                                        <p:cTn id="139" dur="500"/>
                                        <p:tgtEl>
                                          <p:spTgt spid="35"/>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36"/>
                                        </p:tgtEl>
                                        <p:attrNameLst>
                                          <p:attrName>style.visibility</p:attrName>
                                        </p:attrNameLst>
                                      </p:cBhvr>
                                      <p:to>
                                        <p:strVal val="visible"/>
                                      </p:to>
                                    </p:set>
                                    <p:animEffect transition="in" filter="fade">
                                      <p:cBhvr>
                                        <p:cTn id="142" dur="500"/>
                                        <p:tgtEl>
                                          <p:spTgt spid="36"/>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61"/>
                                        </p:tgtEl>
                                        <p:attrNameLst>
                                          <p:attrName>style.visibility</p:attrName>
                                        </p:attrNameLst>
                                      </p:cBhvr>
                                      <p:to>
                                        <p:strVal val="visible"/>
                                      </p:to>
                                    </p:set>
                                    <p:animEffect transition="in" filter="fade">
                                      <p:cBhvr>
                                        <p:cTn id="145" dur="500"/>
                                        <p:tgtEl>
                                          <p:spTgt spid="61"/>
                                        </p:tgtEl>
                                      </p:cBhvr>
                                    </p:animEffect>
                                  </p:childTnLst>
                                </p:cTn>
                              </p:par>
                              <p:par>
                                <p:cTn id="146" presetID="10" presetClass="entr" presetSubtype="0" fill="hold" nodeType="withEffect">
                                  <p:stCondLst>
                                    <p:cond delay="0"/>
                                  </p:stCondLst>
                                  <p:childTnLst>
                                    <p:set>
                                      <p:cBhvr>
                                        <p:cTn id="147" dur="1" fill="hold">
                                          <p:stCondLst>
                                            <p:cond delay="0"/>
                                          </p:stCondLst>
                                        </p:cTn>
                                        <p:tgtEl>
                                          <p:spTgt spid="60"/>
                                        </p:tgtEl>
                                        <p:attrNameLst>
                                          <p:attrName>style.visibility</p:attrName>
                                        </p:attrNameLst>
                                      </p:cBhvr>
                                      <p:to>
                                        <p:strVal val="visible"/>
                                      </p:to>
                                    </p:set>
                                    <p:animEffect transition="in" filter="fade">
                                      <p:cBhvr>
                                        <p:cTn id="148"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3" grpId="0" animBg="1"/>
      <p:bldP spid="14" grpId="0" animBg="1"/>
      <p:bldP spid="11" grpId="0" animBg="1"/>
      <p:bldP spid="16" grpId="0" animBg="1"/>
      <p:bldP spid="17" grpId="0" animBg="1"/>
      <p:bldP spid="18" grpId="0" animBg="1"/>
      <p:bldP spid="19" grpId="0" animBg="1"/>
      <p:bldP spid="20" grpId="0" animBg="1"/>
      <p:bldP spid="21" grpId="0" animBg="1"/>
      <p:bldP spid="22" grpId="0" animBg="1"/>
      <p:bldP spid="23" grpId="0" animBg="1"/>
      <p:bldP spid="24" grpId="0" animBg="1"/>
      <p:bldP spid="28" grpId="0" animBg="1"/>
      <p:bldP spid="31" grpId="0" animBg="1"/>
      <p:bldP spid="34" grpId="0" animBg="1"/>
      <p:bldP spid="36" grpId="0" animBg="1"/>
      <p:bldP spid="39" grpId="0" animBg="1"/>
      <p:bldP spid="40" grpId="0" animBg="1"/>
      <p:bldP spid="41" grpId="0" animBg="1"/>
      <p:bldP spid="42" grpId="0" animBg="1"/>
      <p:bldP spid="43" grpId="0"/>
      <p:bldP spid="44" grpId="0"/>
      <p:bldP spid="45" grpId="0"/>
      <p:bldP spid="46" grpId="0"/>
      <p:bldP spid="47" grpId="0" animBg="1"/>
      <p:bldP spid="48" grpId="0" animBg="1"/>
      <p:bldP spid="49" grpId="0" animBg="1"/>
      <p:bldP spid="50" grpId="0" animBg="1"/>
      <p:bldP spid="51" grpId="0" animBg="1"/>
      <p:bldP spid="56" grpId="0" animBg="1"/>
      <p:bldP spid="57" grpId="0" animBg="1"/>
      <p:bldP spid="58" grpId="0" animBg="1"/>
      <p:bldP spid="61" grpId="0" animBg="1"/>
      <p:bldP spid="52" grpId="0" animBg="1"/>
      <p:bldP spid="27" grpId="0" animBg="1"/>
      <p:bldP spid="30" grpId="0" animBg="1"/>
      <p:bldP spid="33" grpId="0" animBg="1"/>
      <p:bldP spid="3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233105D-3F9D-45F0-948F-0106FA69DEDC}"/>
              </a:ext>
            </a:extLst>
          </p:cNvPr>
          <p:cNvSpPr>
            <a:spLocks noGrp="1"/>
          </p:cNvSpPr>
          <p:nvPr>
            <p:ph type="title" orient="vert"/>
          </p:nvPr>
        </p:nvSpPr>
        <p:spPr/>
        <p:txBody>
          <a:bodyPr>
            <a:normAutofit/>
          </a:bodyPr>
          <a:lstStyle/>
          <a:p>
            <a:r>
              <a:rPr lang="zh-CN" altLang="en-US" sz="3200" b="1" dirty="0">
                <a:latin typeface="微软雅黑" panose="020B0503020204020204" pitchFamily="34" charset="-122"/>
                <a:ea typeface="微软雅黑" panose="020B0503020204020204" pitchFamily="34" charset="-122"/>
              </a:rPr>
              <a:t>下  一  步  工  作</a:t>
            </a:r>
            <a:endParaRPr lang="zh-CN" altLang="en-US" sz="3200" dirty="0"/>
          </a:p>
        </p:txBody>
      </p:sp>
      <p:sp>
        <p:nvSpPr>
          <p:cNvPr id="3" name="竖排文字占位符 2">
            <a:extLst>
              <a:ext uri="{FF2B5EF4-FFF2-40B4-BE49-F238E27FC236}">
                <a16:creationId xmlns:a16="http://schemas.microsoft.com/office/drawing/2014/main" id="{5246D580-D63E-4CBD-8335-27A2C9DA0A53}"/>
              </a:ext>
            </a:extLst>
          </p:cNvPr>
          <p:cNvSpPr>
            <a:spLocks noGrp="1"/>
          </p:cNvSpPr>
          <p:nvPr>
            <p:ph type="body" orient="vert" idx="1"/>
          </p:nvPr>
        </p:nvSpPr>
        <p:spPr>
          <a:xfrm>
            <a:off x="551384" y="404668"/>
            <a:ext cx="8496944" cy="5851525"/>
          </a:xfrm>
        </p:spPr>
        <p:txBody>
          <a:bodyPr vert="horz">
            <a:noAutofit/>
          </a:bodyPr>
          <a:lstStyle/>
          <a:p>
            <a:pPr marL="285744" indent="-285744">
              <a:lnSpc>
                <a:spcPct val="100000"/>
              </a:lnSpc>
              <a:spcBef>
                <a:spcPts val="600"/>
              </a:spcBef>
              <a:buFont typeface="Wingdings" panose="05000000000000000000" pitchFamily="2" charset="2"/>
              <a:buChar char="n"/>
            </a:pPr>
            <a:r>
              <a:rPr lang="zh-CN" altLang="en-US" b="1" spc="80"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虚拟化身轻量化技术研究：</a:t>
            </a:r>
            <a:endParaRPr lang="en-US" altLang="zh-CN" b="1" spc="80"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742932" lvl="1" indent="-285744">
              <a:lnSpc>
                <a:spcPct val="100000"/>
              </a:lnSpc>
              <a:spcBef>
                <a:spcPts val="600"/>
              </a:spcBef>
              <a:buFont typeface="Wingdings" panose="05000000000000000000" pitchFamily="2" charset="2"/>
              <a:buChar char="n"/>
            </a:pPr>
            <a:r>
              <a:rPr lang="zh-CN" altLang="en-US" sz="2400" b="1" spc="8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进一步增加在线模拟人数，并向着</a:t>
            </a:r>
            <a:r>
              <a:rPr lang="en-US" altLang="zh-CN" sz="2400" b="1" spc="8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3000</a:t>
            </a:r>
            <a:r>
              <a:rPr lang="zh-CN" altLang="en-US" sz="2400" b="1" spc="8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人的数量级不断探索。</a:t>
            </a:r>
            <a:endPar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742932" lvl="1" indent="-285744">
              <a:lnSpc>
                <a:spcPct val="100000"/>
              </a:lnSpc>
              <a:spcBef>
                <a:spcPts val="600"/>
              </a:spcBef>
              <a:buFont typeface="Wingdings" panose="05000000000000000000" pitchFamily="2" charset="2"/>
              <a:buChar char="n"/>
            </a:pPr>
            <a:r>
              <a:rPr lang="zh-CN" altLang="en-US" sz="2400" b="1" spc="8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进一步丰富人物动作，是人物模型的动画表现更加自然</a:t>
            </a:r>
            <a:endPar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742932" lvl="1" indent="-285744">
              <a:lnSpc>
                <a:spcPct val="100000"/>
              </a:lnSpc>
              <a:spcBef>
                <a:spcPts val="600"/>
              </a:spcBef>
              <a:buFont typeface="Wingdings" panose="05000000000000000000" pitchFamily="2" charset="2"/>
              <a:buChar char="n"/>
            </a:pPr>
            <a:r>
              <a:rPr lang="zh-CN" altLang="en-US" sz="2400" b="1" spc="8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继续虚拟化身模型多样化的相关研究，丰富人物多样性。</a:t>
            </a:r>
            <a:endPar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285744" indent="-285744">
              <a:lnSpc>
                <a:spcPct val="100000"/>
              </a:lnSpc>
              <a:spcBef>
                <a:spcPts val="600"/>
              </a:spcBef>
              <a:buFont typeface="Wingdings" panose="05000000000000000000" pitchFamily="2" charset="2"/>
              <a:buChar char="n"/>
            </a:pPr>
            <a:r>
              <a:rPr lang="zh-CN" altLang="en-US" b="1" spc="80"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烟气数据轻量化技术研究：</a:t>
            </a:r>
            <a:endParaRPr lang="en-US" altLang="zh-CN" b="1" spc="80"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742932" lvl="1" indent="-285744">
              <a:lnSpc>
                <a:spcPct val="100000"/>
              </a:lnSpc>
              <a:spcBef>
                <a:spcPts val="600"/>
              </a:spcBef>
              <a:buFont typeface="Wingdings" panose="05000000000000000000" pitchFamily="2" charset="2"/>
              <a:buChar char="n"/>
            </a:pPr>
            <a:r>
              <a:rPr lang="zh-CN" altLang="en-US" sz="2400" b="1" spc="8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进一步增加烟气的燃烧时间，以更加符合现实的火灾情景</a:t>
            </a:r>
            <a:r>
              <a:rPr lang="zh-CN" altLang="zh-CN" sz="2400" b="1" spc="8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742932" lvl="1" indent="-285744">
              <a:lnSpc>
                <a:spcPct val="100000"/>
              </a:lnSpc>
              <a:spcBef>
                <a:spcPts val="600"/>
              </a:spcBef>
              <a:buFont typeface="Wingdings" panose="05000000000000000000" pitchFamily="2" charset="2"/>
              <a:buChar char="n"/>
            </a:pPr>
            <a:r>
              <a:rPr lang="zh-CN" altLang="en-US" sz="2400" b="1" spc="8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进一步优化烟气渲染机制，使系统能够更加精准的反应火灾情况</a:t>
            </a:r>
            <a:r>
              <a:rPr lang="zh-CN" altLang="zh-CN" sz="2400" b="1" spc="8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285744" indent="-285744">
              <a:lnSpc>
                <a:spcPct val="100000"/>
              </a:lnSpc>
              <a:spcBef>
                <a:spcPts val="600"/>
              </a:spcBef>
              <a:buFont typeface="Wingdings" panose="05000000000000000000" pitchFamily="2" charset="2"/>
              <a:buChar char="n"/>
            </a:pPr>
            <a:r>
              <a:rPr lang="en-US" altLang="zh-CN" b="1" spc="80" dirty="0" err="1">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WebVR</a:t>
            </a:r>
            <a:r>
              <a:rPr lang="zh-CN" altLang="en-US" b="1" spc="80"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路径采集技术研究：</a:t>
            </a:r>
            <a:endParaRPr lang="en-US" altLang="zh-CN" b="1" spc="80"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742932" lvl="1" indent="-285744">
              <a:lnSpc>
                <a:spcPct val="100000"/>
              </a:lnSpc>
              <a:spcBef>
                <a:spcPts val="600"/>
              </a:spcBef>
              <a:buFont typeface="Wingdings" panose="05000000000000000000" pitchFamily="2" charset="2"/>
              <a:buChar char="n"/>
            </a:pPr>
            <a:r>
              <a:rPr lang="zh-CN" altLang="en-US" sz="2400" b="1" spc="8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进一步研究</a:t>
            </a:r>
            <a:r>
              <a:rPr lang="en-US" altLang="zh-CN" sz="2400" b="1" spc="80" dirty="0" err="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WebVR</a:t>
            </a:r>
            <a:r>
              <a:rPr lang="zh-CN" altLang="en-US" sz="2400" b="1" spc="8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相关功能，增加系统</a:t>
            </a:r>
            <a:r>
              <a:rPr lang="en-US" altLang="zh-CN" sz="2400" b="1" spc="80" dirty="0" err="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WebVR</a:t>
            </a:r>
            <a:r>
              <a:rPr lang="zh-CN" altLang="en-US" sz="2400" b="1" spc="8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模块的工作稳定性和实用性。</a:t>
            </a:r>
            <a:endPar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454731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413A107-BEF1-4226-847C-F4C2F4ACEFAD}"/>
              </a:ext>
            </a:extLst>
          </p:cNvPr>
          <p:cNvSpPr txBox="1"/>
          <p:nvPr/>
        </p:nvSpPr>
        <p:spPr>
          <a:xfrm>
            <a:off x="2558418" y="1844824"/>
            <a:ext cx="7075164" cy="1107996"/>
          </a:xfrm>
          <a:prstGeom prst="rect">
            <a:avLst/>
          </a:prstGeom>
          <a:noFill/>
        </p:spPr>
        <p:txBody>
          <a:bodyPr wrap="square" rtlCol="0">
            <a:spAutoFit/>
          </a:bodyPr>
          <a:lstStyle/>
          <a:p>
            <a:r>
              <a:rPr lang="zh-CN" altLang="en-US" sz="6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恳请各位老师指导</a:t>
            </a:r>
          </a:p>
        </p:txBody>
      </p:sp>
      <p:sp>
        <p:nvSpPr>
          <p:cNvPr id="3" name="文本框 2">
            <a:extLst>
              <a:ext uri="{FF2B5EF4-FFF2-40B4-BE49-F238E27FC236}">
                <a16:creationId xmlns:a16="http://schemas.microsoft.com/office/drawing/2014/main" id="{5A6962D3-8F75-4C73-9E9C-789110E9DBD0}"/>
              </a:ext>
            </a:extLst>
          </p:cNvPr>
          <p:cNvSpPr txBox="1"/>
          <p:nvPr/>
        </p:nvSpPr>
        <p:spPr>
          <a:xfrm>
            <a:off x="3647728" y="3501008"/>
            <a:ext cx="5490988" cy="1384995"/>
          </a:xfrm>
          <a:prstGeom prst="rect">
            <a:avLst/>
          </a:prstGeom>
          <a:noFill/>
        </p:spPr>
        <p:txBody>
          <a:bodyPr wrap="square" rtlCol="0">
            <a:spAutoFit/>
          </a:bodyPr>
          <a:lstStyle/>
          <a:p>
            <a:r>
              <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答辩人：艾子豪</a:t>
            </a:r>
            <a:endParaRPr lang="en-US" altLang="zh-CN"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en-US" altLang="zh-CN"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导师：薛耀红教授 贾金原教授</a:t>
            </a:r>
          </a:p>
        </p:txBody>
      </p:sp>
      <p:pic>
        <p:nvPicPr>
          <p:cNvPr id="6" name="图片 5">
            <a:extLst>
              <a:ext uri="{FF2B5EF4-FFF2-40B4-BE49-F238E27FC236}">
                <a16:creationId xmlns:a16="http://schemas.microsoft.com/office/drawing/2014/main" id="{E0D32F29-D46C-45CC-B5CF-5F6B9D3F97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0974" y="116632"/>
            <a:ext cx="1307271" cy="1307271"/>
          </a:xfrm>
          <a:prstGeom prst="rect">
            <a:avLst/>
          </a:prstGeom>
        </p:spPr>
      </p:pic>
      <p:pic>
        <p:nvPicPr>
          <p:cNvPr id="7" name="图片 6" descr="动画学院">
            <a:extLst>
              <a:ext uri="{FF2B5EF4-FFF2-40B4-BE49-F238E27FC236}">
                <a16:creationId xmlns:a16="http://schemas.microsoft.com/office/drawing/2014/main" id="{6A3F20EB-3CB1-41CA-BEF0-3FB3A313F4A8}"/>
              </a:ext>
            </a:extLst>
          </p:cNvPr>
          <p:cNvPicPr>
            <a:picLocks noChangeAspect="1"/>
          </p:cNvPicPr>
          <p:nvPr/>
        </p:nvPicPr>
        <p:blipFill>
          <a:blip r:embed="rId3" cstate="print"/>
          <a:stretch>
            <a:fillRect/>
          </a:stretch>
        </p:blipFill>
        <p:spPr>
          <a:xfrm>
            <a:off x="28621" y="109999"/>
            <a:ext cx="1189861" cy="1453552"/>
          </a:xfrm>
          <a:prstGeom prst="rect">
            <a:avLst/>
          </a:prstGeom>
        </p:spPr>
      </p:pic>
    </p:spTree>
    <p:extLst>
      <p:ext uri="{BB962C8B-B14F-4D97-AF65-F5344CB8AC3E}">
        <p14:creationId xmlns:p14="http://schemas.microsoft.com/office/powerpoint/2010/main" val="26383409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6DA50E5-B696-41CD-83D2-A4431B779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0974" y="116632"/>
            <a:ext cx="1307271" cy="1307271"/>
          </a:xfrm>
          <a:prstGeom prst="rect">
            <a:avLst/>
          </a:prstGeom>
        </p:spPr>
      </p:pic>
      <p:pic>
        <p:nvPicPr>
          <p:cNvPr id="3" name="图片 2" descr="动画学院">
            <a:extLst>
              <a:ext uri="{FF2B5EF4-FFF2-40B4-BE49-F238E27FC236}">
                <a16:creationId xmlns:a16="http://schemas.microsoft.com/office/drawing/2014/main" id="{5162C1C4-CF43-47F2-9FA7-445BBE81F31E}"/>
              </a:ext>
            </a:extLst>
          </p:cNvPr>
          <p:cNvPicPr>
            <a:picLocks noChangeAspect="1"/>
          </p:cNvPicPr>
          <p:nvPr/>
        </p:nvPicPr>
        <p:blipFill>
          <a:blip r:embed="rId3" cstate="print"/>
          <a:stretch>
            <a:fillRect/>
          </a:stretch>
        </p:blipFill>
        <p:spPr>
          <a:xfrm>
            <a:off x="28621" y="109999"/>
            <a:ext cx="1189861" cy="1453552"/>
          </a:xfrm>
          <a:prstGeom prst="rect">
            <a:avLst/>
          </a:prstGeom>
        </p:spPr>
      </p:pic>
    </p:spTree>
    <p:extLst>
      <p:ext uri="{BB962C8B-B14F-4D97-AF65-F5344CB8AC3E}">
        <p14:creationId xmlns:p14="http://schemas.microsoft.com/office/powerpoint/2010/main" val="2599079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A0124591-1D96-43F5-8283-A5672C94DD4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本文技术要点</a:t>
            </a:r>
          </a:p>
        </p:txBody>
      </p:sp>
      <p:sp>
        <p:nvSpPr>
          <p:cNvPr id="7" name="文本框 6">
            <a:extLst>
              <a:ext uri="{FF2B5EF4-FFF2-40B4-BE49-F238E27FC236}">
                <a16:creationId xmlns:a16="http://schemas.microsoft.com/office/drawing/2014/main" id="{2DF6800C-8596-4EA7-9F7A-3221012F06FF}"/>
              </a:ext>
            </a:extLst>
          </p:cNvPr>
          <p:cNvSpPr txBox="1"/>
          <p:nvPr/>
        </p:nvSpPr>
        <p:spPr>
          <a:xfrm>
            <a:off x="1199456" y="2348880"/>
            <a:ext cx="8125942" cy="646331"/>
          </a:xfrm>
          <a:prstGeom prst="rect">
            <a:avLst/>
          </a:prstGeom>
          <a:noFill/>
        </p:spPr>
        <p:txBody>
          <a:bodyPr wrap="none" rtlCol="0">
            <a:spAutoFit/>
          </a:bodyPr>
          <a:lstStyle/>
          <a:p>
            <a:r>
              <a:rPr lang="en-US" altLang="zh-CN" sz="3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 </a:t>
            </a:r>
            <a:r>
              <a:rPr lang="zh-CN" altLang="zh-CN" sz="3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大规模</a:t>
            </a:r>
            <a:r>
              <a:rPr lang="zh-CN" altLang="en-US" sz="3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火灾</a:t>
            </a:r>
            <a:r>
              <a:rPr lang="zh-CN" altLang="zh-CN" sz="3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场景的轻量级在线可视化</a:t>
            </a:r>
            <a:endParaRPr lang="en-US" altLang="zh-CN" sz="3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8F6F2E06-2F34-4D52-B575-1C36C41E7C7F}"/>
              </a:ext>
            </a:extLst>
          </p:cNvPr>
          <p:cNvSpPr txBox="1"/>
          <p:nvPr/>
        </p:nvSpPr>
        <p:spPr>
          <a:xfrm>
            <a:off x="1199456" y="3985544"/>
            <a:ext cx="9049272" cy="646331"/>
          </a:xfrm>
          <a:prstGeom prst="rect">
            <a:avLst/>
          </a:prstGeom>
          <a:noFill/>
        </p:spPr>
        <p:txBody>
          <a:bodyPr wrap="none" rtlCol="0">
            <a:spAutoFit/>
          </a:bodyPr>
          <a:lstStyle/>
          <a:p>
            <a:r>
              <a:rPr lang="en-US" altLang="zh-CN" sz="3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 </a:t>
            </a:r>
            <a:r>
              <a:rPr lang="zh-CN" altLang="zh-CN" sz="3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大规模</a:t>
            </a:r>
            <a:r>
              <a:rPr lang="zh-CN" altLang="en-US" sz="3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火灾逃生</a:t>
            </a:r>
            <a:r>
              <a:rPr lang="zh-CN" altLang="zh-CN" sz="3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人群的轻量级在线可视化</a:t>
            </a:r>
            <a:endParaRPr lang="en-US" altLang="zh-CN" sz="3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7BA2D311-35BE-4121-B3BC-236C418021E7}"/>
              </a:ext>
            </a:extLst>
          </p:cNvPr>
          <p:cNvSpPr txBox="1"/>
          <p:nvPr/>
        </p:nvSpPr>
        <p:spPr>
          <a:xfrm>
            <a:off x="1199456" y="3198858"/>
            <a:ext cx="8125942" cy="646331"/>
          </a:xfrm>
          <a:prstGeom prst="rect">
            <a:avLst/>
          </a:prstGeom>
          <a:noFill/>
        </p:spPr>
        <p:txBody>
          <a:bodyPr wrap="none" rtlCol="0">
            <a:spAutoFit/>
          </a:bodyPr>
          <a:lstStyle/>
          <a:p>
            <a:r>
              <a:rPr lang="en-US" altLang="zh-CN" sz="3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 </a:t>
            </a:r>
            <a:r>
              <a:rPr lang="zh-CN" altLang="zh-CN" sz="3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大规模烟气数据的轻量级在线可视化</a:t>
            </a:r>
            <a:endParaRPr lang="en-US" altLang="zh-CN" sz="3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15AA075D-B944-430E-9D3B-D8E5E9EA677D}"/>
              </a:ext>
            </a:extLst>
          </p:cNvPr>
          <p:cNvSpPr txBox="1"/>
          <p:nvPr/>
        </p:nvSpPr>
        <p:spPr>
          <a:xfrm>
            <a:off x="1199456" y="4823423"/>
            <a:ext cx="9049272" cy="646331"/>
          </a:xfrm>
          <a:prstGeom prst="rect">
            <a:avLst/>
          </a:prstGeom>
          <a:noFill/>
        </p:spPr>
        <p:txBody>
          <a:bodyPr wrap="none" rtlCol="0">
            <a:spAutoFit/>
          </a:bodyPr>
          <a:lstStyle/>
          <a:p>
            <a:pPr lvl="0"/>
            <a:r>
              <a:rPr lang="en-US" altLang="zh-CN" sz="3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 </a:t>
            </a:r>
            <a:r>
              <a:rPr lang="zh-CN" altLang="zh-CN" sz="3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虚拟逃生足迹聚类在线火灾逃生路径规划</a:t>
            </a:r>
          </a:p>
        </p:txBody>
      </p:sp>
    </p:spTree>
    <p:extLst>
      <p:ext uri="{BB962C8B-B14F-4D97-AF65-F5344CB8AC3E}">
        <p14:creationId xmlns:p14="http://schemas.microsoft.com/office/powerpoint/2010/main" val="92205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B3EF0C8-CB5C-4980-9DFF-4014F67E91C2}"/>
              </a:ext>
            </a:extLst>
          </p:cNvPr>
          <p:cNvSpPr>
            <a:spLocks noGrp="1"/>
          </p:cNvSpPr>
          <p:nvPr>
            <p:ph type="title"/>
          </p:nvPr>
        </p:nvSpPr>
        <p:spPr/>
        <p:txBody>
          <a:bodyPr/>
          <a:lstStyle/>
          <a:p>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大规模</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火灾</a:t>
            </a:r>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场景的轻量级在线可视化</a:t>
            </a:r>
            <a:endParaRPr lang="zh-CN" altLang="en-US" dirty="0"/>
          </a:p>
        </p:txBody>
      </p:sp>
      <p:sp>
        <p:nvSpPr>
          <p:cNvPr id="4" name="文本占位符 3">
            <a:extLst>
              <a:ext uri="{FF2B5EF4-FFF2-40B4-BE49-F238E27FC236}">
                <a16:creationId xmlns:a16="http://schemas.microsoft.com/office/drawing/2014/main" id="{899563D0-533B-403F-94F9-DE36B332A8BB}"/>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92242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地铁车站</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BIM</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场景的轻量化预处理</a:t>
            </a:r>
            <a:endParaRPr lang="zh-CN" altLang="en-US" dirty="0"/>
          </a:p>
        </p:txBody>
      </p:sp>
      <p:sp>
        <p:nvSpPr>
          <p:cNvPr id="6" name="矩形 5">
            <a:extLst>
              <a:ext uri="{FF2B5EF4-FFF2-40B4-BE49-F238E27FC236}">
                <a16:creationId xmlns:a16="http://schemas.microsoft.com/office/drawing/2014/main" id="{7E013582-49C2-4C6B-9E4A-5C2BBB0724F8}"/>
              </a:ext>
            </a:extLst>
          </p:cNvPr>
          <p:cNvSpPr/>
          <p:nvPr/>
        </p:nvSpPr>
        <p:spPr>
          <a:xfrm>
            <a:off x="2925621" y="2458534"/>
            <a:ext cx="5386819" cy="3437466"/>
          </a:xfrm>
          <a:prstGeom prst="rect">
            <a:avLst/>
          </a:prstGeom>
          <a:noFill/>
          <a:ln w="57150">
            <a:solidFill>
              <a:srgbClr val="C0C0C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C1E2388-45F7-4B1B-80A9-2283A8696A6F}"/>
              </a:ext>
            </a:extLst>
          </p:cNvPr>
          <p:cNvSpPr/>
          <p:nvPr/>
        </p:nvSpPr>
        <p:spPr>
          <a:xfrm>
            <a:off x="30021" y="2543202"/>
            <a:ext cx="2254669" cy="3242733"/>
          </a:xfrm>
          <a:prstGeom prst="rect">
            <a:avLst/>
          </a:prstGeom>
          <a:solidFill>
            <a:schemeClr val="accent3">
              <a:lumMod val="20000"/>
              <a:lumOff val="80000"/>
            </a:schemeClr>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原始地铁站</a:t>
            </a:r>
            <a:r>
              <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BIM</a:t>
            </a: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文件</a:t>
            </a:r>
            <a:b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b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IFC</a:t>
            </a: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lgn="ctr"/>
            <a:endParaRPr lang="en-US" altLang="zh-CN" b="1" dirty="0">
              <a:latin typeface="Times New Roman" panose="02020603050405020304" pitchFamily="18" charset="0"/>
              <a:cs typeface="Times New Roman" panose="02020603050405020304" pitchFamily="18" charset="0"/>
            </a:endParaRPr>
          </a:p>
          <a:p>
            <a:pPr algn="ctr"/>
            <a:endParaRPr lang="en-US" altLang="zh-CN" b="1" dirty="0">
              <a:latin typeface="Times New Roman" panose="02020603050405020304" pitchFamily="18" charset="0"/>
              <a:cs typeface="Times New Roman" panose="02020603050405020304" pitchFamily="18" charset="0"/>
            </a:endParaRPr>
          </a:p>
          <a:p>
            <a:pPr algn="ctr"/>
            <a:endParaRPr lang="en-US" altLang="zh-CN" b="1" dirty="0">
              <a:latin typeface="Times New Roman" panose="02020603050405020304" pitchFamily="18" charset="0"/>
              <a:cs typeface="Times New Roman" panose="02020603050405020304" pitchFamily="18" charset="0"/>
            </a:endParaRPr>
          </a:p>
          <a:p>
            <a:pPr algn="ctr"/>
            <a:endParaRPr lang="en-US" altLang="zh-CN" b="1" dirty="0">
              <a:latin typeface="Times New Roman" panose="02020603050405020304" pitchFamily="18" charset="0"/>
              <a:cs typeface="Times New Roman" panose="02020603050405020304" pitchFamily="18" charset="0"/>
            </a:endParaRPr>
          </a:p>
          <a:p>
            <a:pPr algn="ctr"/>
            <a:endParaRPr lang="en-US" altLang="zh-CN" b="1" dirty="0">
              <a:latin typeface="Times New Roman" panose="02020603050405020304" pitchFamily="18" charset="0"/>
              <a:cs typeface="Times New Roman" panose="02020603050405020304" pitchFamily="18" charset="0"/>
            </a:endParaRPr>
          </a:p>
          <a:p>
            <a:pPr algn="ctr"/>
            <a:endParaRPr lang="en-US" altLang="zh-CN" b="1" dirty="0">
              <a:latin typeface="Times New Roman" panose="02020603050405020304" pitchFamily="18" charset="0"/>
              <a:cs typeface="Times New Roman" panose="02020603050405020304" pitchFamily="18" charset="0"/>
            </a:endParaRPr>
          </a:p>
          <a:p>
            <a:pPr algn="ctr"/>
            <a:endParaRPr lang="zh-CN" altLang="en-US" b="1" dirty="0">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709CA2E0-772D-48ED-A625-961A2C8F4E49}"/>
              </a:ext>
            </a:extLst>
          </p:cNvPr>
          <p:cNvSpPr/>
          <p:nvPr/>
        </p:nvSpPr>
        <p:spPr>
          <a:xfrm>
            <a:off x="3034042" y="2543200"/>
            <a:ext cx="2254669" cy="3242733"/>
          </a:xfrm>
          <a:prstGeom prst="rect">
            <a:avLst/>
          </a:prstGeom>
          <a:solidFill>
            <a:schemeClr val="accent4">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轻量化处理</a:t>
            </a:r>
            <a:r>
              <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lgn="ctr"/>
            <a:endParaRPr lang="en-US" altLang="zh-CN" b="1" dirty="0">
              <a:latin typeface="Times New Roman" panose="02020603050405020304" pitchFamily="18" charset="0"/>
              <a:cs typeface="Times New Roman" panose="02020603050405020304" pitchFamily="18" charset="0"/>
            </a:endParaRPr>
          </a:p>
          <a:p>
            <a:pPr algn="ctr"/>
            <a:endParaRPr lang="en-US" altLang="zh-CN" b="1" dirty="0">
              <a:latin typeface="Times New Roman" panose="02020603050405020304" pitchFamily="18" charset="0"/>
              <a:cs typeface="Times New Roman" panose="02020603050405020304" pitchFamily="18" charset="0"/>
            </a:endParaRPr>
          </a:p>
          <a:p>
            <a:pPr algn="ctr"/>
            <a:endParaRPr lang="en-US" altLang="zh-CN" b="1" dirty="0">
              <a:latin typeface="Times New Roman" panose="02020603050405020304" pitchFamily="18" charset="0"/>
              <a:cs typeface="Times New Roman" panose="02020603050405020304" pitchFamily="18" charset="0"/>
            </a:endParaRPr>
          </a:p>
          <a:p>
            <a:pPr algn="ctr"/>
            <a:endParaRPr lang="en-US" altLang="zh-CN" b="1" dirty="0">
              <a:latin typeface="Times New Roman" panose="02020603050405020304" pitchFamily="18" charset="0"/>
              <a:cs typeface="Times New Roman" panose="02020603050405020304" pitchFamily="18" charset="0"/>
            </a:endParaRPr>
          </a:p>
          <a:p>
            <a:pPr algn="ctr"/>
            <a:endParaRPr lang="en-US" altLang="zh-CN" b="1" dirty="0">
              <a:latin typeface="Times New Roman" panose="02020603050405020304" pitchFamily="18" charset="0"/>
              <a:cs typeface="Times New Roman" panose="02020603050405020304" pitchFamily="18" charset="0"/>
            </a:endParaRPr>
          </a:p>
          <a:p>
            <a:pPr algn="ctr"/>
            <a:endParaRPr lang="en-US" altLang="zh-CN" b="1" dirty="0">
              <a:latin typeface="Times New Roman" panose="02020603050405020304" pitchFamily="18" charset="0"/>
              <a:cs typeface="Times New Roman" panose="02020603050405020304" pitchFamily="18" charset="0"/>
            </a:endParaRPr>
          </a:p>
          <a:p>
            <a:pPr algn="ctr"/>
            <a:endParaRPr lang="en-US" altLang="zh-CN" b="1" dirty="0">
              <a:latin typeface="Times New Roman" panose="02020603050405020304" pitchFamily="18" charset="0"/>
              <a:cs typeface="Times New Roman" panose="02020603050405020304" pitchFamily="18" charset="0"/>
            </a:endParaRPr>
          </a:p>
          <a:p>
            <a:pPr algn="ctr"/>
            <a:endParaRPr lang="en-US" altLang="zh-CN" b="1" dirty="0">
              <a:latin typeface="Times New Roman" panose="02020603050405020304" pitchFamily="18" charset="0"/>
              <a:cs typeface="Times New Roman" panose="02020603050405020304" pitchFamily="18" charset="0"/>
            </a:endParaRPr>
          </a:p>
          <a:p>
            <a:pPr algn="ctr"/>
            <a:endParaRPr lang="zh-CN" altLang="en-US" b="1" dirty="0">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270AF273-840A-45A9-9D5D-5C1845AAD6E3}"/>
              </a:ext>
            </a:extLst>
          </p:cNvPr>
          <p:cNvSpPr/>
          <p:nvPr/>
        </p:nvSpPr>
        <p:spPr>
          <a:xfrm>
            <a:off x="5953695" y="2543200"/>
            <a:ext cx="2254669" cy="3242733"/>
          </a:xfrm>
          <a:prstGeom prst="rect">
            <a:avLst/>
          </a:prstGeom>
          <a:solidFill>
            <a:schemeClr val="accent4">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细粒度化预处理</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lgn="ctr"/>
            <a:endParaRPr lang="en-US" altLang="zh-CN" b="1" dirty="0">
              <a:solidFill>
                <a:schemeClr val="tx1"/>
              </a:solidFill>
              <a:latin typeface="Times New Roman" panose="02020603050405020304" pitchFamily="18" charset="0"/>
              <a:cs typeface="Times New Roman" panose="02020603050405020304" pitchFamily="18" charset="0"/>
            </a:endParaRPr>
          </a:p>
          <a:p>
            <a:pPr algn="ctr"/>
            <a:endParaRPr lang="en-US" altLang="zh-CN" b="1" dirty="0">
              <a:solidFill>
                <a:schemeClr val="tx1"/>
              </a:solidFill>
              <a:latin typeface="Times New Roman" panose="02020603050405020304" pitchFamily="18" charset="0"/>
              <a:cs typeface="Times New Roman" panose="02020603050405020304" pitchFamily="18" charset="0"/>
            </a:endParaRPr>
          </a:p>
          <a:p>
            <a:pPr algn="ctr"/>
            <a:endParaRPr lang="en-US" altLang="zh-CN" b="1" dirty="0">
              <a:solidFill>
                <a:schemeClr val="tx1"/>
              </a:solidFill>
              <a:latin typeface="Times New Roman" panose="02020603050405020304" pitchFamily="18" charset="0"/>
              <a:cs typeface="Times New Roman" panose="02020603050405020304" pitchFamily="18" charset="0"/>
            </a:endParaRPr>
          </a:p>
          <a:p>
            <a:pPr algn="ctr"/>
            <a:endParaRPr lang="en-US" altLang="zh-CN" b="1" dirty="0">
              <a:solidFill>
                <a:schemeClr val="tx1"/>
              </a:solidFill>
              <a:latin typeface="Times New Roman" panose="02020603050405020304" pitchFamily="18" charset="0"/>
              <a:cs typeface="Times New Roman" panose="02020603050405020304" pitchFamily="18" charset="0"/>
            </a:endParaRPr>
          </a:p>
          <a:p>
            <a:pPr algn="ctr"/>
            <a:endParaRPr lang="en-US" altLang="zh-CN" b="1" dirty="0">
              <a:solidFill>
                <a:schemeClr val="tx1"/>
              </a:solidFill>
              <a:latin typeface="Times New Roman" panose="02020603050405020304" pitchFamily="18" charset="0"/>
              <a:cs typeface="Times New Roman" panose="02020603050405020304" pitchFamily="18" charset="0"/>
            </a:endParaRPr>
          </a:p>
          <a:p>
            <a:pPr algn="ctr"/>
            <a:endParaRPr lang="en-US" altLang="zh-CN" b="1" dirty="0">
              <a:solidFill>
                <a:schemeClr val="tx1"/>
              </a:solidFill>
              <a:latin typeface="Times New Roman" panose="02020603050405020304" pitchFamily="18" charset="0"/>
              <a:cs typeface="Times New Roman" panose="02020603050405020304" pitchFamily="18" charset="0"/>
            </a:endParaRPr>
          </a:p>
          <a:p>
            <a:pPr algn="ctr"/>
            <a:endParaRPr lang="en-US" altLang="zh-CN" b="1" dirty="0">
              <a:solidFill>
                <a:schemeClr val="tx1"/>
              </a:solidFill>
              <a:latin typeface="Times New Roman" panose="02020603050405020304" pitchFamily="18" charset="0"/>
              <a:cs typeface="Times New Roman" panose="02020603050405020304" pitchFamily="18" charset="0"/>
            </a:endParaRPr>
          </a:p>
          <a:p>
            <a:pPr algn="ctr"/>
            <a:endParaRPr lang="en-US" altLang="zh-CN" b="1" dirty="0">
              <a:solidFill>
                <a:schemeClr val="tx1"/>
              </a:solidFill>
              <a:latin typeface="Times New Roman" panose="02020603050405020304" pitchFamily="18" charset="0"/>
              <a:cs typeface="Times New Roman" panose="02020603050405020304" pitchFamily="18" charset="0"/>
            </a:endParaRPr>
          </a:p>
          <a:p>
            <a:pPr algn="ctr"/>
            <a:endParaRPr lang="zh-CN" altLang="en-US" b="1" dirty="0">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4A52E52E-974A-48A8-B8C7-79BE4BAABC69}"/>
              </a:ext>
            </a:extLst>
          </p:cNvPr>
          <p:cNvSpPr/>
          <p:nvPr/>
        </p:nvSpPr>
        <p:spPr>
          <a:xfrm>
            <a:off x="9682022" y="2534732"/>
            <a:ext cx="2246626" cy="3242733"/>
          </a:xfrm>
          <a:prstGeom prst="rect">
            <a:avLst/>
          </a:prstGeom>
          <a:solidFill>
            <a:schemeClr val="accent4">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轻量级</a:t>
            </a:r>
            <a:r>
              <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Web3D</a:t>
            </a: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渲染</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13" name="箭头: 右 11">
            <a:extLst>
              <a:ext uri="{FF2B5EF4-FFF2-40B4-BE49-F238E27FC236}">
                <a16:creationId xmlns:a16="http://schemas.microsoft.com/office/drawing/2014/main" id="{A2379863-AC3F-4C4E-97C4-D8ABAEDCE29C}"/>
              </a:ext>
            </a:extLst>
          </p:cNvPr>
          <p:cNvSpPr/>
          <p:nvPr/>
        </p:nvSpPr>
        <p:spPr>
          <a:xfrm>
            <a:off x="5339338" y="3229000"/>
            <a:ext cx="559119" cy="1481667"/>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5241DC2A-D233-404C-BF8B-F4C6103B8DC0}"/>
              </a:ext>
            </a:extLst>
          </p:cNvPr>
          <p:cNvSpPr/>
          <p:nvPr/>
        </p:nvSpPr>
        <p:spPr>
          <a:xfrm>
            <a:off x="3135641" y="3237467"/>
            <a:ext cx="2038221" cy="990600"/>
          </a:xfrm>
          <a:prstGeom prst="rect">
            <a:avLst/>
          </a:prstGeom>
          <a:solidFill>
            <a:schemeClr val="accent1">
              <a:lumMod val="20000"/>
              <a:lumOff val="8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删除不需要实例化</a:t>
            </a: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a:t>
            </a: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语义</a:t>
            </a: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内容</a:t>
            </a:r>
          </a:p>
        </p:txBody>
      </p:sp>
      <p:sp>
        <p:nvSpPr>
          <p:cNvPr id="15" name="矩形 14">
            <a:extLst>
              <a:ext uri="{FF2B5EF4-FFF2-40B4-BE49-F238E27FC236}">
                <a16:creationId xmlns:a16="http://schemas.microsoft.com/office/drawing/2014/main" id="{2B6D79ED-BE6D-4AB1-9C98-23AF9ECB5568}"/>
              </a:ext>
            </a:extLst>
          </p:cNvPr>
          <p:cNvSpPr/>
          <p:nvPr/>
        </p:nvSpPr>
        <p:spPr>
          <a:xfrm>
            <a:off x="3135640" y="4558267"/>
            <a:ext cx="2038221" cy="990600"/>
          </a:xfrm>
          <a:prstGeom prst="rect">
            <a:avLst/>
          </a:prstGeom>
          <a:solidFill>
            <a:schemeClr val="accent1">
              <a:lumMod val="20000"/>
              <a:lumOff val="8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对</a:t>
            </a:r>
            <a:r>
              <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BIM</a:t>
            </a: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模型的各个构件模型进行按类别打包封装为</a:t>
            </a:r>
            <a:r>
              <a:rPr lang="en-US" altLang="zh-CN" sz="1600" b="1" dirty="0" err="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glb</a:t>
            </a: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数据</a:t>
            </a:r>
          </a:p>
        </p:txBody>
      </p:sp>
      <p:sp>
        <p:nvSpPr>
          <p:cNvPr id="16" name="矩形 15">
            <a:extLst>
              <a:ext uri="{FF2B5EF4-FFF2-40B4-BE49-F238E27FC236}">
                <a16:creationId xmlns:a16="http://schemas.microsoft.com/office/drawing/2014/main" id="{9D0C9CED-0429-4DC8-AB0D-8C2D70334F2F}"/>
              </a:ext>
            </a:extLst>
          </p:cNvPr>
          <p:cNvSpPr/>
          <p:nvPr/>
        </p:nvSpPr>
        <p:spPr>
          <a:xfrm>
            <a:off x="9866844" y="3229000"/>
            <a:ext cx="1913467" cy="990600"/>
          </a:xfrm>
          <a:prstGeom prst="rect">
            <a:avLst/>
          </a:prstGeom>
          <a:solidFill>
            <a:schemeClr val="accent3">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在线</a:t>
            </a:r>
            <a:r>
              <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3D</a:t>
            </a: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实例化</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290EE145-4B98-4FFA-831C-F1410C4ED166}"/>
              </a:ext>
            </a:extLst>
          </p:cNvPr>
          <p:cNvSpPr/>
          <p:nvPr/>
        </p:nvSpPr>
        <p:spPr>
          <a:xfrm>
            <a:off x="9848601" y="4342823"/>
            <a:ext cx="1913467" cy="1318425"/>
          </a:xfrm>
          <a:prstGeom prst="rect">
            <a:avLst/>
          </a:prstGeom>
          <a:solidFill>
            <a:schemeClr val="accent3">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通过</a:t>
            </a:r>
            <a:r>
              <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Merge</a:t>
            </a: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技术实现的</a:t>
            </a:r>
            <a:r>
              <a:rPr lang="zh-CN"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在线HTML5 / WebGL渲染</a:t>
            </a: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箭头: 右 17">
            <a:extLst>
              <a:ext uri="{FF2B5EF4-FFF2-40B4-BE49-F238E27FC236}">
                <a16:creationId xmlns:a16="http://schemas.microsoft.com/office/drawing/2014/main" id="{8742F5AF-E03D-442B-B0E5-F2708BDD07B2}"/>
              </a:ext>
            </a:extLst>
          </p:cNvPr>
          <p:cNvSpPr/>
          <p:nvPr/>
        </p:nvSpPr>
        <p:spPr>
          <a:xfrm>
            <a:off x="8414041" y="3229000"/>
            <a:ext cx="1217182" cy="1481667"/>
          </a:xfrm>
          <a:prstGeom prst="rightArrow">
            <a:avLst>
              <a:gd name="adj1" fmla="val 50000"/>
              <a:gd name="adj2" fmla="val 14744"/>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200" b="1" dirty="0">
                <a:latin typeface="微软雅黑" panose="020B0503020204020204" pitchFamily="34" charset="-122"/>
                <a:ea typeface="微软雅黑" panose="020B0503020204020204" pitchFamily="34" charset="-122"/>
              </a:rPr>
              <a:t>打包传输</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9" name="箭头: 右 19">
            <a:extLst>
              <a:ext uri="{FF2B5EF4-FFF2-40B4-BE49-F238E27FC236}">
                <a16:creationId xmlns:a16="http://schemas.microsoft.com/office/drawing/2014/main" id="{6C601A99-B54E-4F9E-B230-A181D3DAD1FE}"/>
              </a:ext>
            </a:extLst>
          </p:cNvPr>
          <p:cNvSpPr/>
          <p:nvPr/>
        </p:nvSpPr>
        <p:spPr>
          <a:xfrm>
            <a:off x="2343305" y="3182430"/>
            <a:ext cx="497257" cy="1481667"/>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BE17A8EB-1EB9-49FA-A720-E8AB865FFC18}"/>
              </a:ext>
            </a:extLst>
          </p:cNvPr>
          <p:cNvSpPr/>
          <p:nvPr/>
        </p:nvSpPr>
        <p:spPr>
          <a:xfrm>
            <a:off x="6064171" y="3237467"/>
            <a:ext cx="2038221" cy="990600"/>
          </a:xfrm>
          <a:prstGeom prst="rect">
            <a:avLst/>
          </a:prstGeom>
          <a:solidFill>
            <a:schemeClr val="accent1">
              <a:lumMod val="20000"/>
              <a:lumOff val="8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从建筑内部空间中提取外壳</a:t>
            </a:r>
            <a:endPar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0B987B8F-F049-4E34-A2F4-C2A4BF68F47F}"/>
              </a:ext>
            </a:extLst>
          </p:cNvPr>
          <p:cNvSpPr/>
          <p:nvPr/>
        </p:nvSpPr>
        <p:spPr>
          <a:xfrm>
            <a:off x="6064171" y="4558080"/>
            <a:ext cx="2038221" cy="990600"/>
          </a:xfrm>
          <a:prstGeom prst="rect">
            <a:avLst/>
          </a:prstGeom>
          <a:solidFill>
            <a:schemeClr val="accent1">
              <a:lumMod val="20000"/>
              <a:lumOff val="8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将较小的内部空间分成</a:t>
            </a: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更</a:t>
            </a:r>
            <a:r>
              <a:rPr lang="zh-CN"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小尺寸的区块</a:t>
            </a:r>
            <a:endPar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22" name="图片 21">
            <a:extLst>
              <a:ext uri="{FF2B5EF4-FFF2-40B4-BE49-F238E27FC236}">
                <a16:creationId xmlns:a16="http://schemas.microsoft.com/office/drawing/2014/main" id="{D15E1D01-B1B9-4ECA-922A-389DDC93ABFA}"/>
              </a:ext>
            </a:extLst>
          </p:cNvPr>
          <p:cNvPicPr>
            <a:picLocks noChangeAspect="1"/>
          </p:cNvPicPr>
          <p:nvPr/>
        </p:nvPicPr>
        <p:blipFill>
          <a:blip r:embed="rId3"/>
          <a:stretch>
            <a:fillRect/>
          </a:stretch>
        </p:blipFill>
        <p:spPr>
          <a:xfrm>
            <a:off x="233219" y="4014446"/>
            <a:ext cx="1247923" cy="696221"/>
          </a:xfrm>
          <a:prstGeom prst="rect">
            <a:avLst/>
          </a:prstGeom>
          <a:ln>
            <a:noFill/>
          </a:ln>
          <a:effectLst>
            <a:outerShdw blurRad="292100" dist="139700" dir="2700000" algn="tl" rotWithShape="0">
              <a:srgbClr val="333333">
                <a:alpha val="65000"/>
              </a:srgbClr>
            </a:outerShdw>
          </a:effectLst>
        </p:spPr>
      </p:pic>
      <p:pic>
        <p:nvPicPr>
          <p:cNvPr id="23" name="图片 22">
            <a:extLst>
              <a:ext uri="{FF2B5EF4-FFF2-40B4-BE49-F238E27FC236}">
                <a16:creationId xmlns:a16="http://schemas.microsoft.com/office/drawing/2014/main" id="{31CAD7B5-68F2-44D4-A4D4-4FDC80E361A6}"/>
              </a:ext>
            </a:extLst>
          </p:cNvPr>
          <p:cNvPicPr>
            <a:picLocks noChangeAspect="1"/>
          </p:cNvPicPr>
          <p:nvPr/>
        </p:nvPicPr>
        <p:blipFill>
          <a:blip r:embed="rId4"/>
          <a:stretch>
            <a:fillRect/>
          </a:stretch>
        </p:blipFill>
        <p:spPr>
          <a:xfrm>
            <a:off x="807130" y="4852459"/>
            <a:ext cx="1276395" cy="696408"/>
          </a:xfrm>
          <a:prstGeom prst="rect">
            <a:avLst/>
          </a:prstGeom>
          <a:ln>
            <a:noFill/>
          </a:ln>
          <a:effectLst>
            <a:outerShdw blurRad="292100" dist="139700" dir="2700000" algn="tl" rotWithShape="0">
              <a:srgbClr val="333333">
                <a:alpha val="65000"/>
              </a:srgbClr>
            </a:outerShdw>
          </a:effectLst>
        </p:spPr>
      </p:pic>
      <p:sp>
        <p:nvSpPr>
          <p:cNvPr id="24" name="矩形 23">
            <a:extLst>
              <a:ext uri="{FF2B5EF4-FFF2-40B4-BE49-F238E27FC236}">
                <a16:creationId xmlns:a16="http://schemas.microsoft.com/office/drawing/2014/main" id="{490DB7E0-63BF-4ECA-8F5C-3ECF4DF1BB24}"/>
              </a:ext>
            </a:extLst>
          </p:cNvPr>
          <p:cNvSpPr/>
          <p:nvPr/>
        </p:nvSpPr>
        <p:spPr>
          <a:xfrm>
            <a:off x="1564657" y="4014446"/>
            <a:ext cx="518868" cy="696221"/>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83BE950C-A1E1-45E6-8930-5CC36E5EA4F2}"/>
              </a:ext>
            </a:extLst>
          </p:cNvPr>
          <p:cNvSpPr/>
          <p:nvPr/>
        </p:nvSpPr>
        <p:spPr>
          <a:xfrm>
            <a:off x="229647" y="4852459"/>
            <a:ext cx="518868" cy="69622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26" name="云形 25">
            <a:extLst>
              <a:ext uri="{FF2B5EF4-FFF2-40B4-BE49-F238E27FC236}">
                <a16:creationId xmlns:a16="http://schemas.microsoft.com/office/drawing/2014/main" id="{E4B0FF4C-8E0A-491B-BE7D-D80233E40F33}"/>
              </a:ext>
            </a:extLst>
          </p:cNvPr>
          <p:cNvSpPr/>
          <p:nvPr/>
        </p:nvSpPr>
        <p:spPr>
          <a:xfrm>
            <a:off x="8454929" y="2788740"/>
            <a:ext cx="999067" cy="723896"/>
          </a:xfrm>
          <a:prstGeom prst="cloud">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27" name="云形 26">
            <a:extLst>
              <a:ext uri="{FF2B5EF4-FFF2-40B4-BE49-F238E27FC236}">
                <a16:creationId xmlns:a16="http://schemas.microsoft.com/office/drawing/2014/main" id="{4D56A3BA-0158-4ECF-9702-6D2EED6F9B95}"/>
              </a:ext>
            </a:extLst>
          </p:cNvPr>
          <p:cNvSpPr/>
          <p:nvPr/>
        </p:nvSpPr>
        <p:spPr>
          <a:xfrm>
            <a:off x="8454932" y="4488393"/>
            <a:ext cx="999067" cy="723896"/>
          </a:xfrm>
          <a:prstGeom prst="cloud">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pic>
        <p:nvPicPr>
          <p:cNvPr id="28" name="图片 27">
            <a:extLst>
              <a:ext uri="{FF2B5EF4-FFF2-40B4-BE49-F238E27FC236}">
                <a16:creationId xmlns:a16="http://schemas.microsoft.com/office/drawing/2014/main" id="{F0A5340D-D5B9-495A-9681-8880825E528B}"/>
              </a:ext>
            </a:extLst>
          </p:cNvPr>
          <p:cNvPicPr>
            <a:picLocks noChangeAspect="1"/>
          </p:cNvPicPr>
          <p:nvPr/>
        </p:nvPicPr>
        <p:blipFill>
          <a:blip r:embed="rId5"/>
          <a:stretch>
            <a:fillRect/>
          </a:stretch>
        </p:blipFill>
        <p:spPr>
          <a:xfrm>
            <a:off x="8671671" y="2721522"/>
            <a:ext cx="478631" cy="663400"/>
          </a:xfrm>
          <a:prstGeom prst="rect">
            <a:avLst/>
          </a:prstGeom>
        </p:spPr>
      </p:pic>
      <p:pic>
        <p:nvPicPr>
          <p:cNvPr id="29" name="图片 28">
            <a:extLst>
              <a:ext uri="{FF2B5EF4-FFF2-40B4-BE49-F238E27FC236}">
                <a16:creationId xmlns:a16="http://schemas.microsoft.com/office/drawing/2014/main" id="{1C03A5BA-6366-44D7-BB84-8ED132B94DC9}"/>
              </a:ext>
            </a:extLst>
          </p:cNvPr>
          <p:cNvPicPr>
            <a:picLocks noChangeAspect="1"/>
          </p:cNvPicPr>
          <p:nvPr/>
        </p:nvPicPr>
        <p:blipFill>
          <a:blip r:embed="rId6"/>
          <a:stretch>
            <a:fillRect/>
          </a:stretch>
        </p:blipFill>
        <p:spPr>
          <a:xfrm>
            <a:off x="8584788" y="4431262"/>
            <a:ext cx="757238" cy="756133"/>
          </a:xfrm>
          <a:prstGeom prst="rect">
            <a:avLst/>
          </a:prstGeom>
        </p:spPr>
      </p:pic>
      <p:sp>
        <p:nvSpPr>
          <p:cNvPr id="30" name="文本框 29">
            <a:extLst>
              <a:ext uri="{FF2B5EF4-FFF2-40B4-BE49-F238E27FC236}">
                <a16:creationId xmlns:a16="http://schemas.microsoft.com/office/drawing/2014/main" id="{524221B5-D9FF-4A5C-AB10-EAF474AECF72}"/>
              </a:ext>
            </a:extLst>
          </p:cNvPr>
          <p:cNvSpPr txBox="1"/>
          <p:nvPr/>
        </p:nvSpPr>
        <p:spPr>
          <a:xfrm>
            <a:off x="9901021" y="2011399"/>
            <a:ext cx="1723549" cy="400110"/>
          </a:xfrm>
          <a:prstGeom prst="rect">
            <a:avLst/>
          </a:prstGeom>
          <a:noFill/>
        </p:spPr>
        <p:txBody>
          <a:bodyPr wrap="none" rtlCol="0">
            <a:spAutoFit/>
          </a:bodyP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网络浏览器端</a:t>
            </a:r>
          </a:p>
        </p:txBody>
      </p:sp>
      <p:sp>
        <p:nvSpPr>
          <p:cNvPr id="31" name="文本框 30">
            <a:extLst>
              <a:ext uri="{FF2B5EF4-FFF2-40B4-BE49-F238E27FC236}">
                <a16:creationId xmlns:a16="http://schemas.microsoft.com/office/drawing/2014/main" id="{EA9475E9-EBBD-46AC-BCA2-24847FE70596}"/>
              </a:ext>
            </a:extLst>
          </p:cNvPr>
          <p:cNvSpPr txBox="1"/>
          <p:nvPr/>
        </p:nvSpPr>
        <p:spPr>
          <a:xfrm>
            <a:off x="5197146" y="1989200"/>
            <a:ext cx="1210588" cy="400110"/>
          </a:xfrm>
          <a:prstGeom prst="rect">
            <a:avLst/>
          </a:prstGeom>
          <a:noFill/>
        </p:spPr>
        <p:txBody>
          <a:bodyPr wrap="none" rtlCol="0">
            <a:spAutoFit/>
          </a:bodyP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服务器端</a:t>
            </a:r>
          </a:p>
        </p:txBody>
      </p:sp>
    </p:spTree>
    <p:extLst>
      <p:ext uri="{BB962C8B-B14F-4D97-AF65-F5344CB8AC3E}">
        <p14:creationId xmlns:p14="http://schemas.microsoft.com/office/powerpoint/2010/main" val="921299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par>
                                <p:cTn id="59" presetID="10" presetClass="entr" presetSubtype="0" fill="hold"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fade">
                                      <p:cBhvr>
                                        <p:cTn id="61" dur="500"/>
                                        <p:tgtEl>
                                          <p:spTgt spid="2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par>
                                <p:cTn id="65" presetID="10" presetClass="entr" presetSubtype="0" fill="hold"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500"/>
                                        <p:tgtEl>
                                          <p:spTgt spid="27"/>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fade">
                                      <p:cBhvr>
                                        <p:cTn id="75" dur="500"/>
                                        <p:tgtEl>
                                          <p:spTgt spid="1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fade">
                                      <p:cBhvr>
                                        <p:cTn id="78" dur="500"/>
                                        <p:tgtEl>
                                          <p:spTgt spid="3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6"/>
                                        </p:tgtEl>
                                        <p:attrNameLst>
                                          <p:attrName>style.visibility</p:attrName>
                                        </p:attrNameLst>
                                      </p:cBhvr>
                                      <p:to>
                                        <p:strVal val="visible"/>
                                      </p:to>
                                    </p:set>
                                    <p:animEffect transition="in" filter="fade">
                                      <p:cBhvr>
                                        <p:cTn id="81" dur="500"/>
                                        <p:tgtEl>
                                          <p:spTgt spid="16"/>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fade">
                                      <p:cBhvr>
                                        <p:cTn id="8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4" grpId="0" animBg="1"/>
      <p:bldP spid="25" grpId="0" animBg="1"/>
      <p:bldP spid="26" grpId="0" animBg="1"/>
      <p:bldP spid="27" grpId="0" animBg="1"/>
      <p:bldP spid="30" grpId="0"/>
      <p:bldP spid="31" grpId="0"/>
    </p:bldLst>
  </p:timing>
</p:sld>
</file>

<file path=ppt/theme/theme1.xml><?xml version="1.0" encoding="utf-8"?>
<a:theme xmlns:a="http://schemas.openxmlformats.org/drawingml/2006/main" name="柏林">
  <a:themeElements>
    <a:clrScheme name="柏林">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柏林">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柏林">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TM04033917[[fn=柏林]]</Template>
  <TotalTime>7127</TotalTime>
  <Words>7202</Words>
  <Application>Microsoft Macintosh PowerPoint</Application>
  <PresentationFormat>宽屏</PresentationFormat>
  <Paragraphs>1082</Paragraphs>
  <Slides>62</Slides>
  <Notes>51</Notes>
  <HiddenSlides>1</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62</vt:i4>
      </vt:variant>
    </vt:vector>
  </HeadingPairs>
  <TitlesOfParts>
    <vt:vector size="76" baseType="lpstr">
      <vt:lpstr>等线</vt:lpstr>
      <vt:lpstr>黑体</vt:lpstr>
      <vt:lpstr>华文新魏</vt:lpstr>
      <vt:lpstr>微软雅黑</vt:lpstr>
      <vt:lpstr>幼圆</vt:lpstr>
      <vt:lpstr>Segoe UI</vt:lpstr>
      <vt:lpstr>Arial</vt:lpstr>
      <vt:lpstr>Arial Black</vt:lpstr>
      <vt:lpstr>Calibri</vt:lpstr>
      <vt:lpstr>Cambria Math</vt:lpstr>
      <vt:lpstr>Times New Roman</vt:lpstr>
      <vt:lpstr>Trebuchet MS</vt:lpstr>
      <vt:lpstr>Wingdings</vt:lpstr>
      <vt:lpstr>柏林</vt:lpstr>
      <vt:lpstr>基于虚拟足迹聚类的轻量级Web3D地铁火灾逃生关键技术</vt:lpstr>
      <vt:lpstr>地铁火灾的危害</vt:lpstr>
      <vt:lpstr>相关研究背景 </vt:lpstr>
      <vt:lpstr>大规模Web3D在线火灾应急预演面临的挑战</vt:lpstr>
      <vt:lpstr>关键技术研究内容</vt:lpstr>
      <vt:lpstr>整体技术路线</vt:lpstr>
      <vt:lpstr>本文技术要点</vt:lpstr>
      <vt:lpstr>大规模火灾场景的轻量级在线可视化</vt:lpstr>
      <vt:lpstr>地铁车站BIM场景的轻量化预处理</vt:lpstr>
      <vt:lpstr>大规模火灾场景模型轻量化前后数据量对比</vt:lpstr>
      <vt:lpstr>大型BIM建筑模型轻量化前后能效对比（1）</vt:lpstr>
      <vt:lpstr>大型BIM建筑模型轻量化前后能效对比（1）</vt:lpstr>
      <vt:lpstr>大型BIM建筑模型轻量化前后能效对比（2）</vt:lpstr>
      <vt:lpstr>大规模烟气数据的轻量级在线可视化</vt:lpstr>
      <vt:lpstr>烟气分布数据的轻量化预处理技术路线 </vt:lpstr>
      <vt:lpstr>用于Web浏览器端烟气数据的轻量化处理</vt:lpstr>
      <vt:lpstr>精灵纹理粒子技术</vt:lpstr>
      <vt:lpstr>两种烟气的结构</vt:lpstr>
      <vt:lpstr>两种烟气的结构</vt:lpstr>
      <vt:lpstr>增量式FOI拾取算法</vt:lpstr>
      <vt:lpstr>增量式FOI拾取算法</vt:lpstr>
      <vt:lpstr>增量式FOI拾取算法</vt:lpstr>
      <vt:lpstr>增量式FOI拾取算法</vt:lpstr>
      <vt:lpstr>增量式FOI拾取算法</vt:lpstr>
      <vt:lpstr>增量式FOI拾取算法</vt:lpstr>
      <vt:lpstr>增量式FOI拾取算法</vt:lpstr>
      <vt:lpstr>增量式FOI拾取算法</vt:lpstr>
      <vt:lpstr>烟雾插值算法</vt:lpstr>
      <vt:lpstr>烟雾插值算法</vt:lpstr>
      <vt:lpstr>缓解计算压力</vt:lpstr>
      <vt:lpstr>轻量级烟气渲染全局与局部效果</vt:lpstr>
      <vt:lpstr>大规模火灾逃生人群的轻量级在线可视化</vt:lpstr>
      <vt:lpstr>轻量级大规模虚拟化身群体预处理技术路线</vt:lpstr>
      <vt:lpstr>人物模型的轻量化处理</vt:lpstr>
      <vt:lpstr>人物模型的多样化处理</vt:lpstr>
      <vt:lpstr>人物显示的轻量化处理</vt:lpstr>
      <vt:lpstr>人物显示的轻量化处理</vt:lpstr>
      <vt:lpstr>虚拟逃生足迹聚类在线火灾逃生路径规划</vt:lpstr>
      <vt:lpstr>逃生路径规划整体技术路线</vt:lpstr>
      <vt:lpstr>逃生路径规划</vt:lpstr>
      <vt:lpstr>逃生路径规划整体技术路线</vt:lpstr>
      <vt:lpstr>逃生路径规划</vt:lpstr>
      <vt:lpstr>基于骨干路径的eAACO逃生路径规划算法</vt:lpstr>
      <vt:lpstr>逃生路径规划整体技术路线</vt:lpstr>
      <vt:lpstr>基于社会力的Leader-Follower应急疏散模型</vt:lpstr>
      <vt:lpstr>基于社会力的Leader-Follower算法实验效果</vt:lpstr>
      <vt:lpstr>eAACO与ACO算法的对比</vt:lpstr>
      <vt:lpstr>消防灭火功能</vt:lpstr>
      <vt:lpstr>消防灭火功能</vt:lpstr>
      <vt:lpstr>消防灭火功能</vt:lpstr>
      <vt:lpstr>系统运行实验结果</vt:lpstr>
      <vt:lpstr>测试环境即测试指标</vt:lpstr>
      <vt:lpstr>帧率与缓存压力测试</vt:lpstr>
      <vt:lpstr>烟气渲染帧率测试</vt:lpstr>
      <vt:lpstr>逃生路径规划帧率</vt:lpstr>
      <vt:lpstr>在线效果展示</vt:lpstr>
      <vt:lpstr>程序效果展示</vt:lpstr>
      <vt:lpstr>PowerPoint 演示文稿</vt:lpstr>
      <vt:lpstr>PowerPoint 演示文稿</vt:lpstr>
      <vt:lpstr>下  一  步  工  作</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316</dc:creator>
  <cp:lastModifiedBy>Microsoft Office User</cp:lastModifiedBy>
  <cp:revision>559</cp:revision>
  <dcterms:created xsi:type="dcterms:W3CDTF">2018-04-07T00:50:17Z</dcterms:created>
  <dcterms:modified xsi:type="dcterms:W3CDTF">2020-04-24T10:51:53Z</dcterms:modified>
</cp:coreProperties>
</file>